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6"/>
  </p:notesMasterIdLst>
  <p:sldIdLst>
    <p:sldId id="301" r:id="rId2"/>
    <p:sldId id="355" r:id="rId3"/>
    <p:sldId id="356" r:id="rId4"/>
    <p:sldId id="357" r:id="rId5"/>
    <p:sldId id="358" r:id="rId6"/>
    <p:sldId id="359" r:id="rId7"/>
    <p:sldId id="360" r:id="rId8"/>
    <p:sldId id="361" r:id="rId9"/>
    <p:sldId id="362" r:id="rId10"/>
    <p:sldId id="363" r:id="rId11"/>
    <p:sldId id="364" r:id="rId12"/>
    <p:sldId id="365" r:id="rId13"/>
    <p:sldId id="366" r:id="rId14"/>
    <p:sldId id="367" r:id="rId15"/>
    <p:sldId id="368" r:id="rId16"/>
    <p:sldId id="369" r:id="rId17"/>
    <p:sldId id="370" r:id="rId18"/>
    <p:sldId id="371" r:id="rId19"/>
    <p:sldId id="372" r:id="rId20"/>
    <p:sldId id="373" r:id="rId21"/>
    <p:sldId id="384" r:id="rId22"/>
    <p:sldId id="378" r:id="rId23"/>
    <p:sldId id="383" r:id="rId24"/>
    <p:sldId id="385" r:id="rId25"/>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Gill Sans MT"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Gill Sans MT"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Gill Sans MT"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Gill Sans MT"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Gill Sans MT" pitchFamily="34" charset="0"/>
        <a:ea typeface="新細明體" pitchFamily="18" charset="-120"/>
        <a:cs typeface="+mn-cs"/>
      </a:defRPr>
    </a:lvl5pPr>
    <a:lvl6pPr marL="2286000" algn="l" defTabSz="914400" rtl="0" eaLnBrk="1" latinLnBrk="0" hangingPunct="1">
      <a:defRPr kumimoji="1" kern="1200">
        <a:solidFill>
          <a:schemeClr val="tx1"/>
        </a:solidFill>
        <a:latin typeface="Gill Sans MT" pitchFamily="34" charset="0"/>
        <a:ea typeface="新細明體" pitchFamily="18" charset="-120"/>
        <a:cs typeface="+mn-cs"/>
      </a:defRPr>
    </a:lvl6pPr>
    <a:lvl7pPr marL="2743200" algn="l" defTabSz="914400" rtl="0" eaLnBrk="1" latinLnBrk="0" hangingPunct="1">
      <a:defRPr kumimoji="1" kern="1200">
        <a:solidFill>
          <a:schemeClr val="tx1"/>
        </a:solidFill>
        <a:latin typeface="Gill Sans MT" pitchFamily="34" charset="0"/>
        <a:ea typeface="新細明體" pitchFamily="18" charset="-120"/>
        <a:cs typeface="+mn-cs"/>
      </a:defRPr>
    </a:lvl7pPr>
    <a:lvl8pPr marL="3200400" algn="l" defTabSz="914400" rtl="0" eaLnBrk="1" latinLnBrk="0" hangingPunct="1">
      <a:defRPr kumimoji="1" kern="1200">
        <a:solidFill>
          <a:schemeClr val="tx1"/>
        </a:solidFill>
        <a:latin typeface="Gill Sans MT" pitchFamily="34" charset="0"/>
        <a:ea typeface="新細明體" pitchFamily="18" charset="-120"/>
        <a:cs typeface="+mn-cs"/>
      </a:defRPr>
    </a:lvl8pPr>
    <a:lvl9pPr marL="3657600" algn="l" defTabSz="914400" rtl="0" eaLnBrk="1" latinLnBrk="0" hangingPunct="1">
      <a:defRPr kumimoji="1" kern="1200">
        <a:solidFill>
          <a:schemeClr val="tx1"/>
        </a:solidFill>
        <a:latin typeface="Gill Sans MT"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879" autoAdjust="0"/>
  </p:normalViewPr>
  <p:slideViewPr>
    <p:cSldViewPr>
      <p:cViewPr varScale="1">
        <p:scale>
          <a:sx n="85" d="100"/>
          <a:sy n="85" d="100"/>
        </p:scale>
        <p:origin x="-91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4"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0" sz="1200">
                <a:latin typeface="+mn-lt"/>
                <a:ea typeface="+mn-ea"/>
              </a:defRPr>
            </a:lvl1pPr>
          </a:lstStyle>
          <a:p>
            <a:pPr>
              <a:defRPr/>
            </a:pPr>
            <a:fld id="{093D8C8C-2978-4D85-BD44-59FA087D915C}" type="datetimeFigureOut">
              <a:rPr lang="zh-TW" altLang="en-US"/>
              <a:pPr>
                <a:defRPr/>
              </a:pPr>
              <a:t>2013/7/23</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0" sz="1200">
                <a:latin typeface="+mn-lt"/>
                <a:ea typeface="+mn-ea"/>
              </a:defRPr>
            </a:lvl1pPr>
          </a:lstStyle>
          <a:p>
            <a:pPr>
              <a:defRPr/>
            </a:pPr>
            <a:fld id="{3ACD0AB7-0D62-420D-BBD5-4464A9657F4F}"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4579"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4" name="投影片編號版面配置區 3"/>
          <p:cNvSpPr>
            <a:spLocks noGrp="1"/>
          </p:cNvSpPr>
          <p:nvPr>
            <p:ph type="sldNum" sz="quarter" idx="5"/>
          </p:nvPr>
        </p:nvSpPr>
        <p:spPr/>
        <p:txBody>
          <a:bodyPr/>
          <a:lstStyle/>
          <a:p>
            <a:pPr>
              <a:defRPr/>
            </a:pPr>
            <a:fld id="{522C181B-BC80-4F53-92F7-35F0C8655B23}" type="slidenum">
              <a:rPr lang="zh-TW" altLang="en-US" smtClean="0"/>
              <a:pPr>
                <a:defRPr/>
              </a:pPr>
              <a:t>1</a:t>
            </a:fld>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8C358B-8D7A-474B-8DB7-3A787A85AE21}" type="slidenum">
              <a:rPr lang="en-US" altLang="zh-TW" smtClean="0"/>
              <a:pPr fontAlgn="base">
                <a:spcBef>
                  <a:spcPct val="0"/>
                </a:spcBef>
                <a:spcAft>
                  <a:spcPct val="0"/>
                </a:spcAft>
                <a:defRPr/>
              </a:pPr>
              <a:t>10</a:t>
            </a:fld>
            <a:endParaRPr lang="en-US" altLang="zh-TW" smtClean="0"/>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B8DE52F-99A8-4B2D-97C2-D2EE7E224176}" type="slidenum">
              <a:rPr lang="en-US" altLang="zh-TW" smtClean="0"/>
              <a:pPr fontAlgn="base">
                <a:spcBef>
                  <a:spcPct val="0"/>
                </a:spcBef>
                <a:spcAft>
                  <a:spcPct val="0"/>
                </a:spcAft>
                <a:defRPr/>
              </a:pPr>
              <a:t>11</a:t>
            </a:fld>
            <a:endParaRPr lang="en-US" altLang="zh-TW" smtClean="0"/>
          </a:p>
        </p:txBody>
      </p:sp>
      <p:sp>
        <p:nvSpPr>
          <p:cNvPr id="348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3F49F5-7ED7-44D6-B5B1-560063064082}" type="slidenum">
              <a:rPr lang="en-US" altLang="zh-TW" smtClean="0"/>
              <a:pPr fontAlgn="base">
                <a:spcBef>
                  <a:spcPct val="0"/>
                </a:spcBef>
                <a:spcAft>
                  <a:spcPct val="0"/>
                </a:spcAft>
                <a:defRPr/>
              </a:pPr>
              <a:t>12</a:t>
            </a:fld>
            <a:endParaRPr lang="en-US" altLang="zh-TW" smtClean="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84FB17-BB4E-4BD5-B84C-465526C24BC2}" type="slidenum">
              <a:rPr lang="en-US" altLang="zh-TW" smtClean="0"/>
              <a:pPr fontAlgn="base">
                <a:spcBef>
                  <a:spcPct val="0"/>
                </a:spcBef>
                <a:spcAft>
                  <a:spcPct val="0"/>
                </a:spcAft>
                <a:defRPr/>
              </a:pPr>
              <a:t>13</a:t>
            </a:fld>
            <a:endParaRPr lang="en-US" altLang="zh-TW" smtClean="0"/>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483D31F-E654-4E95-ACF9-D67CD5A92E11}" type="slidenum">
              <a:rPr lang="en-US" altLang="zh-TW" smtClean="0"/>
              <a:pPr fontAlgn="base">
                <a:spcBef>
                  <a:spcPct val="0"/>
                </a:spcBef>
                <a:spcAft>
                  <a:spcPct val="0"/>
                </a:spcAft>
                <a:defRPr/>
              </a:pPr>
              <a:t>14</a:t>
            </a:fld>
            <a:endParaRPr lang="en-US" altLang="zh-TW" smtClean="0"/>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8E35A86-D06B-4309-9388-A2738061FDC5}" type="slidenum">
              <a:rPr lang="en-US" altLang="zh-TW" smtClean="0"/>
              <a:pPr fontAlgn="base">
                <a:spcBef>
                  <a:spcPct val="0"/>
                </a:spcBef>
                <a:spcAft>
                  <a:spcPct val="0"/>
                </a:spcAft>
                <a:defRPr/>
              </a:pPr>
              <a:t>15</a:t>
            </a:fld>
            <a:endParaRPr lang="en-US" altLang="zh-TW" smtClean="0"/>
          </a:p>
        </p:txBody>
      </p:sp>
      <p:sp>
        <p:nvSpPr>
          <p:cNvPr id="18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4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C3A224-50F5-481C-B502-604F4E5281BE}" type="slidenum">
              <a:rPr lang="en-US" altLang="zh-TW" smtClean="0"/>
              <a:pPr fontAlgn="base">
                <a:spcBef>
                  <a:spcPct val="0"/>
                </a:spcBef>
                <a:spcAft>
                  <a:spcPct val="0"/>
                </a:spcAft>
                <a:defRPr/>
              </a:pPr>
              <a:t>16</a:t>
            </a:fld>
            <a:endParaRPr lang="en-US" altLang="zh-TW" smtClean="0"/>
          </a:p>
        </p:txBody>
      </p:sp>
      <p:sp>
        <p:nvSpPr>
          <p:cNvPr id="194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4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BF1E3D-4E4A-4EF9-B9BC-90D00DDB391E}" type="slidenum">
              <a:rPr lang="en-US" altLang="zh-TW" smtClean="0"/>
              <a:pPr fontAlgn="base">
                <a:spcBef>
                  <a:spcPct val="0"/>
                </a:spcBef>
                <a:spcAft>
                  <a:spcPct val="0"/>
                </a:spcAft>
                <a:defRPr/>
              </a:pPr>
              <a:t>17</a:t>
            </a:fld>
            <a:endParaRPr lang="en-US" altLang="zh-TW" smtClean="0"/>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3032E8-05B9-4C71-8055-E2F16BF1E9B6}" type="slidenum">
              <a:rPr lang="en-US" altLang="zh-TW" smtClean="0"/>
              <a:pPr fontAlgn="base">
                <a:spcBef>
                  <a:spcPct val="0"/>
                </a:spcBef>
                <a:spcAft>
                  <a:spcPct val="0"/>
                </a:spcAft>
                <a:defRPr/>
              </a:pPr>
              <a:t>18</a:t>
            </a:fld>
            <a:endParaRPr lang="en-US" altLang="zh-TW" smtClean="0"/>
          </a:p>
        </p:txBody>
      </p:sp>
      <p:sp>
        <p:nvSpPr>
          <p:cNvPr id="215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5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5CB205-FF32-4C12-A49C-9C3F9BF11077}" type="slidenum">
              <a:rPr lang="en-US" altLang="zh-TW" smtClean="0"/>
              <a:pPr fontAlgn="base">
                <a:spcBef>
                  <a:spcPct val="0"/>
                </a:spcBef>
                <a:spcAft>
                  <a:spcPct val="0"/>
                </a:spcAft>
                <a:defRPr/>
              </a:pPr>
              <a:t>19</a:t>
            </a:fld>
            <a:endParaRPr lang="en-US" altLang="zh-TW" smtClean="0"/>
          </a:p>
        </p:txBody>
      </p:sp>
      <p:sp>
        <p:nvSpPr>
          <p:cNvPr id="22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CEC1D8B-B063-472D-882E-6E53206E6929}" type="slidenum">
              <a:rPr lang="en-US" altLang="zh-TW" smtClean="0"/>
              <a:pPr fontAlgn="base">
                <a:spcBef>
                  <a:spcPct val="0"/>
                </a:spcBef>
                <a:spcAft>
                  <a:spcPct val="0"/>
                </a:spcAft>
                <a:defRPr/>
              </a:pPr>
              <a:t>2</a:t>
            </a:fld>
            <a:endParaRPr lang="en-US" altLang="zh-TW" smtClean="0"/>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218F39-E093-4F94-BAA7-6EBADFA2429F}" type="slidenum">
              <a:rPr lang="en-US" altLang="zh-TW" smtClean="0"/>
              <a:pPr fontAlgn="base">
                <a:spcBef>
                  <a:spcPct val="0"/>
                </a:spcBef>
                <a:spcAft>
                  <a:spcPct val="0"/>
                </a:spcAft>
                <a:defRPr/>
              </a:pPr>
              <a:t>20</a:t>
            </a:fld>
            <a:endParaRPr lang="en-US" altLang="zh-TW" smtClean="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218F39-E093-4F94-BAA7-6EBADFA2429F}" type="slidenum">
              <a:rPr lang="en-US" altLang="zh-TW" smtClean="0"/>
              <a:pPr fontAlgn="base">
                <a:spcBef>
                  <a:spcPct val="0"/>
                </a:spcBef>
                <a:spcAft>
                  <a:spcPct val="0"/>
                </a:spcAft>
                <a:defRPr/>
              </a:pPr>
              <a:t>21</a:t>
            </a:fld>
            <a:endParaRPr lang="en-US" altLang="zh-TW" smtClean="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218F39-E093-4F94-BAA7-6EBADFA2429F}" type="slidenum">
              <a:rPr lang="en-US" altLang="zh-TW" smtClean="0"/>
              <a:pPr fontAlgn="base">
                <a:spcBef>
                  <a:spcPct val="0"/>
                </a:spcBef>
                <a:spcAft>
                  <a:spcPct val="0"/>
                </a:spcAft>
                <a:defRPr/>
              </a:pPr>
              <a:t>22</a:t>
            </a:fld>
            <a:endParaRPr lang="en-US" altLang="zh-TW" smtClean="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218F39-E093-4F94-BAA7-6EBADFA2429F}" type="slidenum">
              <a:rPr lang="en-US" altLang="zh-TW" smtClean="0"/>
              <a:pPr fontAlgn="base">
                <a:spcBef>
                  <a:spcPct val="0"/>
                </a:spcBef>
                <a:spcAft>
                  <a:spcPct val="0"/>
                </a:spcAft>
                <a:defRPr/>
              </a:pPr>
              <a:t>23</a:t>
            </a:fld>
            <a:endParaRPr lang="en-US" altLang="zh-TW" smtClean="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218F39-E093-4F94-BAA7-6EBADFA2429F}" type="slidenum">
              <a:rPr lang="en-US" altLang="zh-TW" smtClean="0"/>
              <a:pPr fontAlgn="base">
                <a:spcBef>
                  <a:spcPct val="0"/>
                </a:spcBef>
                <a:spcAft>
                  <a:spcPct val="0"/>
                </a:spcAft>
                <a:defRPr/>
              </a:pPr>
              <a:t>24</a:t>
            </a:fld>
            <a:endParaRPr lang="en-US" altLang="zh-TW" smtClean="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DE1051D-1F4E-43DA-95E0-74978EF95140}" type="slidenum">
              <a:rPr lang="en-US" altLang="zh-TW" smtClean="0"/>
              <a:pPr fontAlgn="base">
                <a:spcBef>
                  <a:spcPct val="0"/>
                </a:spcBef>
                <a:spcAft>
                  <a:spcPct val="0"/>
                </a:spcAft>
                <a:defRPr/>
              </a:pPr>
              <a:t>3</a:t>
            </a:fld>
            <a:endParaRPr lang="en-US" altLang="zh-TW" smtClean="0"/>
          </a:p>
        </p:txBody>
      </p:sp>
      <p:sp>
        <p:nvSpPr>
          <p:cNvPr id="26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B5EF5A-3E94-4AB3-B5D1-FB286F258806}" type="slidenum">
              <a:rPr lang="en-US" altLang="zh-TW" smtClean="0"/>
              <a:pPr fontAlgn="base">
                <a:spcBef>
                  <a:spcPct val="0"/>
                </a:spcBef>
                <a:spcAft>
                  <a:spcPct val="0"/>
                </a:spcAft>
                <a:defRPr/>
              </a:pPr>
              <a:t>4</a:t>
            </a:fld>
            <a:endParaRPr lang="en-US" altLang="zh-TW" smtClean="0"/>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53117C-FA6C-4FE8-97A8-E43955DC1C73}" type="slidenum">
              <a:rPr lang="en-US" altLang="zh-TW" smtClean="0"/>
              <a:pPr fontAlgn="base">
                <a:spcBef>
                  <a:spcPct val="0"/>
                </a:spcBef>
                <a:spcAft>
                  <a:spcPct val="0"/>
                </a:spcAft>
                <a:defRPr/>
              </a:pPr>
              <a:t>5</a:t>
            </a:fld>
            <a:endParaRPr lang="en-US" altLang="zh-TW" smtClean="0"/>
          </a:p>
        </p:txBody>
      </p:sp>
      <p:sp>
        <p:nvSpPr>
          <p:cNvPr id="286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9E892E-8ADE-4F93-A559-0A7DEA92C1CD}" type="slidenum">
              <a:rPr lang="en-US" altLang="zh-TW" smtClean="0"/>
              <a:pPr fontAlgn="base">
                <a:spcBef>
                  <a:spcPct val="0"/>
                </a:spcBef>
                <a:spcAft>
                  <a:spcPct val="0"/>
                </a:spcAft>
                <a:defRPr/>
              </a:pPr>
              <a:t>6</a:t>
            </a:fld>
            <a:endParaRPr lang="en-US" altLang="zh-TW" smtClean="0"/>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0F879F6-06B6-420C-ADAE-0F57D1D89DBD}" type="slidenum">
              <a:rPr lang="en-US" altLang="zh-TW" smtClean="0"/>
              <a:pPr fontAlgn="base">
                <a:spcBef>
                  <a:spcPct val="0"/>
                </a:spcBef>
                <a:spcAft>
                  <a:spcPct val="0"/>
                </a:spcAft>
                <a:defRPr/>
              </a:pPr>
              <a:t>7</a:t>
            </a:fld>
            <a:endParaRPr lang="en-US" altLang="zh-TW" smtClean="0"/>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59B9E93-8024-461F-B5F5-8F719A03C4D1}" type="slidenum">
              <a:rPr lang="en-US" altLang="zh-TW" smtClean="0"/>
              <a:pPr fontAlgn="base">
                <a:spcBef>
                  <a:spcPct val="0"/>
                </a:spcBef>
                <a:spcAft>
                  <a:spcPct val="0"/>
                </a:spcAft>
                <a:defRPr/>
              </a:pPr>
              <a:t>8</a:t>
            </a:fld>
            <a:endParaRPr lang="en-US" altLang="zh-TW" smtClean="0"/>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80F9613-9996-48A4-BEB4-E36DBFACC8E3}" type="slidenum">
              <a:rPr lang="en-US" altLang="zh-TW" smtClean="0"/>
              <a:pPr fontAlgn="base">
                <a:spcBef>
                  <a:spcPct val="0"/>
                </a:spcBef>
                <a:spcAft>
                  <a:spcPct val="0"/>
                </a:spcAft>
                <a:defRPr/>
              </a:pPr>
              <a:t>9</a:t>
            </a:fld>
            <a:endParaRPr lang="en-US" altLang="zh-TW" smtClean="0"/>
          </a:p>
        </p:txBody>
      </p:sp>
      <p:sp>
        <p:nvSpPr>
          <p:cNvPr id="32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矩形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5" name="矩形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6" name="矩形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7" name="矩形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8" name="標題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zh-TW" altLang="en-US" smtClean="0"/>
              <a:t>按一下以編輯母片標題樣式</a:t>
            </a:r>
            <a:endParaRPr lang="en-US"/>
          </a:p>
        </p:txBody>
      </p:sp>
      <p:sp>
        <p:nvSpPr>
          <p:cNvPr id="9" name="副標題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smtClean="0"/>
              <a:t>按一下以編輯母片副標題樣式</a:t>
            </a:r>
            <a:endParaRPr lang="en-US"/>
          </a:p>
        </p:txBody>
      </p:sp>
      <p:sp>
        <p:nvSpPr>
          <p:cNvPr id="10" name="日期版面配置區 27"/>
          <p:cNvSpPr>
            <a:spLocks noGrp="1"/>
          </p:cNvSpPr>
          <p:nvPr>
            <p:ph type="dt" sz="half" idx="10"/>
          </p:nvPr>
        </p:nvSpPr>
        <p:spPr>
          <a:xfrm>
            <a:off x="6400800" y="6354763"/>
            <a:ext cx="2286000" cy="366712"/>
          </a:xfrm>
        </p:spPr>
        <p:txBody>
          <a:bodyPr/>
          <a:lstStyle>
            <a:lvl1pPr>
              <a:defRPr sz="1400"/>
            </a:lvl1pPr>
          </a:lstStyle>
          <a:p>
            <a:pPr>
              <a:defRPr/>
            </a:pPr>
            <a:fld id="{FA27A20C-D7E7-4D03-9329-5FC7B9F0EA98}" type="datetime1">
              <a:rPr lang="zh-TW" altLang="en-US"/>
              <a:pPr>
                <a:defRPr/>
              </a:pPr>
              <a:t>2013/7/23</a:t>
            </a:fld>
            <a:endParaRPr lang="zh-TW" altLang="en-US" dirty="0"/>
          </a:p>
        </p:txBody>
      </p:sp>
      <p:sp>
        <p:nvSpPr>
          <p:cNvPr id="11" name="頁尾版面配置區 16"/>
          <p:cNvSpPr>
            <a:spLocks noGrp="1"/>
          </p:cNvSpPr>
          <p:nvPr>
            <p:ph type="ftr" sz="quarter" idx="11"/>
          </p:nvPr>
        </p:nvSpPr>
        <p:spPr>
          <a:xfrm>
            <a:off x="2898775" y="6354763"/>
            <a:ext cx="3475038" cy="366712"/>
          </a:xfrm>
        </p:spPr>
        <p:txBody>
          <a:bodyPr/>
          <a:lstStyle>
            <a:lvl1pPr>
              <a:defRPr/>
            </a:lvl1pPr>
          </a:lstStyle>
          <a:p>
            <a:pPr>
              <a:defRPr/>
            </a:pPr>
            <a:endParaRPr lang="zh-TW" altLang="en-US"/>
          </a:p>
        </p:txBody>
      </p:sp>
      <p:sp>
        <p:nvSpPr>
          <p:cNvPr id="12" name="投影片編號版面配置區 28"/>
          <p:cNvSpPr>
            <a:spLocks noGrp="1"/>
          </p:cNvSpPr>
          <p:nvPr>
            <p:ph type="sldNum" sz="quarter" idx="12"/>
          </p:nvPr>
        </p:nvSpPr>
        <p:spPr>
          <a:xfrm>
            <a:off x="1216025" y="6354763"/>
            <a:ext cx="1219200" cy="366712"/>
          </a:xfrm>
        </p:spPr>
        <p:txBody>
          <a:bodyPr/>
          <a:lstStyle>
            <a:lvl1pPr>
              <a:defRPr/>
            </a:lvl1pPr>
          </a:lstStyle>
          <a:p>
            <a:pPr>
              <a:defRPr/>
            </a:pPr>
            <a:fld id="{24F32B01-6431-4B0D-98DD-66CAF67E3A26}" type="slidenum">
              <a:rPr lang="zh-TW" altLang="en-US"/>
              <a:pPr>
                <a:defRPr/>
              </a:pPr>
              <a:t>‹#›</a:t>
            </a:fld>
            <a:endParaRPr lang="zh-TW"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13"/>
          <p:cNvSpPr>
            <a:spLocks noGrp="1"/>
          </p:cNvSpPr>
          <p:nvPr>
            <p:ph type="dt" sz="half" idx="10"/>
          </p:nvPr>
        </p:nvSpPr>
        <p:spPr/>
        <p:txBody>
          <a:bodyPr/>
          <a:lstStyle>
            <a:lvl1pPr>
              <a:defRPr/>
            </a:lvl1pPr>
          </a:lstStyle>
          <a:p>
            <a:pPr>
              <a:defRPr/>
            </a:pPr>
            <a:fld id="{1600C6CC-65CD-4DBC-B188-E0328521F8F0}" type="datetime1">
              <a:rPr lang="zh-TW" altLang="en-US"/>
              <a:pPr>
                <a:defRPr/>
              </a:pPr>
              <a:t>2013/7/23</a:t>
            </a:fld>
            <a:endParaRPr lang="zh-TW" altLang="en-US"/>
          </a:p>
        </p:txBody>
      </p:sp>
      <p:sp>
        <p:nvSpPr>
          <p:cNvPr id="5" name="頁尾版面配置區 2"/>
          <p:cNvSpPr>
            <a:spLocks noGrp="1"/>
          </p:cNvSpPr>
          <p:nvPr>
            <p:ph type="ftr" sz="quarter" idx="11"/>
          </p:nvPr>
        </p:nvSpPr>
        <p:spPr/>
        <p:txBody>
          <a:bodyPr/>
          <a:lstStyle>
            <a:lvl1pPr>
              <a:defRPr/>
            </a:lvl1pPr>
          </a:lstStyle>
          <a:p>
            <a:pPr>
              <a:defRPr/>
            </a:pPr>
            <a:endParaRPr lang="zh-TW" altLang="en-US"/>
          </a:p>
        </p:txBody>
      </p:sp>
      <p:sp>
        <p:nvSpPr>
          <p:cNvPr id="6" name="投影片編號版面配置區 22"/>
          <p:cNvSpPr>
            <a:spLocks noGrp="1"/>
          </p:cNvSpPr>
          <p:nvPr>
            <p:ph type="sldNum" sz="quarter" idx="12"/>
          </p:nvPr>
        </p:nvSpPr>
        <p:spPr/>
        <p:txBody>
          <a:bodyPr/>
          <a:lstStyle>
            <a:lvl1pPr>
              <a:defRPr/>
            </a:lvl1pPr>
          </a:lstStyle>
          <a:p>
            <a:pPr>
              <a:defRPr/>
            </a:pPr>
            <a:fld id="{D33D5171-CFAD-4124-8CA9-3FF45F0002AC}" type="slidenum">
              <a:rPr lang="zh-TW" altLang="en-US"/>
              <a:pPr>
                <a:defRPr/>
              </a:pPr>
              <a:t>‹#›</a:t>
            </a:fld>
            <a:endParaRPr lang="zh-TW"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4" name="直線接點 3"/>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5" name="等腰三角形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6" name="直線接點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3"/>
          <p:cNvSpPr>
            <a:spLocks noGrp="1"/>
          </p:cNvSpPr>
          <p:nvPr>
            <p:ph type="dt" sz="half" idx="10"/>
          </p:nvPr>
        </p:nvSpPr>
        <p:spPr/>
        <p:txBody>
          <a:bodyPr/>
          <a:lstStyle>
            <a:lvl1pPr>
              <a:defRPr/>
            </a:lvl1pPr>
          </a:lstStyle>
          <a:p>
            <a:pPr>
              <a:defRPr/>
            </a:pPr>
            <a:fld id="{B785AF12-A009-4955-A3F8-32B441E50866}" type="datetime1">
              <a:rPr lang="zh-TW" altLang="en-US"/>
              <a:pPr>
                <a:defRPr/>
              </a:pPr>
              <a:t>2013/7/23</a:t>
            </a:fld>
            <a:endParaRPr lang="zh-TW" altLang="en-US"/>
          </a:p>
        </p:txBody>
      </p:sp>
      <p:sp>
        <p:nvSpPr>
          <p:cNvPr id="8" name="頁尾版面配置區 4"/>
          <p:cNvSpPr>
            <a:spLocks noGrp="1"/>
          </p:cNvSpPr>
          <p:nvPr>
            <p:ph type="ftr" sz="quarter" idx="11"/>
          </p:nvPr>
        </p:nvSpPr>
        <p:spPr/>
        <p:txBody>
          <a:bodyPr/>
          <a:lstStyle>
            <a:lvl1pPr>
              <a:defRPr/>
            </a:lvl1pPr>
          </a:lstStyle>
          <a:p>
            <a:pPr>
              <a:defRPr/>
            </a:pPr>
            <a:endParaRPr lang="zh-TW" altLang="en-US"/>
          </a:p>
        </p:txBody>
      </p:sp>
      <p:sp>
        <p:nvSpPr>
          <p:cNvPr id="9" name="投影片編號版面配置區 5"/>
          <p:cNvSpPr>
            <a:spLocks noGrp="1"/>
          </p:cNvSpPr>
          <p:nvPr>
            <p:ph type="sldNum" sz="quarter" idx="12"/>
          </p:nvPr>
        </p:nvSpPr>
        <p:spPr/>
        <p:txBody>
          <a:bodyPr/>
          <a:lstStyle>
            <a:lvl1pPr>
              <a:defRPr/>
            </a:lvl1pPr>
          </a:lstStyle>
          <a:p>
            <a:pPr>
              <a:defRPr/>
            </a:pPr>
            <a:fld id="{4A523E84-585D-411C-B289-FCD16832BB8C}" type="slidenum">
              <a:rPr lang="zh-TW" altLang="en-US"/>
              <a:pPr>
                <a:defRPr/>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8" name="內容版面配置區 7"/>
          <p:cNvSpPr>
            <a:spLocks noGrp="1"/>
          </p:cNvSpPr>
          <p:nvPr>
            <p:ph sz="quarter" idx="1"/>
          </p:nvPr>
        </p:nvSpPr>
        <p:spPr>
          <a:xfrm>
            <a:off x="457200" y="1219200"/>
            <a:ext cx="8229600" cy="4937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13"/>
          <p:cNvSpPr>
            <a:spLocks noGrp="1"/>
          </p:cNvSpPr>
          <p:nvPr>
            <p:ph type="dt" sz="half" idx="10"/>
          </p:nvPr>
        </p:nvSpPr>
        <p:spPr/>
        <p:txBody>
          <a:bodyPr/>
          <a:lstStyle>
            <a:lvl1pPr>
              <a:defRPr/>
            </a:lvl1pPr>
          </a:lstStyle>
          <a:p>
            <a:pPr>
              <a:defRPr/>
            </a:pPr>
            <a:fld id="{54409C61-A0BE-4F4E-8FEA-5ADA610C8E49}" type="datetime1">
              <a:rPr lang="zh-TW" altLang="en-US"/>
              <a:pPr>
                <a:defRPr/>
              </a:pPr>
              <a:t>2013/7/23</a:t>
            </a:fld>
            <a:endParaRPr lang="zh-TW" altLang="en-US"/>
          </a:p>
        </p:txBody>
      </p:sp>
      <p:sp>
        <p:nvSpPr>
          <p:cNvPr id="5" name="頁尾版面配置區 2"/>
          <p:cNvSpPr>
            <a:spLocks noGrp="1"/>
          </p:cNvSpPr>
          <p:nvPr>
            <p:ph type="ftr" sz="quarter" idx="11"/>
          </p:nvPr>
        </p:nvSpPr>
        <p:spPr/>
        <p:txBody>
          <a:bodyPr/>
          <a:lstStyle>
            <a:lvl1pPr>
              <a:defRPr/>
            </a:lvl1pPr>
          </a:lstStyle>
          <a:p>
            <a:pPr>
              <a:defRPr/>
            </a:pPr>
            <a:endParaRPr lang="zh-TW" altLang="en-US"/>
          </a:p>
        </p:txBody>
      </p:sp>
      <p:sp>
        <p:nvSpPr>
          <p:cNvPr id="6" name="投影片編號版面配置區 22"/>
          <p:cNvSpPr>
            <a:spLocks noGrp="1"/>
          </p:cNvSpPr>
          <p:nvPr>
            <p:ph type="sldNum" sz="quarter" idx="12"/>
          </p:nvPr>
        </p:nvSpPr>
        <p:spPr/>
        <p:txBody>
          <a:bodyPr/>
          <a:lstStyle>
            <a:lvl1pPr>
              <a:defRPr/>
            </a:lvl1pPr>
          </a:lstStyle>
          <a:p>
            <a:pPr>
              <a:defRPr/>
            </a:pPr>
            <a:fld id="{A3CD8268-A566-490B-A7FE-9BBA7E77E485}" type="slidenum">
              <a:rPr lang="zh-TW" altLang="en-US"/>
              <a:pPr>
                <a:defRPr/>
              </a:pPr>
              <a:t>‹#›</a:t>
            </a:fld>
            <a:endParaRPr lang="zh-TW"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bg>
      <p:bgRef idx="1001">
        <a:schemeClr val="bg2"/>
      </p:bgRef>
    </p:bg>
    <p:spTree>
      <p:nvGrpSpPr>
        <p:cNvPr id="1" name=""/>
        <p:cNvGrpSpPr/>
        <p:nvPr/>
      </p:nvGrpSpPr>
      <p:grpSpPr>
        <a:xfrm>
          <a:off x="0" y="0"/>
          <a:ext cx="0" cy="0"/>
          <a:chOff x="0" y="0"/>
          <a:chExt cx="0" cy="0"/>
        </a:xfrm>
      </p:grpSpPr>
      <p:sp>
        <p:nvSpPr>
          <p:cNvPr id="4" name="矩形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5" name="矩形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2" name="標題 1"/>
          <p:cNvSpPr>
            <a:spLocks noGrp="1"/>
          </p:cNvSpPr>
          <p:nvPr>
            <p:ph type="title"/>
          </p:nvPr>
        </p:nvSpPr>
        <p:spPr>
          <a:xfrm>
            <a:off x="1219200" y="2971800"/>
            <a:ext cx="6858000" cy="1066800"/>
          </a:xfrm>
        </p:spPr>
        <p:txBody>
          <a:bodyPr anchor="t"/>
          <a:lstStyle>
            <a:lvl1pPr algn="r">
              <a:buNone/>
              <a:defRPr sz="3200" b="0" cap="none" baseline="0"/>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6" name="日期版面配置區 3"/>
          <p:cNvSpPr>
            <a:spLocks noGrp="1"/>
          </p:cNvSpPr>
          <p:nvPr>
            <p:ph type="dt" sz="half" idx="10"/>
          </p:nvPr>
        </p:nvSpPr>
        <p:spPr>
          <a:xfrm>
            <a:off x="6400800" y="6354763"/>
            <a:ext cx="2286000" cy="366712"/>
          </a:xfrm>
        </p:spPr>
        <p:txBody>
          <a:bodyPr/>
          <a:lstStyle>
            <a:lvl1pPr>
              <a:defRPr/>
            </a:lvl1pPr>
          </a:lstStyle>
          <a:p>
            <a:pPr>
              <a:defRPr/>
            </a:pPr>
            <a:fld id="{114D458A-3D74-4359-9525-992F8B697F39}" type="datetime1">
              <a:rPr lang="zh-TW" altLang="en-US"/>
              <a:pPr>
                <a:defRPr/>
              </a:pPr>
              <a:t>2013/7/23</a:t>
            </a:fld>
            <a:endParaRPr lang="zh-TW" altLang="en-US"/>
          </a:p>
        </p:txBody>
      </p:sp>
      <p:sp>
        <p:nvSpPr>
          <p:cNvPr id="7" name="頁尾版面配置區 4"/>
          <p:cNvSpPr>
            <a:spLocks noGrp="1"/>
          </p:cNvSpPr>
          <p:nvPr>
            <p:ph type="ftr" sz="quarter" idx="11"/>
          </p:nvPr>
        </p:nvSpPr>
        <p:spPr>
          <a:xfrm>
            <a:off x="2898775" y="6354763"/>
            <a:ext cx="3475038" cy="366712"/>
          </a:xfrm>
        </p:spPr>
        <p:txBody>
          <a:bodyPr/>
          <a:lstStyle>
            <a:lvl1pPr>
              <a:defRPr/>
            </a:lvl1pPr>
          </a:lstStyle>
          <a:p>
            <a:pPr>
              <a:defRPr/>
            </a:pPr>
            <a:endParaRPr lang="zh-TW" altLang="en-US"/>
          </a:p>
        </p:txBody>
      </p:sp>
      <p:sp>
        <p:nvSpPr>
          <p:cNvPr id="8" name="投影片編號版面配置區 5"/>
          <p:cNvSpPr>
            <a:spLocks noGrp="1"/>
          </p:cNvSpPr>
          <p:nvPr>
            <p:ph type="sldNum" sz="quarter" idx="12"/>
          </p:nvPr>
        </p:nvSpPr>
        <p:spPr>
          <a:xfrm>
            <a:off x="1069975" y="6354763"/>
            <a:ext cx="1520825" cy="366712"/>
          </a:xfrm>
        </p:spPr>
        <p:txBody>
          <a:bodyPr/>
          <a:lstStyle>
            <a:lvl1pPr>
              <a:defRPr/>
            </a:lvl1pPr>
          </a:lstStyle>
          <a:p>
            <a:pPr>
              <a:defRPr/>
            </a:pPr>
            <a:fld id="{FA4C448B-C715-4684-B6C0-4B088C0E7576}" type="slidenum">
              <a:rPr lang="zh-TW" altLang="en-US"/>
              <a:pPr>
                <a:defRPr/>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28600"/>
            <a:ext cx="8229600" cy="914400"/>
          </a:xfrm>
        </p:spPr>
        <p:txBody>
          <a:bodyPr/>
          <a:lstStyle/>
          <a:p>
            <a:r>
              <a:rPr lang="zh-TW" altLang="en-US" smtClean="0"/>
              <a:t>按一下以編輯母片標題樣式</a:t>
            </a:r>
            <a:endParaRPr lang="en-US"/>
          </a:p>
        </p:txBody>
      </p:sp>
      <p:sp>
        <p:nvSpPr>
          <p:cNvPr id="9" name="內容版面配置區 8"/>
          <p:cNvSpPr>
            <a:spLocks noGrp="1"/>
          </p:cNvSpPr>
          <p:nvPr>
            <p:ph sz="quarter" idx="1"/>
          </p:nvPr>
        </p:nvSpPr>
        <p:spPr>
          <a:xfrm>
            <a:off x="457200" y="1219200"/>
            <a:ext cx="4041648" cy="4937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1" name="內容版面配置區 10"/>
          <p:cNvSpPr>
            <a:spLocks noGrp="1"/>
          </p:cNvSpPr>
          <p:nvPr>
            <p:ph sz="quarter" idx="2"/>
          </p:nvPr>
        </p:nvSpPr>
        <p:spPr>
          <a:xfrm>
            <a:off x="4632198" y="1216152"/>
            <a:ext cx="4041648" cy="4937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日期版面配置區 13"/>
          <p:cNvSpPr>
            <a:spLocks noGrp="1"/>
          </p:cNvSpPr>
          <p:nvPr>
            <p:ph type="dt" sz="half" idx="10"/>
          </p:nvPr>
        </p:nvSpPr>
        <p:spPr/>
        <p:txBody>
          <a:bodyPr/>
          <a:lstStyle>
            <a:lvl1pPr>
              <a:defRPr/>
            </a:lvl1pPr>
          </a:lstStyle>
          <a:p>
            <a:pPr>
              <a:defRPr/>
            </a:pPr>
            <a:fld id="{B777A6F2-659A-4B22-A23B-BE7FB04A50B7}" type="datetime1">
              <a:rPr lang="zh-TW" altLang="en-US"/>
              <a:pPr>
                <a:defRPr/>
              </a:pPr>
              <a:t>2013/7/23</a:t>
            </a:fld>
            <a:endParaRPr lang="zh-TW" altLang="en-US"/>
          </a:p>
        </p:txBody>
      </p:sp>
      <p:sp>
        <p:nvSpPr>
          <p:cNvPr id="6" name="頁尾版面配置區 2"/>
          <p:cNvSpPr>
            <a:spLocks noGrp="1"/>
          </p:cNvSpPr>
          <p:nvPr>
            <p:ph type="ftr" sz="quarter" idx="11"/>
          </p:nvPr>
        </p:nvSpPr>
        <p:spPr/>
        <p:txBody>
          <a:bodyPr/>
          <a:lstStyle>
            <a:lvl1pPr>
              <a:defRPr/>
            </a:lvl1pPr>
          </a:lstStyle>
          <a:p>
            <a:pPr>
              <a:defRPr/>
            </a:pPr>
            <a:endParaRPr lang="zh-TW" altLang="en-US"/>
          </a:p>
        </p:txBody>
      </p:sp>
      <p:sp>
        <p:nvSpPr>
          <p:cNvPr id="7" name="投影片編號版面配置區 22"/>
          <p:cNvSpPr>
            <a:spLocks noGrp="1"/>
          </p:cNvSpPr>
          <p:nvPr>
            <p:ph type="sldNum" sz="quarter" idx="12"/>
          </p:nvPr>
        </p:nvSpPr>
        <p:spPr/>
        <p:txBody>
          <a:bodyPr/>
          <a:lstStyle>
            <a:lvl1pPr>
              <a:defRPr/>
            </a:lvl1pPr>
          </a:lstStyle>
          <a:p>
            <a:pPr>
              <a:defRPr/>
            </a:pPr>
            <a:fld id="{5BC38764-2F03-45A0-9412-3DF31F29F7DC}" type="slidenum">
              <a:rPr lang="zh-TW" altLang="en-US"/>
              <a:pPr>
                <a:defRPr/>
              </a:pPr>
              <a:t>‹#›</a:t>
            </a:fld>
            <a:endParaRPr lang="zh-TW"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28600"/>
            <a:ext cx="8229600" cy="914400"/>
          </a:xfrm>
        </p:spPr>
        <p:txBody>
          <a:bodyPr anchor="ctr"/>
          <a:lstStyle>
            <a:lvl1pPr>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4" name="文字版面配置區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11" name="內容版面配置區 10"/>
          <p:cNvSpPr>
            <a:spLocks noGrp="1"/>
          </p:cNvSpPr>
          <p:nvPr>
            <p:ph sz="quarter" idx="2"/>
          </p:nvPr>
        </p:nvSpPr>
        <p:spPr>
          <a:xfrm>
            <a:off x="457200" y="2133600"/>
            <a:ext cx="4038600" cy="40386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3" name="內容版面配置區 12"/>
          <p:cNvSpPr>
            <a:spLocks noGrp="1"/>
          </p:cNvSpPr>
          <p:nvPr>
            <p:ph sz="quarter" idx="4"/>
          </p:nvPr>
        </p:nvSpPr>
        <p:spPr>
          <a:xfrm>
            <a:off x="4648200" y="2133600"/>
            <a:ext cx="4038600" cy="40386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13"/>
          <p:cNvSpPr>
            <a:spLocks noGrp="1"/>
          </p:cNvSpPr>
          <p:nvPr>
            <p:ph type="dt" sz="half" idx="10"/>
          </p:nvPr>
        </p:nvSpPr>
        <p:spPr/>
        <p:txBody>
          <a:bodyPr/>
          <a:lstStyle>
            <a:lvl1pPr>
              <a:defRPr/>
            </a:lvl1pPr>
          </a:lstStyle>
          <a:p>
            <a:pPr>
              <a:defRPr/>
            </a:pPr>
            <a:fld id="{75531F1B-973D-4235-8F83-2F634ADD27DE}" type="datetime1">
              <a:rPr lang="zh-TW" altLang="en-US"/>
              <a:pPr>
                <a:defRPr/>
              </a:pPr>
              <a:t>2013/7/23</a:t>
            </a:fld>
            <a:endParaRPr lang="zh-TW" altLang="en-US"/>
          </a:p>
        </p:txBody>
      </p:sp>
      <p:sp>
        <p:nvSpPr>
          <p:cNvPr id="8" name="頁尾版面配置區 2"/>
          <p:cNvSpPr>
            <a:spLocks noGrp="1"/>
          </p:cNvSpPr>
          <p:nvPr>
            <p:ph type="ftr" sz="quarter" idx="11"/>
          </p:nvPr>
        </p:nvSpPr>
        <p:spPr/>
        <p:txBody>
          <a:bodyPr/>
          <a:lstStyle>
            <a:lvl1pPr>
              <a:defRPr/>
            </a:lvl1pPr>
          </a:lstStyle>
          <a:p>
            <a:pPr>
              <a:defRPr/>
            </a:pPr>
            <a:endParaRPr lang="zh-TW" altLang="en-US"/>
          </a:p>
        </p:txBody>
      </p:sp>
      <p:sp>
        <p:nvSpPr>
          <p:cNvPr id="9" name="投影片編號版面配置區 22"/>
          <p:cNvSpPr>
            <a:spLocks noGrp="1"/>
          </p:cNvSpPr>
          <p:nvPr>
            <p:ph type="sldNum" sz="quarter" idx="12"/>
          </p:nvPr>
        </p:nvSpPr>
        <p:spPr/>
        <p:txBody>
          <a:bodyPr/>
          <a:lstStyle>
            <a:lvl1pPr>
              <a:defRPr/>
            </a:lvl1pPr>
          </a:lstStyle>
          <a:p>
            <a:pPr>
              <a:defRPr/>
            </a:pPr>
            <a:fld id="{4B2B127A-FC7D-40F4-8D8A-2F0BD7BAFD18}" type="slidenum">
              <a:rPr lang="zh-TW" altLang="en-US"/>
              <a:pPr>
                <a:defRPr/>
              </a:pPr>
              <a:t>‹#›</a:t>
            </a:fld>
            <a:endParaRPr lang="zh-TW"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2" name="標題 1"/>
          <p:cNvSpPr>
            <a:spLocks noGrp="1"/>
          </p:cNvSpPr>
          <p:nvPr>
            <p:ph type="title"/>
          </p:nvPr>
        </p:nvSpPr>
        <p:spPr>
          <a:xfrm>
            <a:off x="457200" y="228600"/>
            <a:ext cx="8229600" cy="914400"/>
          </a:xfrm>
        </p:spPr>
        <p:txBody>
          <a:bodyPr/>
          <a:lstStyle/>
          <a:p>
            <a:r>
              <a:rPr lang="zh-TW" altLang="en-US" smtClean="0"/>
              <a:t>按一下以編輯母片標題樣式</a:t>
            </a:r>
            <a:endParaRPr lang="en-US"/>
          </a:p>
        </p:txBody>
      </p:sp>
      <p:sp>
        <p:nvSpPr>
          <p:cNvPr id="4" name="日期版面配置區 2"/>
          <p:cNvSpPr>
            <a:spLocks noGrp="1"/>
          </p:cNvSpPr>
          <p:nvPr>
            <p:ph type="dt" sz="half" idx="10"/>
          </p:nvPr>
        </p:nvSpPr>
        <p:spPr/>
        <p:txBody>
          <a:bodyPr/>
          <a:lstStyle>
            <a:lvl1pPr>
              <a:defRPr/>
            </a:lvl1pPr>
          </a:lstStyle>
          <a:p>
            <a:pPr>
              <a:defRPr/>
            </a:pPr>
            <a:fld id="{A107AB39-63AB-46BF-A0BD-EAB74BB50783}" type="datetime1">
              <a:rPr lang="zh-TW" altLang="en-US"/>
              <a:pPr>
                <a:defRPr/>
              </a:pPr>
              <a:t>2013/7/23</a:t>
            </a:fld>
            <a:endParaRPr lang="zh-TW" altLang="en-US"/>
          </a:p>
        </p:txBody>
      </p:sp>
      <p:sp>
        <p:nvSpPr>
          <p:cNvPr id="5" name="頁尾版面配置區 3"/>
          <p:cNvSpPr>
            <a:spLocks noGrp="1"/>
          </p:cNvSpPr>
          <p:nvPr>
            <p:ph type="ftr" sz="quarter" idx="11"/>
          </p:nvPr>
        </p:nvSpPr>
        <p:spPr/>
        <p:txBody>
          <a:bodyPr/>
          <a:lstStyle>
            <a:lvl1pPr>
              <a:defRPr/>
            </a:lvl1pPr>
          </a:lstStyle>
          <a:p>
            <a:pPr>
              <a:defRPr/>
            </a:pPr>
            <a:endParaRPr lang="zh-TW" altLang="en-US"/>
          </a:p>
        </p:txBody>
      </p:sp>
      <p:sp>
        <p:nvSpPr>
          <p:cNvPr id="6" name="投影片編號版面配置區 4"/>
          <p:cNvSpPr>
            <a:spLocks noGrp="1"/>
          </p:cNvSpPr>
          <p:nvPr>
            <p:ph type="sldNum" sz="quarter" idx="12"/>
          </p:nvPr>
        </p:nvSpPr>
        <p:spPr/>
        <p:txBody>
          <a:bodyPr/>
          <a:lstStyle>
            <a:lvl1pPr>
              <a:defRPr/>
            </a:lvl1pPr>
          </a:lstStyle>
          <a:p>
            <a:pPr>
              <a:defRPr/>
            </a:pPr>
            <a:fld id="{768FD045-78AC-4C0B-8BC5-C0B53180597B}" type="slidenum">
              <a:rPr lang="zh-TW" altLang="en-US"/>
              <a:pPr>
                <a:defRPr/>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直線接點 1"/>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4" name="日期版面配置區 1"/>
          <p:cNvSpPr>
            <a:spLocks noGrp="1"/>
          </p:cNvSpPr>
          <p:nvPr>
            <p:ph type="dt" sz="half" idx="10"/>
          </p:nvPr>
        </p:nvSpPr>
        <p:spPr/>
        <p:txBody>
          <a:bodyPr/>
          <a:lstStyle>
            <a:lvl1pPr>
              <a:defRPr/>
            </a:lvl1pPr>
          </a:lstStyle>
          <a:p>
            <a:pPr>
              <a:defRPr/>
            </a:pPr>
            <a:fld id="{D2B1F987-2CAF-40F1-A619-CCFB3D3A1AB4}" type="datetime1">
              <a:rPr lang="zh-TW" altLang="en-US"/>
              <a:pPr>
                <a:defRPr/>
              </a:pPr>
              <a:t>2013/7/23</a:t>
            </a:fld>
            <a:endParaRPr lang="zh-TW" altLang="en-US"/>
          </a:p>
        </p:txBody>
      </p:sp>
      <p:sp>
        <p:nvSpPr>
          <p:cNvPr id="5" name="頁尾版面配置區 2"/>
          <p:cNvSpPr>
            <a:spLocks noGrp="1"/>
          </p:cNvSpPr>
          <p:nvPr>
            <p:ph type="ftr" sz="quarter" idx="11"/>
          </p:nvPr>
        </p:nvSpPr>
        <p:spPr/>
        <p:txBody>
          <a:bodyPr/>
          <a:lstStyle>
            <a:lvl1pPr>
              <a:defRPr/>
            </a:lvl1pPr>
          </a:lstStyle>
          <a:p>
            <a:pPr>
              <a:defRPr/>
            </a:pPr>
            <a:endParaRPr lang="zh-TW" altLang="en-US"/>
          </a:p>
        </p:txBody>
      </p:sp>
      <p:sp>
        <p:nvSpPr>
          <p:cNvPr id="6" name="投影片編號版面配置區 3"/>
          <p:cNvSpPr>
            <a:spLocks noGrp="1"/>
          </p:cNvSpPr>
          <p:nvPr>
            <p:ph type="sldNum" sz="quarter" idx="12"/>
          </p:nvPr>
        </p:nvSpPr>
        <p:spPr/>
        <p:txBody>
          <a:bodyPr/>
          <a:lstStyle>
            <a:lvl1pPr>
              <a:defRPr/>
            </a:lvl1pPr>
          </a:lstStyle>
          <a:p>
            <a:pPr>
              <a:defRPr/>
            </a:pPr>
            <a:fld id="{BBE381FF-FC07-4B10-B931-146AA69D3CAB}" type="slidenum">
              <a:rPr lang="zh-TW" altLang="en-US"/>
              <a:pPr>
                <a:defRPr/>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5" name="直線接點 4"/>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6" name="直線接點 5"/>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7" name="等腰三角形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2" name="標題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zh-TW" altLang="en-US" smtClean="0"/>
              <a:t>按一下以編輯母片標題樣式</a:t>
            </a:r>
            <a:endParaRPr lang="en-US"/>
          </a:p>
        </p:txBody>
      </p:sp>
      <p:sp>
        <p:nvSpPr>
          <p:cNvPr id="3" name="文字版面配置區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zh-TW" altLang="en-US" smtClean="0"/>
              <a:t>按一下以編輯母片文字樣式</a:t>
            </a:r>
          </a:p>
        </p:txBody>
      </p:sp>
      <p:sp>
        <p:nvSpPr>
          <p:cNvPr id="12" name="內容版面配置區 11"/>
          <p:cNvSpPr>
            <a:spLocks noGrp="1"/>
          </p:cNvSpPr>
          <p:nvPr>
            <p:ph sz="quarter" idx="1"/>
          </p:nvPr>
        </p:nvSpPr>
        <p:spPr>
          <a:xfrm>
            <a:off x="304800" y="304800"/>
            <a:ext cx="5715000" cy="57150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8" name="日期版面配置區 4"/>
          <p:cNvSpPr>
            <a:spLocks noGrp="1"/>
          </p:cNvSpPr>
          <p:nvPr>
            <p:ph type="dt" sz="half" idx="10"/>
          </p:nvPr>
        </p:nvSpPr>
        <p:spPr/>
        <p:txBody>
          <a:bodyPr/>
          <a:lstStyle>
            <a:lvl1pPr>
              <a:defRPr/>
            </a:lvl1pPr>
          </a:lstStyle>
          <a:p>
            <a:pPr>
              <a:defRPr/>
            </a:pPr>
            <a:fld id="{E15CCB87-A8B0-4F6C-9EE9-1DB232FC957D}" type="datetime1">
              <a:rPr lang="zh-TW" altLang="en-US"/>
              <a:pPr>
                <a:defRPr/>
              </a:pPr>
              <a:t>2013/7/23</a:t>
            </a:fld>
            <a:endParaRPr lang="zh-TW" altLang="en-US"/>
          </a:p>
        </p:txBody>
      </p:sp>
      <p:sp>
        <p:nvSpPr>
          <p:cNvPr id="9" name="頁尾版面配置區 5"/>
          <p:cNvSpPr>
            <a:spLocks noGrp="1"/>
          </p:cNvSpPr>
          <p:nvPr>
            <p:ph type="ftr" sz="quarter" idx="11"/>
          </p:nvPr>
        </p:nvSpPr>
        <p:spPr/>
        <p:txBody>
          <a:bodyPr/>
          <a:lstStyle>
            <a:lvl1pPr>
              <a:defRPr/>
            </a:lvl1pPr>
          </a:lstStyle>
          <a:p>
            <a:pPr>
              <a:defRPr/>
            </a:pPr>
            <a:endParaRPr lang="zh-TW" altLang="en-US"/>
          </a:p>
        </p:txBody>
      </p:sp>
      <p:sp>
        <p:nvSpPr>
          <p:cNvPr id="10" name="投影片編號版面配置區 6"/>
          <p:cNvSpPr>
            <a:spLocks noGrp="1"/>
          </p:cNvSpPr>
          <p:nvPr>
            <p:ph type="sldNum" sz="quarter" idx="12"/>
          </p:nvPr>
        </p:nvSpPr>
        <p:spPr/>
        <p:txBody>
          <a:bodyPr/>
          <a:lstStyle>
            <a:lvl1pPr>
              <a:defRPr/>
            </a:lvl1pPr>
          </a:lstStyle>
          <a:p>
            <a:pPr>
              <a:defRPr/>
            </a:pPr>
            <a:fld id="{8D82FF30-4C35-4999-89A7-A62B8453D298}" type="slidenum">
              <a:rPr lang="zh-TW" altLang="en-US"/>
              <a:pPr>
                <a:defRPr/>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bg>
      <p:bgRef idx="1001">
        <a:schemeClr val="bg2"/>
      </p:bgRef>
    </p:bg>
    <p:spTree>
      <p:nvGrpSpPr>
        <p:cNvPr id="1" name=""/>
        <p:cNvGrpSpPr/>
        <p:nvPr/>
      </p:nvGrpSpPr>
      <p:grpSpPr>
        <a:xfrm>
          <a:off x="0" y="0"/>
          <a:ext cx="0" cy="0"/>
          <a:chOff x="0" y="0"/>
          <a:chExt cx="0" cy="0"/>
        </a:xfrm>
      </p:grpSpPr>
      <p:sp>
        <p:nvSpPr>
          <p:cNvPr id="5" name="直線接點 4"/>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6"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7" name="矩形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2" name="標題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zh-TW" altLang="en-US" smtClean="0"/>
              <a:t>按一下以編輯母片標題樣式</a:t>
            </a:r>
            <a:endParaRPr lang="en-US"/>
          </a:p>
        </p:txBody>
      </p:sp>
      <p:sp>
        <p:nvSpPr>
          <p:cNvPr id="3" name="圖片版面配置區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zh-TW" altLang="en-US" noProof="0" smtClean="0"/>
              <a:t>按一下圖示以新增圖片</a:t>
            </a:r>
            <a:endParaRPr lang="en-US" noProof="0" dirty="0"/>
          </a:p>
        </p:txBody>
      </p:sp>
      <p:sp>
        <p:nvSpPr>
          <p:cNvPr id="4" name="文字版面配置區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zh-TW" altLang="en-US" smtClean="0"/>
              <a:t>按一下以編輯母片文字樣式</a:t>
            </a:r>
          </a:p>
        </p:txBody>
      </p:sp>
      <p:sp>
        <p:nvSpPr>
          <p:cNvPr id="8" name="日期版面配置區 4"/>
          <p:cNvSpPr>
            <a:spLocks noGrp="1"/>
          </p:cNvSpPr>
          <p:nvPr>
            <p:ph type="dt" sz="half" idx="10"/>
          </p:nvPr>
        </p:nvSpPr>
        <p:spPr/>
        <p:txBody>
          <a:bodyPr/>
          <a:lstStyle>
            <a:lvl1pPr>
              <a:defRPr/>
            </a:lvl1pPr>
          </a:lstStyle>
          <a:p>
            <a:pPr>
              <a:defRPr/>
            </a:pPr>
            <a:fld id="{32A41E01-75C8-42A6-9B61-7BB3F3C7BE8B}" type="datetime1">
              <a:rPr lang="zh-TW" altLang="en-US"/>
              <a:pPr>
                <a:defRPr/>
              </a:pPr>
              <a:t>2013/7/23</a:t>
            </a:fld>
            <a:endParaRPr lang="zh-TW" altLang="en-US"/>
          </a:p>
        </p:txBody>
      </p:sp>
      <p:sp>
        <p:nvSpPr>
          <p:cNvPr id="9" name="頁尾版面配置區 5"/>
          <p:cNvSpPr>
            <a:spLocks noGrp="1"/>
          </p:cNvSpPr>
          <p:nvPr>
            <p:ph type="ftr" sz="quarter" idx="11"/>
          </p:nvPr>
        </p:nvSpPr>
        <p:spPr/>
        <p:txBody>
          <a:bodyPr/>
          <a:lstStyle>
            <a:lvl1pPr>
              <a:defRPr/>
            </a:lvl1pPr>
          </a:lstStyle>
          <a:p>
            <a:pPr>
              <a:defRPr/>
            </a:pPr>
            <a:endParaRPr lang="zh-TW" altLang="en-US"/>
          </a:p>
        </p:txBody>
      </p:sp>
      <p:sp>
        <p:nvSpPr>
          <p:cNvPr id="10" name="投影片編號版面配置區 6"/>
          <p:cNvSpPr>
            <a:spLocks noGrp="1"/>
          </p:cNvSpPr>
          <p:nvPr>
            <p:ph type="sldNum" sz="quarter" idx="12"/>
          </p:nvPr>
        </p:nvSpPr>
        <p:spPr/>
        <p:txBody>
          <a:bodyPr/>
          <a:lstStyle>
            <a:lvl1pPr>
              <a:defRPr/>
            </a:lvl1pPr>
          </a:lstStyle>
          <a:p>
            <a:pPr>
              <a:defRPr/>
            </a:pPr>
            <a:fld id="{C80B4EC1-D922-434C-AEB2-7FD987C889D3}" type="slidenum">
              <a:rPr lang="zh-TW" altLang="en-US"/>
              <a:pPr>
                <a:defRPr/>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標題版面配置區 21"/>
          <p:cNvSpPr>
            <a:spLocks noGrp="1"/>
          </p:cNvSpPr>
          <p:nvPr>
            <p:ph type="title"/>
          </p:nvPr>
        </p:nvSpPr>
        <p:spPr bwMode="auto">
          <a:xfrm>
            <a:off x="457200" y="152400"/>
            <a:ext cx="8229600" cy="990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TW" altLang="en-US" smtClean="0"/>
              <a:t>按一下以編輯母片標題樣式</a:t>
            </a:r>
            <a:endParaRPr lang="en-US" smtClean="0"/>
          </a:p>
        </p:txBody>
      </p:sp>
      <p:sp>
        <p:nvSpPr>
          <p:cNvPr id="1027" name="文字版面配置區 12"/>
          <p:cNvSpPr>
            <a:spLocks noGrp="1"/>
          </p:cNvSpPr>
          <p:nvPr>
            <p:ph type="body" idx="1"/>
          </p:nvPr>
        </p:nvSpPr>
        <p:spPr bwMode="auto">
          <a:xfrm>
            <a:off x="457200" y="1219200"/>
            <a:ext cx="8229600" cy="4910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smtClean="0"/>
          </a:p>
        </p:txBody>
      </p:sp>
      <p:sp>
        <p:nvSpPr>
          <p:cNvPr id="14" name="日期版面配置區 13"/>
          <p:cNvSpPr>
            <a:spLocks noGrp="1"/>
          </p:cNvSpPr>
          <p:nvPr>
            <p:ph type="dt" sz="half" idx="2"/>
          </p:nvPr>
        </p:nvSpPr>
        <p:spPr>
          <a:xfrm>
            <a:off x="6400800" y="6356350"/>
            <a:ext cx="2289175" cy="365125"/>
          </a:xfrm>
          <a:prstGeom prst="rect">
            <a:avLst/>
          </a:prstGeom>
        </p:spPr>
        <p:txBody>
          <a:bodyPr vert="horz"/>
          <a:lstStyle>
            <a:lvl1pPr algn="l" eaLnBrk="1" fontAlgn="auto" latinLnBrk="0" hangingPunct="1">
              <a:spcBef>
                <a:spcPts val="0"/>
              </a:spcBef>
              <a:spcAft>
                <a:spcPts val="0"/>
              </a:spcAft>
              <a:defRPr kumimoji="0" sz="1400">
                <a:solidFill>
                  <a:schemeClr val="tx2"/>
                </a:solidFill>
                <a:latin typeface="+mn-lt"/>
                <a:ea typeface="+mn-ea"/>
              </a:defRPr>
            </a:lvl1pPr>
          </a:lstStyle>
          <a:p>
            <a:pPr>
              <a:defRPr/>
            </a:pPr>
            <a:fld id="{EE5D885C-2F9C-49F5-A7FB-C333A6A406F5}" type="datetime1">
              <a:rPr lang="zh-TW" altLang="en-US"/>
              <a:pPr>
                <a:defRPr/>
              </a:pPr>
              <a:t>2013/7/23</a:t>
            </a:fld>
            <a:endParaRPr lang="zh-TW" altLang="en-US"/>
          </a:p>
        </p:txBody>
      </p:sp>
      <p:sp>
        <p:nvSpPr>
          <p:cNvPr id="3" name="頁尾版面配置區 2"/>
          <p:cNvSpPr>
            <a:spLocks noGrp="1"/>
          </p:cNvSpPr>
          <p:nvPr>
            <p:ph type="ftr" sz="quarter" idx="3"/>
          </p:nvPr>
        </p:nvSpPr>
        <p:spPr>
          <a:xfrm>
            <a:off x="2898775" y="6356350"/>
            <a:ext cx="3505200" cy="365125"/>
          </a:xfrm>
          <a:prstGeom prst="rect">
            <a:avLst/>
          </a:prstGeom>
        </p:spPr>
        <p:txBody>
          <a:bodyPr vert="horz"/>
          <a:lstStyle>
            <a:lvl1pPr algn="r" eaLnBrk="1" fontAlgn="auto" latinLnBrk="0" hangingPunct="1">
              <a:spcBef>
                <a:spcPts val="0"/>
              </a:spcBef>
              <a:spcAft>
                <a:spcPts val="0"/>
              </a:spcAft>
              <a:defRPr kumimoji="0" sz="1400">
                <a:solidFill>
                  <a:schemeClr val="tx2"/>
                </a:solidFill>
                <a:latin typeface="+mn-lt"/>
                <a:ea typeface="+mn-ea"/>
              </a:defRPr>
            </a:lvl1pPr>
          </a:lstStyle>
          <a:p>
            <a:pPr>
              <a:defRPr/>
            </a:pPr>
            <a:endParaRPr lang="zh-TW" altLang="en-US"/>
          </a:p>
        </p:txBody>
      </p:sp>
      <p:sp>
        <p:nvSpPr>
          <p:cNvPr id="23" name="投影片編號版面配置區 22"/>
          <p:cNvSpPr>
            <a:spLocks noGrp="1"/>
          </p:cNvSpPr>
          <p:nvPr>
            <p:ph type="sldNum" sz="quarter" idx="4"/>
          </p:nvPr>
        </p:nvSpPr>
        <p:spPr>
          <a:xfrm>
            <a:off x="612775" y="6356350"/>
            <a:ext cx="1981200" cy="365125"/>
          </a:xfrm>
          <a:prstGeom prst="rect">
            <a:avLst/>
          </a:prstGeom>
        </p:spPr>
        <p:txBody>
          <a:bodyPr vert="horz"/>
          <a:lstStyle>
            <a:lvl1pPr algn="l" eaLnBrk="1" fontAlgn="auto" latinLnBrk="0" hangingPunct="1">
              <a:spcBef>
                <a:spcPts val="0"/>
              </a:spcBef>
              <a:spcAft>
                <a:spcPts val="0"/>
              </a:spcAft>
              <a:defRPr kumimoji="0" sz="1400" baseline="0">
                <a:solidFill>
                  <a:schemeClr val="tx2"/>
                </a:solidFill>
                <a:latin typeface="Calibri" pitchFamily="34" charset="0"/>
                <a:ea typeface="+mn-ea"/>
              </a:defRPr>
            </a:lvl1pPr>
          </a:lstStyle>
          <a:p>
            <a:pPr>
              <a:defRPr/>
            </a:pPr>
            <a:fld id="{C4471F3C-EF9E-4754-9D75-DC825E04010E}" type="slidenum">
              <a:rPr lang="zh-TW" altLang="en-US"/>
              <a:pPr>
                <a:defRPr/>
              </a:pPr>
              <a:t>‹#›</a:t>
            </a:fld>
            <a:endParaRPr lang="zh-TW" altLang="en-US" dirty="0"/>
          </a:p>
        </p:txBody>
      </p:sp>
      <p:sp>
        <p:nvSpPr>
          <p:cNvPr id="1031" name="直線接點 27"/>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1032" name="直線接點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p:spPr>
        <p:txBody>
          <a:bodyPr/>
          <a:lstStyle/>
          <a:p>
            <a:pPr>
              <a:defRPr/>
            </a:pPr>
            <a:endParaRPr lang="zh-TW" altLang="en-US">
              <a:ea typeface="新細明體" charset="-120"/>
            </a:endParaRPr>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a:p>
        </p:txBody>
      </p:sp>
    </p:spTree>
  </p:cSld>
  <p:clrMap bg1="lt1" tx1="dk1" bg2="lt2" tx2="dk2" accent1="accent1" accent2="accent2" accent3="accent3" accent4="accent4" accent5="accent5" accent6="accent6" hlink="hlink" folHlink="folHlink"/>
  <p:sldLayoutIdLst>
    <p:sldLayoutId id="2147484534" r:id="rId1"/>
    <p:sldLayoutId id="2147484530" r:id="rId2"/>
    <p:sldLayoutId id="2147484535" r:id="rId3"/>
    <p:sldLayoutId id="2147484531" r:id="rId4"/>
    <p:sldLayoutId id="2147484532" r:id="rId5"/>
    <p:sldLayoutId id="2147484536" r:id="rId6"/>
    <p:sldLayoutId id="2147484537" r:id="rId7"/>
    <p:sldLayoutId id="2147484538" r:id="rId8"/>
    <p:sldLayoutId id="2147484539" r:id="rId9"/>
    <p:sldLayoutId id="2147484533" r:id="rId10"/>
    <p:sldLayoutId id="2147484540" r:id="rId11"/>
  </p:sldLayoutIdLst>
  <p:hf hdr="0" ftr="0" dt="0"/>
  <p:txStyles>
    <p:titleStyle>
      <a:lvl1pPr algn="l" rtl="0" eaLnBrk="0" fontAlgn="base" hangingPunct="0">
        <a:spcBef>
          <a:spcPct val="0"/>
        </a:spcBef>
        <a:spcAft>
          <a:spcPct val="0"/>
        </a:spcAft>
        <a:defRPr sz="3200" kern="1200">
          <a:solidFill>
            <a:schemeClr val="tx2"/>
          </a:solidFill>
          <a:latin typeface="+mj-lt"/>
          <a:ea typeface="+mj-ea"/>
          <a:cs typeface="Arial Unicode MS" pitchFamily="34" charset="-120"/>
        </a:defRPr>
      </a:lvl1pPr>
      <a:lvl2pPr algn="l" rtl="0" eaLnBrk="0" fontAlgn="base" hangingPunct="0">
        <a:spcBef>
          <a:spcPct val="0"/>
        </a:spcBef>
        <a:spcAft>
          <a:spcPct val="0"/>
        </a:spcAft>
        <a:defRPr sz="3200">
          <a:solidFill>
            <a:schemeClr val="tx2"/>
          </a:solidFill>
          <a:latin typeface="Bookman Old Style" pitchFamily="18" charset="0"/>
          <a:ea typeface="Arial Unicode MS" pitchFamily="34" charset="-120"/>
          <a:cs typeface="Arial Unicode MS" pitchFamily="34" charset="-120"/>
        </a:defRPr>
      </a:lvl2pPr>
      <a:lvl3pPr algn="l" rtl="0" eaLnBrk="0" fontAlgn="base" hangingPunct="0">
        <a:spcBef>
          <a:spcPct val="0"/>
        </a:spcBef>
        <a:spcAft>
          <a:spcPct val="0"/>
        </a:spcAft>
        <a:defRPr sz="3200">
          <a:solidFill>
            <a:schemeClr val="tx2"/>
          </a:solidFill>
          <a:latin typeface="Bookman Old Style" pitchFamily="18" charset="0"/>
          <a:ea typeface="Arial Unicode MS" pitchFamily="34" charset="-120"/>
          <a:cs typeface="Arial Unicode MS" pitchFamily="34" charset="-120"/>
        </a:defRPr>
      </a:lvl3pPr>
      <a:lvl4pPr algn="l" rtl="0" eaLnBrk="0" fontAlgn="base" hangingPunct="0">
        <a:spcBef>
          <a:spcPct val="0"/>
        </a:spcBef>
        <a:spcAft>
          <a:spcPct val="0"/>
        </a:spcAft>
        <a:defRPr sz="3200">
          <a:solidFill>
            <a:schemeClr val="tx2"/>
          </a:solidFill>
          <a:latin typeface="Bookman Old Style" pitchFamily="18" charset="0"/>
          <a:ea typeface="Arial Unicode MS" pitchFamily="34" charset="-120"/>
          <a:cs typeface="Arial Unicode MS" pitchFamily="34" charset="-120"/>
        </a:defRPr>
      </a:lvl4pPr>
      <a:lvl5pPr algn="l" rtl="0" eaLnBrk="0" fontAlgn="base" hangingPunct="0">
        <a:spcBef>
          <a:spcPct val="0"/>
        </a:spcBef>
        <a:spcAft>
          <a:spcPct val="0"/>
        </a:spcAft>
        <a:defRPr sz="3200">
          <a:solidFill>
            <a:schemeClr val="tx2"/>
          </a:solidFill>
          <a:latin typeface="Bookman Old Style" pitchFamily="18" charset="0"/>
          <a:ea typeface="Arial Unicode MS" pitchFamily="34" charset="-120"/>
          <a:cs typeface="Arial Unicode MS" pitchFamily="34" charset="-120"/>
        </a:defRPr>
      </a:lvl5pPr>
      <a:lvl6pPr marL="457200" algn="l" rtl="0" fontAlgn="base">
        <a:spcBef>
          <a:spcPct val="0"/>
        </a:spcBef>
        <a:spcAft>
          <a:spcPct val="0"/>
        </a:spcAft>
        <a:defRPr sz="3200">
          <a:solidFill>
            <a:schemeClr val="tx2"/>
          </a:solidFill>
          <a:latin typeface="Bookman Old Style" pitchFamily="18" charset="0"/>
          <a:ea typeface="標楷體" pitchFamily="65" charset="-120"/>
        </a:defRPr>
      </a:lvl6pPr>
      <a:lvl7pPr marL="914400" algn="l" rtl="0" fontAlgn="base">
        <a:spcBef>
          <a:spcPct val="0"/>
        </a:spcBef>
        <a:spcAft>
          <a:spcPct val="0"/>
        </a:spcAft>
        <a:defRPr sz="3200">
          <a:solidFill>
            <a:schemeClr val="tx2"/>
          </a:solidFill>
          <a:latin typeface="Bookman Old Style" pitchFamily="18" charset="0"/>
          <a:ea typeface="標楷體" pitchFamily="65" charset="-120"/>
        </a:defRPr>
      </a:lvl7pPr>
      <a:lvl8pPr marL="1371600" algn="l" rtl="0" fontAlgn="base">
        <a:spcBef>
          <a:spcPct val="0"/>
        </a:spcBef>
        <a:spcAft>
          <a:spcPct val="0"/>
        </a:spcAft>
        <a:defRPr sz="3200">
          <a:solidFill>
            <a:schemeClr val="tx2"/>
          </a:solidFill>
          <a:latin typeface="Bookman Old Style" pitchFamily="18" charset="0"/>
          <a:ea typeface="標楷體" pitchFamily="65" charset="-120"/>
        </a:defRPr>
      </a:lvl8pPr>
      <a:lvl9pPr marL="1828800" algn="l" rtl="0" fontAlgn="base">
        <a:spcBef>
          <a:spcPct val="0"/>
        </a:spcBef>
        <a:spcAft>
          <a:spcPct val="0"/>
        </a:spcAft>
        <a:defRPr sz="3200">
          <a:solidFill>
            <a:schemeClr val="tx2"/>
          </a:solidFill>
          <a:latin typeface="Bookman Old Style" pitchFamily="18" charset="0"/>
          <a:ea typeface="標楷體" pitchFamily="65" charset="-120"/>
        </a:defRPr>
      </a:lvl9pPr>
    </p:titleStyle>
    <p:bodyStyle>
      <a:lvl1pPr marL="273050" indent="-273050" algn="l" rtl="0" eaLnBrk="0" fontAlgn="base" hangingPunct="0">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Arial Unicode MS" pitchFamily="34" charset="-120"/>
        </a:defRPr>
      </a:lvl1pPr>
      <a:lvl2pPr marL="547688" indent="-273050" algn="l" rtl="0" eaLnBrk="0" fontAlgn="base" hangingPunct="0">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Arial Unicode MS" pitchFamily="34" charset="-120"/>
        </a:defRPr>
      </a:lvl2pPr>
      <a:lvl3pPr marL="822325" indent="-228600" algn="l" rtl="0" eaLnBrk="0" fontAlgn="base" hangingPunct="0">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Arial Unicode MS" pitchFamily="34" charset="-120"/>
        </a:defRPr>
      </a:lvl3pPr>
      <a:lvl4pPr marL="1096963" indent="-228600" algn="l" rtl="0" eaLnBrk="0" fontAlgn="base" hangingPunct="0">
        <a:spcBef>
          <a:spcPts val="400"/>
        </a:spcBef>
        <a:spcAft>
          <a:spcPct val="0"/>
        </a:spcAft>
        <a:buClr>
          <a:srgbClr val="8BA2B4"/>
        </a:buClr>
        <a:buSzPct val="70000"/>
        <a:buFont typeface="Wingdings" pitchFamily="2" charset="2"/>
        <a:buChar char=""/>
        <a:defRPr sz="2000" kern="1200">
          <a:solidFill>
            <a:schemeClr val="tx1"/>
          </a:solidFill>
          <a:latin typeface="+mn-lt"/>
          <a:ea typeface="+mn-ea"/>
          <a:cs typeface="Arial Unicode MS" pitchFamily="34" charset="-120"/>
        </a:defRPr>
      </a:lvl4pPr>
      <a:lvl5pPr marL="1371600" indent="-228600" algn="l" rtl="0" eaLnBrk="0" fontAlgn="base" hangingPunct="0">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Arial Unicode MS" pitchFamily="34" charset="-120"/>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標題 1"/>
          <p:cNvSpPr>
            <a:spLocks noGrp="1"/>
          </p:cNvSpPr>
          <p:nvPr>
            <p:ph type="ctrTitle"/>
          </p:nvPr>
        </p:nvSpPr>
        <p:spPr>
          <a:xfrm>
            <a:off x="1219200" y="3714750"/>
            <a:ext cx="6858000" cy="1162050"/>
          </a:xfrm>
        </p:spPr>
        <p:txBody>
          <a:bodyPr/>
          <a:lstStyle/>
          <a:p>
            <a:r>
              <a:rPr lang="zh-TW" altLang="en-US" b="1" dirty="0" smtClean="0"/>
              <a:t>統計計算語言</a:t>
            </a:r>
            <a:r>
              <a:rPr lang="en-US" altLang="zh-TW" b="1" dirty="0" smtClean="0"/>
              <a:t/>
            </a:r>
            <a:br>
              <a:rPr lang="en-US" altLang="zh-TW" b="1" dirty="0" smtClean="0"/>
            </a:br>
            <a:r>
              <a:rPr lang="en-US" altLang="zh-TW" b="1" smtClean="0"/>
              <a:t>Ch7</a:t>
            </a:r>
            <a:r>
              <a:rPr lang="zh-TW" altLang="en-US" b="1" smtClean="0"/>
              <a:t>：</a:t>
            </a:r>
            <a:r>
              <a:rPr lang="zh-TW" altLang="en-US" b="1" dirty="0" smtClean="0"/>
              <a:t>自訂函數、判斷式與迴圈</a:t>
            </a:r>
            <a:endParaRPr lang="zh-TW" altLang="en-US" dirty="0" smtClean="0"/>
          </a:p>
        </p:txBody>
      </p:sp>
      <p:sp>
        <p:nvSpPr>
          <p:cNvPr id="3" name="副標題 2"/>
          <p:cNvSpPr>
            <a:spLocks noGrp="1"/>
          </p:cNvSpPr>
          <p:nvPr>
            <p:ph type="subTitle" idx="1"/>
          </p:nvPr>
        </p:nvSpPr>
        <p:spPr>
          <a:xfrm>
            <a:off x="1219200" y="5072063"/>
            <a:ext cx="6858000" cy="642937"/>
          </a:xfrm>
        </p:spPr>
        <p:txBody>
          <a:bodyPr/>
          <a:lstStyle/>
          <a:p>
            <a:pPr eaLnBrk="1" fontAlgn="auto" hangingPunct="1">
              <a:spcAft>
                <a:spcPts val="0"/>
              </a:spcAft>
              <a:defRPr/>
            </a:pPr>
            <a:r>
              <a:rPr lang="en-US" altLang="zh-TW" sz="1400" b="1" i="1" dirty="0" err="1" smtClean="0"/>
              <a:t>Chien</a:t>
            </a:r>
            <a:r>
              <a:rPr lang="en-US" altLang="zh-TW" sz="1400" b="1" i="1" dirty="0" smtClean="0"/>
              <a:t>-Chang Chen</a:t>
            </a:r>
            <a:endParaRPr lang="zh-TW" altLang="en-US" sz="1400" dirty="0" smtClean="0"/>
          </a:p>
          <a:p>
            <a:pPr>
              <a:defRPr/>
            </a:pPr>
            <a:endParaRPr lang="zh-TW" altLang="en-US" dirty="0"/>
          </a:p>
        </p:txBody>
      </p:sp>
      <p:sp>
        <p:nvSpPr>
          <p:cNvPr id="4" name="投影片編號版面配置區 3"/>
          <p:cNvSpPr>
            <a:spLocks noGrp="1"/>
          </p:cNvSpPr>
          <p:nvPr>
            <p:ph type="sldNum" sz="quarter" idx="12"/>
          </p:nvPr>
        </p:nvSpPr>
        <p:spPr/>
        <p:txBody>
          <a:bodyPr/>
          <a:lstStyle/>
          <a:p>
            <a:pPr>
              <a:defRPr/>
            </a:pPr>
            <a:fld id="{5ABF7FB7-DDA3-41D6-9A1A-56DC81957043}" type="slidenum">
              <a:rPr lang="zh-TW" altLang="en-US" smtClean="0"/>
              <a:pPr>
                <a:defRPr/>
              </a:pPr>
              <a:t>1</a:t>
            </a:fld>
            <a:endParaRPr lang="zh-TW" altLang="en-US" dirty="0"/>
          </a:p>
        </p:txBody>
      </p:sp>
      <p:pic>
        <p:nvPicPr>
          <p:cNvPr id="9221" name="圖片 4" descr="資料形態與變數.jpg"/>
          <p:cNvPicPr>
            <a:picLocks noChangeAspect="1"/>
          </p:cNvPicPr>
          <p:nvPr/>
        </p:nvPicPr>
        <p:blipFill>
          <a:blip r:embed="rId3" cstate="print"/>
          <a:srcRect/>
          <a:stretch>
            <a:fillRect/>
          </a:stretch>
        </p:blipFill>
        <p:spPr bwMode="auto">
          <a:xfrm>
            <a:off x="2033588" y="285750"/>
            <a:ext cx="4824412" cy="3203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標題 1"/>
          <p:cNvSpPr>
            <a:spLocks noGrp="1"/>
          </p:cNvSpPr>
          <p:nvPr>
            <p:ph type="title"/>
          </p:nvPr>
        </p:nvSpPr>
        <p:spPr/>
        <p:txBody>
          <a:bodyPr/>
          <a:lstStyle/>
          <a:p>
            <a:pPr eaLnBrk="1" hangingPunct="1"/>
            <a:r>
              <a:rPr lang="zh-TW" altLang="en-US" sz="2800" b="1" smtClean="0"/>
              <a:t>函數內部的賦值</a:t>
            </a:r>
            <a:r>
              <a:rPr lang="en-US" altLang="zh-TW" sz="2800" b="1" smtClean="0"/>
              <a:t>					(2/2)</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42FA721A-C565-433B-A238-8003452B9F8D}" type="slidenum">
              <a:rPr lang="zh-TW" altLang="en-US" smtClean="0"/>
              <a:pPr fontAlgn="base">
                <a:spcBef>
                  <a:spcPct val="0"/>
                </a:spcBef>
                <a:spcAft>
                  <a:spcPct val="0"/>
                </a:spcAft>
                <a:defRPr/>
              </a:pPr>
              <a:t>10</a:t>
            </a:fld>
            <a:endParaRPr lang="zh-TW" altLang="en-US" dirty="0" smtClean="0"/>
          </a:p>
        </p:txBody>
      </p:sp>
      <p:sp>
        <p:nvSpPr>
          <p:cNvPr id="18436"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8437"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8438"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8439"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8440"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8441"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185761"/>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若是想使函數中的變數可以保留至函數結束之後，則可使用「超賦值（</a:t>
            </a:r>
            <a:r>
              <a:rPr lang="en-US" altLang="zh-TW" sz="1400" dirty="0" err="1">
                <a:latin typeface="+mn-ea"/>
                <a:ea typeface="+mn-ea"/>
              </a:rPr>
              <a:t>superassignment</a:t>
            </a:r>
            <a:r>
              <a:rPr lang="zh-TW" altLang="en-US" sz="1400" dirty="0">
                <a:latin typeface="+mn-ea"/>
                <a:ea typeface="+mn-ea"/>
              </a:rPr>
              <a:t>）」運算子 </a:t>
            </a:r>
            <a:r>
              <a:rPr lang="en-US" altLang="zh-TW" sz="1400" dirty="0">
                <a:latin typeface="+mn-ea"/>
                <a:ea typeface="+mn-ea"/>
              </a:rPr>
              <a:t>&lt;&lt;-</a:t>
            </a:r>
            <a:r>
              <a:rPr lang="zh-TW" altLang="en-US" sz="1400" dirty="0">
                <a:latin typeface="+mn-ea"/>
                <a:ea typeface="+mn-ea"/>
              </a:rPr>
              <a:t>，或是採用 </a:t>
            </a:r>
            <a:r>
              <a:rPr lang="en-US" altLang="zh-TW" sz="1400" dirty="0">
                <a:latin typeface="+mn-ea"/>
                <a:ea typeface="+mn-ea"/>
              </a:rPr>
              <a:t>assign() </a:t>
            </a:r>
            <a:r>
              <a:rPr lang="zh-TW" altLang="en-US" sz="1400" dirty="0">
                <a:latin typeface="+mn-ea"/>
                <a:ea typeface="+mn-ea"/>
              </a:rPr>
              <a:t>函數：</a:t>
            </a:r>
          </a:p>
          <a:p>
            <a:pPr lvl="3">
              <a:defRPr/>
            </a:pPr>
            <a:r>
              <a:rPr lang="en-US" altLang="zh-TW" sz="1400" b="1" dirty="0" err="1">
                <a:solidFill>
                  <a:srgbClr val="0070C0"/>
                </a:solidFill>
                <a:latin typeface="+mn-ea"/>
                <a:ea typeface="+mn-ea"/>
              </a:rPr>
              <a:t>my.func</a:t>
            </a:r>
            <a:r>
              <a:rPr lang="en-US" altLang="zh-TW" sz="1400" b="1" dirty="0">
                <a:solidFill>
                  <a:srgbClr val="0070C0"/>
                </a:solidFill>
                <a:latin typeface="+mn-ea"/>
                <a:ea typeface="+mn-ea"/>
              </a:rPr>
              <a:t> &lt;- function(x) {</a:t>
            </a:r>
          </a:p>
          <a:p>
            <a:pPr lvl="3">
              <a:defRPr/>
            </a:pPr>
            <a:r>
              <a:rPr lang="en-US" altLang="zh-TW" sz="1400" b="1" dirty="0">
                <a:solidFill>
                  <a:srgbClr val="0070C0"/>
                </a:solidFill>
                <a:latin typeface="+mn-ea"/>
                <a:ea typeface="+mn-ea"/>
              </a:rPr>
              <a:t>    y &lt;&lt;- x * 2 + 1</a:t>
            </a:r>
          </a:p>
          <a:p>
            <a:pPr lvl="3">
              <a:defRPr/>
            </a:pPr>
            <a:r>
              <a:rPr lang="en-US" altLang="zh-TW" sz="1400" b="1" dirty="0">
                <a:solidFill>
                  <a:srgbClr val="0070C0"/>
                </a:solidFill>
                <a:latin typeface="+mn-ea"/>
                <a:ea typeface="+mn-ea"/>
              </a:rPr>
              <a:t>    y</a:t>
            </a:r>
          </a:p>
          <a:p>
            <a:pPr lvl="3">
              <a:defRPr/>
            </a:pPr>
            <a:r>
              <a:rPr lang="en-US" altLang="zh-TW" sz="1400" b="1" dirty="0">
                <a:solidFill>
                  <a:srgbClr val="0070C0"/>
                </a:solidFill>
                <a:latin typeface="+mn-ea"/>
                <a:ea typeface="+mn-ea"/>
              </a:rPr>
              <a:t>}</a:t>
            </a:r>
          </a:p>
          <a:p>
            <a:pPr lvl="3">
              <a:defRPr/>
            </a:pPr>
            <a:r>
              <a:rPr lang="en-US" altLang="zh-TW" sz="1400" b="1" dirty="0">
                <a:solidFill>
                  <a:srgbClr val="0070C0"/>
                </a:solidFill>
                <a:latin typeface="+mn-ea"/>
                <a:ea typeface="+mn-ea"/>
              </a:rPr>
              <a:t>x &lt;- 10</a:t>
            </a:r>
          </a:p>
          <a:p>
            <a:pPr lvl="3">
              <a:defRPr/>
            </a:pPr>
            <a:r>
              <a:rPr lang="en-US" altLang="zh-TW" sz="1400" b="1" dirty="0" err="1">
                <a:solidFill>
                  <a:srgbClr val="0070C0"/>
                </a:solidFill>
                <a:latin typeface="+mn-ea"/>
                <a:ea typeface="+mn-ea"/>
              </a:rPr>
              <a:t>ans</a:t>
            </a:r>
            <a:r>
              <a:rPr lang="en-US" altLang="zh-TW" sz="1400" b="1" dirty="0">
                <a:solidFill>
                  <a:srgbClr val="0070C0"/>
                </a:solidFill>
                <a:latin typeface="+mn-ea"/>
                <a:ea typeface="+mn-ea"/>
              </a:rPr>
              <a:t> &lt;- </a:t>
            </a:r>
            <a:r>
              <a:rPr lang="en-US" altLang="zh-TW" sz="1400" b="1" dirty="0" err="1">
                <a:solidFill>
                  <a:srgbClr val="0070C0"/>
                </a:solidFill>
                <a:latin typeface="+mn-ea"/>
                <a:ea typeface="+mn-ea"/>
              </a:rPr>
              <a:t>my.func</a:t>
            </a:r>
            <a:r>
              <a:rPr lang="en-US" altLang="zh-TW" sz="1400" b="1" dirty="0">
                <a:solidFill>
                  <a:srgbClr val="0070C0"/>
                </a:solidFill>
                <a:latin typeface="+mn-ea"/>
                <a:ea typeface="+mn-ea"/>
              </a:rPr>
              <a:t>(x</a:t>
            </a:r>
            <a:r>
              <a:rPr lang="en-US" altLang="zh-TW" sz="1400" b="1" dirty="0" smtClean="0">
                <a:solidFill>
                  <a:srgbClr val="0070C0"/>
                </a:solidFill>
                <a:latin typeface="+mn-ea"/>
                <a:ea typeface="+mn-ea"/>
              </a:rPr>
              <a:t>)</a:t>
            </a:r>
          </a:p>
          <a:p>
            <a:pPr lvl="3">
              <a:defRPr/>
            </a:pP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執行完後，在目前的工作空間就會有一個 </a:t>
            </a:r>
            <a:r>
              <a:rPr lang="en-US" altLang="zh-TW" sz="1400" dirty="0">
                <a:latin typeface="+mn-ea"/>
                <a:ea typeface="+mn-ea"/>
              </a:rPr>
              <a:t>y </a:t>
            </a:r>
            <a:r>
              <a:rPr lang="zh-TW" altLang="en-US" sz="1400" dirty="0">
                <a:latin typeface="+mn-ea"/>
                <a:ea typeface="+mn-ea"/>
              </a:rPr>
              <a:t>變數。</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r>
              <a:rPr lang="zh-TW" altLang="en-US" sz="1400" dirty="0">
                <a:latin typeface="+mn-ea"/>
                <a:ea typeface="+mn-ea"/>
              </a:rPr>
              <a:t>另一種方式是使用 </a:t>
            </a:r>
            <a:r>
              <a:rPr lang="en-US" altLang="zh-TW" sz="1400" dirty="0">
                <a:latin typeface="+mn-ea"/>
                <a:ea typeface="+mn-ea"/>
              </a:rPr>
              <a:t>assign() </a:t>
            </a:r>
            <a:r>
              <a:rPr lang="zh-TW" altLang="en-US" sz="1400" dirty="0">
                <a:latin typeface="+mn-ea"/>
                <a:ea typeface="+mn-ea"/>
              </a:rPr>
              <a:t>函數：</a:t>
            </a:r>
          </a:p>
          <a:p>
            <a:pPr lvl="3">
              <a:defRPr/>
            </a:pPr>
            <a:r>
              <a:rPr lang="en-US" altLang="zh-TW" sz="1400" b="1" dirty="0" err="1">
                <a:solidFill>
                  <a:srgbClr val="0070C0"/>
                </a:solidFill>
                <a:latin typeface="+mn-ea"/>
                <a:ea typeface="+mn-ea"/>
              </a:rPr>
              <a:t>my.func</a:t>
            </a:r>
            <a:r>
              <a:rPr lang="en-US" altLang="zh-TW" sz="1400" b="1" dirty="0">
                <a:solidFill>
                  <a:srgbClr val="0070C0"/>
                </a:solidFill>
                <a:latin typeface="+mn-ea"/>
                <a:ea typeface="+mn-ea"/>
              </a:rPr>
              <a:t> &lt;- function(x) {</a:t>
            </a:r>
          </a:p>
          <a:p>
            <a:pPr lvl="3">
              <a:defRPr/>
            </a:pPr>
            <a:r>
              <a:rPr lang="en-US" altLang="zh-TW" sz="1400" b="1" dirty="0">
                <a:solidFill>
                  <a:srgbClr val="0070C0"/>
                </a:solidFill>
                <a:latin typeface="+mn-ea"/>
                <a:ea typeface="+mn-ea"/>
              </a:rPr>
              <a:t>    assign("y", x * 2 + 1, </a:t>
            </a:r>
            <a:r>
              <a:rPr lang="en-US" altLang="zh-TW" sz="1400" b="1" dirty="0" err="1">
                <a:solidFill>
                  <a:srgbClr val="0070C0"/>
                </a:solidFill>
                <a:latin typeface="+mn-ea"/>
                <a:ea typeface="+mn-ea"/>
              </a:rPr>
              <a:t>envir</a:t>
            </a:r>
            <a:r>
              <a:rPr lang="en-US" altLang="zh-TW" sz="1400" b="1" dirty="0">
                <a:solidFill>
                  <a:srgbClr val="0070C0"/>
                </a:solidFill>
                <a:latin typeface="+mn-ea"/>
                <a:ea typeface="+mn-ea"/>
              </a:rPr>
              <a:t> = .</a:t>
            </a:r>
            <a:r>
              <a:rPr lang="en-US" altLang="zh-TW" sz="1400" b="1" dirty="0" err="1">
                <a:solidFill>
                  <a:srgbClr val="0070C0"/>
                </a:solidFill>
                <a:latin typeface="+mn-ea"/>
                <a:ea typeface="+mn-ea"/>
              </a:rPr>
              <a:t>GlobalEnv</a:t>
            </a:r>
            <a:r>
              <a:rPr lang="en-US" altLang="zh-TW" sz="1400" b="1" dirty="0">
                <a:solidFill>
                  <a:srgbClr val="0070C0"/>
                </a:solidFill>
                <a:latin typeface="+mn-ea"/>
                <a:ea typeface="+mn-ea"/>
              </a:rPr>
              <a:t>)</a:t>
            </a:r>
          </a:p>
          <a:p>
            <a:pPr lvl="3">
              <a:defRPr/>
            </a:pPr>
            <a:r>
              <a:rPr lang="en-US" altLang="zh-TW" sz="1400" b="1" dirty="0">
                <a:solidFill>
                  <a:srgbClr val="0070C0"/>
                </a:solidFill>
                <a:latin typeface="+mn-ea"/>
                <a:ea typeface="+mn-ea"/>
              </a:rPr>
              <a:t>    y</a:t>
            </a:r>
          </a:p>
          <a:p>
            <a:pPr lvl="3">
              <a:defRPr/>
            </a:pPr>
            <a:r>
              <a:rPr lang="en-US" altLang="zh-TW" sz="1400" b="1" dirty="0">
                <a:solidFill>
                  <a:srgbClr val="0070C0"/>
                </a:solidFill>
                <a:latin typeface="+mn-ea"/>
                <a:ea typeface="+mn-ea"/>
              </a:rPr>
              <a:t>}</a:t>
            </a:r>
          </a:p>
          <a:p>
            <a:pPr lvl="3">
              <a:defRPr/>
            </a:pPr>
            <a:r>
              <a:rPr lang="en-US" altLang="zh-TW" sz="1400" b="1" dirty="0">
                <a:solidFill>
                  <a:srgbClr val="0070C0"/>
                </a:solidFill>
                <a:latin typeface="+mn-ea"/>
                <a:ea typeface="+mn-ea"/>
              </a:rPr>
              <a:t>x &lt;- 10</a:t>
            </a:r>
          </a:p>
          <a:p>
            <a:pPr lvl="3">
              <a:defRPr/>
            </a:pPr>
            <a:r>
              <a:rPr lang="en-US" altLang="zh-TW" sz="1400" b="1" dirty="0" err="1">
                <a:solidFill>
                  <a:srgbClr val="0070C0"/>
                </a:solidFill>
                <a:latin typeface="+mn-ea"/>
                <a:ea typeface="+mn-ea"/>
              </a:rPr>
              <a:t>ans</a:t>
            </a:r>
            <a:r>
              <a:rPr lang="en-US" altLang="zh-TW" sz="1400" b="1" dirty="0">
                <a:solidFill>
                  <a:srgbClr val="0070C0"/>
                </a:solidFill>
                <a:latin typeface="+mn-ea"/>
                <a:ea typeface="+mn-ea"/>
              </a:rPr>
              <a:t> &lt;- </a:t>
            </a:r>
            <a:r>
              <a:rPr lang="en-US" altLang="zh-TW" sz="1400" b="1" dirty="0" err="1">
                <a:solidFill>
                  <a:srgbClr val="0070C0"/>
                </a:solidFill>
                <a:latin typeface="+mn-ea"/>
                <a:ea typeface="+mn-ea"/>
              </a:rPr>
              <a:t>my.func</a:t>
            </a:r>
            <a:r>
              <a:rPr lang="en-US" altLang="zh-TW" sz="1400" b="1" dirty="0">
                <a:solidFill>
                  <a:srgbClr val="0070C0"/>
                </a:solidFill>
                <a:latin typeface="+mn-ea"/>
                <a:ea typeface="+mn-ea"/>
              </a:rPr>
              <a:t>(x)</a:t>
            </a:r>
          </a:p>
          <a:p>
            <a:pPr lvl="1">
              <a:defRPr/>
            </a:pPr>
            <a:r>
              <a:rPr lang="zh-TW" altLang="en-US" sz="1400" dirty="0">
                <a:latin typeface="+mn-ea"/>
                <a:ea typeface="+mn-ea"/>
              </a:rPr>
              <a:t>所得到的結果相同。</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標題 1"/>
          <p:cNvSpPr>
            <a:spLocks noGrp="1"/>
          </p:cNvSpPr>
          <p:nvPr>
            <p:ph type="title"/>
          </p:nvPr>
        </p:nvSpPr>
        <p:spPr/>
        <p:txBody>
          <a:bodyPr/>
          <a:lstStyle/>
          <a:p>
            <a:pPr eaLnBrk="1" hangingPunct="1"/>
            <a:r>
              <a:rPr lang="zh-TW" altLang="en-US" sz="2800" b="1" smtClean="0"/>
              <a:t>精簡陣列輸出</a:t>
            </a:r>
            <a:r>
              <a:rPr lang="en-US" altLang="zh-TW" sz="2800" b="1" smtClean="0"/>
              <a:t>					(1/2)</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CA7BC5BD-5C1B-4518-8C2F-5750B77626A7}" type="slidenum">
              <a:rPr lang="zh-TW" altLang="en-US" smtClean="0"/>
              <a:pPr fontAlgn="base">
                <a:spcBef>
                  <a:spcPct val="0"/>
                </a:spcBef>
                <a:spcAft>
                  <a:spcPct val="0"/>
                </a:spcAft>
                <a:defRPr/>
              </a:pPr>
              <a:t>11</a:t>
            </a:fld>
            <a:endParaRPr lang="zh-TW" altLang="en-US" dirty="0" smtClean="0"/>
          </a:p>
        </p:txBody>
      </p:sp>
      <p:sp>
        <p:nvSpPr>
          <p:cNvPr id="19460"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9461"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9462"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9463"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9464"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9465"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5354638"/>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有時候輸出一個較大型的陣列時，想看的只是一個完整的矩陣區塊，而不在意行列的名稱，例如：</a:t>
            </a:r>
          </a:p>
          <a:p>
            <a:pPr lvl="3">
              <a:defRPr/>
            </a:pPr>
            <a:r>
              <a:rPr lang="en-US" altLang="zh-TW" sz="1400" b="1" dirty="0">
                <a:solidFill>
                  <a:srgbClr val="0070C0"/>
                </a:solidFill>
                <a:latin typeface="+mn-ea"/>
                <a:ea typeface="+mn-ea"/>
              </a:rPr>
              <a:t>X &lt;- array(1:9, c(5, 30))</a:t>
            </a:r>
          </a:p>
          <a:p>
            <a:pPr>
              <a:defRPr/>
            </a:pPr>
            <a:r>
              <a:rPr lang="zh-TW" altLang="en-US" sz="1400" dirty="0">
                <a:latin typeface="+mn-ea"/>
                <a:ea typeface="+mn-ea"/>
              </a:rPr>
              <a:t>這個 </a:t>
            </a:r>
            <a:r>
              <a:rPr lang="en-US" altLang="zh-TW" sz="1400" dirty="0">
                <a:latin typeface="+mn-ea"/>
                <a:ea typeface="+mn-ea"/>
              </a:rPr>
              <a:t>X </a:t>
            </a:r>
            <a:r>
              <a:rPr lang="zh-TW" altLang="en-US" sz="1400" dirty="0">
                <a:latin typeface="+mn-ea"/>
                <a:ea typeface="+mn-ea"/>
              </a:rPr>
              <a:t>輸出時會變成：</a:t>
            </a:r>
            <a:endParaRPr lang="en-US" altLang="zh-TW" sz="1400" dirty="0">
              <a:latin typeface="+mn-ea"/>
              <a:ea typeface="+mn-ea"/>
            </a:endParaRPr>
          </a:p>
          <a:p>
            <a:pPr lvl="3">
              <a:defRPr/>
            </a:pPr>
            <a:r>
              <a:rPr lang="en-US" altLang="zh-TW" sz="1200" b="1" dirty="0">
                <a:solidFill>
                  <a:srgbClr val="0070C0"/>
                </a:solidFill>
                <a:latin typeface="+mn-ea"/>
                <a:ea typeface="+mn-ea"/>
              </a:rPr>
              <a:t>[,1] [,2] [,3] [,4] [,5] [,6] [,7] [,8] [,9] [,10] [,11] [,12] [,13]</a:t>
            </a:r>
          </a:p>
          <a:p>
            <a:pPr lvl="3">
              <a:defRPr/>
            </a:pPr>
            <a:r>
              <a:rPr lang="en-US" altLang="zh-TW" sz="1200" b="1" dirty="0">
                <a:solidFill>
                  <a:srgbClr val="0070C0"/>
                </a:solidFill>
                <a:latin typeface="+mn-ea"/>
                <a:ea typeface="+mn-ea"/>
              </a:rPr>
              <a:t>[1,]    1    6    2    7    3    8    4    9    5     1     6     2     7</a:t>
            </a:r>
          </a:p>
          <a:p>
            <a:pPr lvl="3">
              <a:defRPr/>
            </a:pPr>
            <a:r>
              <a:rPr lang="en-US" altLang="zh-TW" sz="1200" b="1" dirty="0">
                <a:solidFill>
                  <a:srgbClr val="0070C0"/>
                </a:solidFill>
                <a:latin typeface="+mn-ea"/>
                <a:ea typeface="+mn-ea"/>
              </a:rPr>
              <a:t>[2,]    2    7    3    8    4    9    5    1    6     2     7     3     8</a:t>
            </a:r>
          </a:p>
          <a:p>
            <a:pPr lvl="3">
              <a:defRPr/>
            </a:pPr>
            <a:r>
              <a:rPr lang="en-US" altLang="zh-TW" sz="1200" b="1" dirty="0">
                <a:solidFill>
                  <a:srgbClr val="0070C0"/>
                </a:solidFill>
                <a:latin typeface="+mn-ea"/>
                <a:ea typeface="+mn-ea"/>
              </a:rPr>
              <a:t>[3,]    3    8    4    9    5    1    6    2    7     3     8     4     9</a:t>
            </a:r>
          </a:p>
          <a:p>
            <a:pPr lvl="3">
              <a:defRPr/>
            </a:pPr>
            <a:r>
              <a:rPr lang="en-US" altLang="zh-TW" sz="1200" b="1" dirty="0">
                <a:solidFill>
                  <a:srgbClr val="0070C0"/>
                </a:solidFill>
                <a:latin typeface="+mn-ea"/>
                <a:ea typeface="+mn-ea"/>
              </a:rPr>
              <a:t>[4,]    4    9    5    1    6    2    7    3    8     4     9     5     1</a:t>
            </a:r>
          </a:p>
          <a:p>
            <a:pPr lvl="3">
              <a:defRPr/>
            </a:pPr>
            <a:r>
              <a:rPr lang="en-US" altLang="zh-TW" sz="1200" b="1" dirty="0">
                <a:solidFill>
                  <a:srgbClr val="0070C0"/>
                </a:solidFill>
                <a:latin typeface="+mn-ea"/>
                <a:ea typeface="+mn-ea"/>
              </a:rPr>
              <a:t>[5,]    5    1    6    2    7    3    8    4    9     5     1     6     2</a:t>
            </a:r>
          </a:p>
          <a:p>
            <a:pPr lvl="3">
              <a:defRPr/>
            </a:pPr>
            <a:r>
              <a:rPr lang="en-US" altLang="zh-TW" sz="1200" b="1" dirty="0">
                <a:solidFill>
                  <a:srgbClr val="0070C0"/>
                </a:solidFill>
                <a:latin typeface="+mn-ea"/>
                <a:ea typeface="+mn-ea"/>
              </a:rPr>
              <a:t>     [,14] [,15] [,16] [,17] [,18] [,19] [,20] [,21] [,22] [,23] [,24] [,25]</a:t>
            </a:r>
          </a:p>
          <a:p>
            <a:pPr lvl="3">
              <a:defRPr/>
            </a:pPr>
            <a:r>
              <a:rPr lang="en-US" altLang="zh-TW" sz="1200" b="1" dirty="0">
                <a:solidFill>
                  <a:srgbClr val="0070C0"/>
                </a:solidFill>
                <a:latin typeface="+mn-ea"/>
                <a:ea typeface="+mn-ea"/>
              </a:rPr>
              <a:t>[1,]     3     8     4     9     5     1     6     2     7     3     8     4</a:t>
            </a:r>
          </a:p>
          <a:p>
            <a:pPr lvl="3">
              <a:defRPr/>
            </a:pPr>
            <a:r>
              <a:rPr lang="en-US" altLang="zh-TW" sz="1200" b="1" dirty="0">
                <a:solidFill>
                  <a:srgbClr val="0070C0"/>
                </a:solidFill>
                <a:latin typeface="+mn-ea"/>
                <a:ea typeface="+mn-ea"/>
              </a:rPr>
              <a:t>[2,]     4     9     5     1     6     2     7     3     8     4     9     5</a:t>
            </a:r>
          </a:p>
          <a:p>
            <a:pPr lvl="3">
              <a:defRPr/>
            </a:pPr>
            <a:r>
              <a:rPr lang="en-US" altLang="zh-TW" sz="1200" b="1" dirty="0">
                <a:solidFill>
                  <a:srgbClr val="0070C0"/>
                </a:solidFill>
                <a:latin typeface="+mn-ea"/>
                <a:ea typeface="+mn-ea"/>
              </a:rPr>
              <a:t>[3,]     5     1     6     2     7     3     8     4     9     5     1     6</a:t>
            </a:r>
          </a:p>
          <a:p>
            <a:pPr lvl="3">
              <a:defRPr/>
            </a:pPr>
            <a:r>
              <a:rPr lang="en-US" altLang="zh-TW" sz="1200" b="1" dirty="0">
                <a:solidFill>
                  <a:srgbClr val="0070C0"/>
                </a:solidFill>
                <a:latin typeface="+mn-ea"/>
                <a:ea typeface="+mn-ea"/>
              </a:rPr>
              <a:t>[4,]     6     2     7     3     8     4     9     5     1     6     2     7</a:t>
            </a:r>
          </a:p>
          <a:p>
            <a:pPr lvl="3">
              <a:defRPr/>
            </a:pPr>
            <a:r>
              <a:rPr lang="en-US" altLang="zh-TW" sz="1200" b="1" dirty="0">
                <a:solidFill>
                  <a:srgbClr val="0070C0"/>
                </a:solidFill>
                <a:latin typeface="+mn-ea"/>
                <a:ea typeface="+mn-ea"/>
              </a:rPr>
              <a:t>[5,]     7     3     8     4     9     5     1     6     2     7     3     8</a:t>
            </a:r>
          </a:p>
          <a:p>
            <a:pPr lvl="3">
              <a:defRPr/>
            </a:pPr>
            <a:r>
              <a:rPr lang="en-US" altLang="zh-TW" sz="1200" b="1" dirty="0">
                <a:solidFill>
                  <a:srgbClr val="0070C0"/>
                </a:solidFill>
                <a:latin typeface="+mn-ea"/>
                <a:ea typeface="+mn-ea"/>
              </a:rPr>
              <a:t>     [,26] [,27] [,28] [,29] [,30]</a:t>
            </a:r>
          </a:p>
          <a:p>
            <a:pPr lvl="3">
              <a:defRPr/>
            </a:pPr>
            <a:r>
              <a:rPr lang="en-US" altLang="zh-TW" sz="1200" b="1" dirty="0">
                <a:solidFill>
                  <a:srgbClr val="0070C0"/>
                </a:solidFill>
                <a:latin typeface="+mn-ea"/>
                <a:ea typeface="+mn-ea"/>
              </a:rPr>
              <a:t>[1,]     9     5     1     6     2</a:t>
            </a:r>
          </a:p>
          <a:p>
            <a:pPr lvl="3">
              <a:defRPr/>
            </a:pPr>
            <a:r>
              <a:rPr lang="en-US" altLang="zh-TW" sz="1200" b="1" dirty="0">
                <a:solidFill>
                  <a:srgbClr val="0070C0"/>
                </a:solidFill>
                <a:latin typeface="+mn-ea"/>
                <a:ea typeface="+mn-ea"/>
              </a:rPr>
              <a:t>[2,]     1     6     2     7     3</a:t>
            </a:r>
          </a:p>
          <a:p>
            <a:pPr lvl="3">
              <a:defRPr/>
            </a:pPr>
            <a:r>
              <a:rPr lang="en-US" altLang="zh-TW" sz="1200" b="1" dirty="0">
                <a:solidFill>
                  <a:srgbClr val="0070C0"/>
                </a:solidFill>
                <a:latin typeface="+mn-ea"/>
                <a:ea typeface="+mn-ea"/>
              </a:rPr>
              <a:t>[3,]     2     7     3     8     4</a:t>
            </a:r>
          </a:p>
          <a:p>
            <a:pPr lvl="3">
              <a:defRPr/>
            </a:pPr>
            <a:r>
              <a:rPr lang="en-US" altLang="zh-TW" sz="1200" b="1" dirty="0">
                <a:solidFill>
                  <a:srgbClr val="0070C0"/>
                </a:solidFill>
                <a:latin typeface="+mn-ea"/>
                <a:ea typeface="+mn-ea"/>
              </a:rPr>
              <a:t>[4,]     3     8     4     9     5</a:t>
            </a:r>
          </a:p>
          <a:p>
            <a:pPr lvl="3">
              <a:defRPr/>
            </a:pPr>
            <a:r>
              <a:rPr lang="en-US" altLang="zh-TW" sz="1200" b="1" dirty="0">
                <a:solidFill>
                  <a:srgbClr val="0070C0"/>
                </a:solidFill>
                <a:latin typeface="+mn-ea"/>
                <a:ea typeface="+mn-ea"/>
              </a:rPr>
              <a:t>[5,]     4     9     5     1     6</a:t>
            </a:r>
          </a:p>
          <a:p>
            <a:pPr>
              <a:buFont typeface="Wingdings" pitchFamily="2" charset="2"/>
              <a:buChar char="u"/>
              <a:defRPr/>
            </a:pPr>
            <a:endParaRPr lang="en-US" altLang="zh-TW" sz="1400" dirty="0">
              <a:latin typeface="+mn-ea"/>
              <a:ea typeface="+mn-ea"/>
            </a:endParaRPr>
          </a:p>
          <a:p>
            <a:pPr>
              <a:buFont typeface="Wingdings" pitchFamily="2" charset="2"/>
              <a:buChar char="u"/>
              <a:defRPr/>
            </a:pPr>
            <a:r>
              <a:rPr lang="zh-TW" altLang="en-US" sz="1400" dirty="0">
                <a:latin typeface="+mn-ea"/>
                <a:ea typeface="+mn-ea"/>
              </a:rPr>
              <a:t>感覺不是很以雅觀，若把 </a:t>
            </a:r>
            <a:r>
              <a:rPr lang="en-US" altLang="zh-TW" sz="1400" dirty="0" err="1">
                <a:latin typeface="+mn-ea"/>
                <a:ea typeface="+mn-ea"/>
              </a:rPr>
              <a:t>dimnames</a:t>
            </a:r>
            <a:r>
              <a:rPr lang="en-US" altLang="zh-TW" sz="1400" dirty="0">
                <a:latin typeface="+mn-ea"/>
                <a:ea typeface="+mn-ea"/>
              </a:rPr>
              <a:t> </a:t>
            </a:r>
            <a:r>
              <a:rPr lang="zh-TW" altLang="en-US" sz="1400" dirty="0">
                <a:latin typeface="+mn-ea"/>
                <a:ea typeface="+mn-ea"/>
              </a:rPr>
              <a:t>指定為空字串，可讓輸出更精簡：</a:t>
            </a:r>
          </a:p>
          <a:p>
            <a:pPr lvl="3">
              <a:defRPr/>
            </a:pPr>
            <a:r>
              <a:rPr lang="en-US" altLang="zh-TW" sz="1400" b="1" dirty="0">
                <a:solidFill>
                  <a:srgbClr val="0070C0"/>
                </a:solidFill>
                <a:latin typeface="+mn-ea"/>
                <a:ea typeface="+mn-ea"/>
              </a:rPr>
              <a:t>temp &lt;- X</a:t>
            </a:r>
          </a:p>
          <a:p>
            <a:pPr lvl="3">
              <a:defRPr/>
            </a:pPr>
            <a:r>
              <a:rPr lang="en-US" altLang="zh-TW" sz="1400" b="1" dirty="0" err="1">
                <a:solidFill>
                  <a:srgbClr val="0070C0"/>
                </a:solidFill>
                <a:latin typeface="+mn-ea"/>
                <a:ea typeface="+mn-ea"/>
              </a:rPr>
              <a:t>dimnames</a:t>
            </a:r>
            <a:r>
              <a:rPr lang="en-US" altLang="zh-TW" sz="1400" b="1" dirty="0">
                <a:solidFill>
                  <a:srgbClr val="0070C0"/>
                </a:solidFill>
                <a:latin typeface="+mn-ea"/>
                <a:ea typeface="+mn-ea"/>
              </a:rPr>
              <a:t>(temp) &lt;- list(rep("", </a:t>
            </a:r>
            <a:r>
              <a:rPr lang="en-US" altLang="zh-TW" sz="1400" b="1" dirty="0" err="1">
                <a:solidFill>
                  <a:srgbClr val="0070C0"/>
                </a:solidFill>
                <a:latin typeface="+mn-ea"/>
                <a:ea typeface="+mn-ea"/>
              </a:rPr>
              <a:t>nrow</a:t>
            </a:r>
            <a:r>
              <a:rPr lang="en-US" altLang="zh-TW" sz="1400" b="1" dirty="0">
                <a:solidFill>
                  <a:srgbClr val="0070C0"/>
                </a:solidFill>
                <a:latin typeface="+mn-ea"/>
                <a:ea typeface="+mn-ea"/>
              </a:rPr>
              <a:t>(X)), rep("", </a:t>
            </a:r>
            <a:r>
              <a:rPr lang="en-US" altLang="zh-TW" sz="1400" b="1" dirty="0" err="1">
                <a:solidFill>
                  <a:srgbClr val="0070C0"/>
                </a:solidFill>
                <a:latin typeface="+mn-ea"/>
                <a:ea typeface="+mn-ea"/>
              </a:rPr>
              <a:t>ncol</a:t>
            </a:r>
            <a:r>
              <a:rPr lang="en-US" altLang="zh-TW" sz="1400" b="1" dirty="0">
                <a:solidFill>
                  <a:srgbClr val="0070C0"/>
                </a:solidFill>
                <a:latin typeface="+mn-ea"/>
                <a:ea typeface="+mn-ea"/>
              </a:rPr>
              <a:t>(X)))</a:t>
            </a:r>
          </a:p>
          <a:p>
            <a:pPr lvl="3">
              <a:defRPr/>
            </a:pPr>
            <a:r>
              <a:rPr lang="en-US" altLang="zh-TW" sz="1400" b="1" dirty="0">
                <a:solidFill>
                  <a:srgbClr val="0070C0"/>
                </a:solidFill>
                <a:latin typeface="+mn-ea"/>
                <a:ea typeface="+mn-ea"/>
              </a:rPr>
              <a:t>temp; </a:t>
            </a:r>
            <a:r>
              <a:rPr lang="en-US" altLang="zh-TW" sz="1400" b="1" dirty="0" err="1">
                <a:solidFill>
                  <a:srgbClr val="0070C0"/>
                </a:solidFill>
                <a:latin typeface="+mn-ea"/>
                <a:ea typeface="+mn-ea"/>
              </a:rPr>
              <a:t>rm</a:t>
            </a:r>
            <a:r>
              <a:rPr lang="en-US" altLang="zh-TW" sz="1400" b="1" dirty="0">
                <a:solidFill>
                  <a:srgbClr val="0070C0"/>
                </a:solidFill>
                <a:latin typeface="+mn-ea"/>
                <a:ea typeface="+mn-ea"/>
              </a:rPr>
              <a:t>(temp)</a:t>
            </a:r>
          </a:p>
          <a:p>
            <a:pPr>
              <a:buFont typeface="Wingdings" pitchFamily="2" charset="2"/>
              <a:buChar char="u"/>
              <a:defRPr/>
            </a:pPr>
            <a:endParaRPr lang="zh-TW" altLang="en-US" sz="1400" dirty="0">
              <a:latin typeface="+mn-ea"/>
              <a:ea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標題 1"/>
          <p:cNvSpPr>
            <a:spLocks noGrp="1"/>
          </p:cNvSpPr>
          <p:nvPr>
            <p:ph type="title"/>
          </p:nvPr>
        </p:nvSpPr>
        <p:spPr/>
        <p:txBody>
          <a:bodyPr/>
          <a:lstStyle/>
          <a:p>
            <a:pPr eaLnBrk="1" hangingPunct="1"/>
            <a:r>
              <a:rPr lang="zh-TW" altLang="en-US" sz="2800" b="1" smtClean="0"/>
              <a:t>精簡陣列輸出</a:t>
            </a:r>
            <a:r>
              <a:rPr lang="en-US" altLang="zh-TW" sz="2800" b="1" smtClean="0"/>
              <a:t>					(2/2)</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6A34FA02-1D10-4A6B-BD61-F11117C43FCB}" type="slidenum">
              <a:rPr lang="zh-TW" altLang="en-US" smtClean="0"/>
              <a:pPr fontAlgn="base">
                <a:spcBef>
                  <a:spcPct val="0"/>
                </a:spcBef>
                <a:spcAft>
                  <a:spcPct val="0"/>
                </a:spcAft>
                <a:defRPr/>
              </a:pPr>
              <a:t>12</a:t>
            </a:fld>
            <a:endParaRPr lang="zh-TW" altLang="en-US" dirty="0" smtClean="0"/>
          </a:p>
        </p:txBody>
      </p:sp>
      <p:sp>
        <p:nvSpPr>
          <p:cNvPr id="2048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2048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2048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2048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2048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2048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186238"/>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此輸出變為：</a:t>
            </a:r>
          </a:p>
          <a:p>
            <a:pPr lvl="3">
              <a:defRPr/>
            </a:pPr>
            <a:r>
              <a:rPr lang="en-US" altLang="zh-TW" sz="1400" b="1" dirty="0">
                <a:solidFill>
                  <a:srgbClr val="0070C0"/>
                </a:solidFill>
                <a:latin typeface="+mn-ea"/>
                <a:ea typeface="+mn-ea"/>
              </a:rPr>
              <a:t>1 6 2 7 3 8 4 9 5 1 6 2 7 3 8 4 9 5 1 6 2 7 3 8 4 9 5 1 6 2</a:t>
            </a:r>
          </a:p>
          <a:p>
            <a:pPr lvl="3">
              <a:defRPr/>
            </a:pPr>
            <a:r>
              <a:rPr lang="en-US" altLang="zh-TW" sz="1400" b="1" dirty="0">
                <a:solidFill>
                  <a:srgbClr val="0070C0"/>
                </a:solidFill>
                <a:latin typeface="+mn-ea"/>
                <a:ea typeface="+mn-ea"/>
              </a:rPr>
              <a:t>2 7 3 8 4 9 5 1 6 2 7 3 8 4 9 5 1 6 2 7 3 8 4 9 5 1 6 2 7 3</a:t>
            </a:r>
          </a:p>
          <a:p>
            <a:pPr lvl="3">
              <a:defRPr/>
            </a:pPr>
            <a:r>
              <a:rPr lang="en-US" altLang="zh-TW" sz="1400" b="1" dirty="0">
                <a:solidFill>
                  <a:srgbClr val="0070C0"/>
                </a:solidFill>
                <a:latin typeface="+mn-ea"/>
                <a:ea typeface="+mn-ea"/>
              </a:rPr>
              <a:t>3 8 4 9 5 1 6 2 7 3 8 4 9 5 1 6 2 7 3 8 4 9 5 1 6 2 7 3 8 4</a:t>
            </a:r>
          </a:p>
          <a:p>
            <a:pPr lvl="3">
              <a:defRPr/>
            </a:pPr>
            <a:r>
              <a:rPr lang="en-US" altLang="zh-TW" sz="1400" b="1" dirty="0">
                <a:solidFill>
                  <a:srgbClr val="0070C0"/>
                </a:solidFill>
                <a:latin typeface="+mn-ea"/>
                <a:ea typeface="+mn-ea"/>
              </a:rPr>
              <a:t>4 9 5 1 6 2 7 3 8 4 9 5 1 6 2 7 3 8 4 9 5 1 6 2 7 3 8 4 9 5</a:t>
            </a:r>
          </a:p>
          <a:p>
            <a:pPr lvl="3">
              <a:defRPr/>
            </a:pPr>
            <a:r>
              <a:rPr lang="en-US" altLang="zh-TW" sz="1400" b="1" dirty="0">
                <a:solidFill>
                  <a:srgbClr val="0070C0"/>
                </a:solidFill>
                <a:latin typeface="+mn-ea"/>
                <a:ea typeface="+mn-ea"/>
              </a:rPr>
              <a:t>5 1 6 2 7 3 8 4 9 5 1 6 2 7 3 8 4 9 5 1 6 2 7 3 8 4 9 5 1 6</a:t>
            </a:r>
          </a:p>
          <a:p>
            <a:pPr lvl="3">
              <a:defRPr/>
            </a:pPr>
            <a:endParaRPr lang="en-US" altLang="zh-TW" sz="1400" b="1" dirty="0">
              <a:solidFill>
                <a:srgbClr val="0070C0"/>
              </a:solidFill>
              <a:latin typeface="+mn-ea"/>
              <a:ea typeface="+mn-ea"/>
            </a:endParaRPr>
          </a:p>
          <a:p>
            <a:pPr>
              <a:buFont typeface="Wingdings" pitchFamily="2" charset="2"/>
              <a:buChar char="u"/>
              <a:defRPr/>
            </a:pPr>
            <a:r>
              <a:rPr lang="zh-TW" altLang="en-US" sz="1400" dirty="0">
                <a:latin typeface="+mn-ea"/>
                <a:ea typeface="+mn-ea"/>
              </a:rPr>
              <a:t>最後將此功能寫成一個函數，並以迴圈的方式應用在更</a:t>
            </a:r>
            <a:r>
              <a:rPr lang="zh-TW" altLang="en-US" sz="1400" dirty="0" smtClean="0">
                <a:latin typeface="+mn-ea"/>
                <a:ea typeface="+mn-ea"/>
              </a:rPr>
              <a:t>高維度</a:t>
            </a:r>
            <a:r>
              <a:rPr lang="zh-TW" altLang="en-US" sz="1400" dirty="0">
                <a:latin typeface="+mn-ea"/>
                <a:ea typeface="+mn-ea"/>
              </a:rPr>
              <a:t>的陣列中：</a:t>
            </a:r>
          </a:p>
          <a:p>
            <a:pPr lvl="3">
              <a:defRPr/>
            </a:pPr>
            <a:r>
              <a:rPr lang="en-US" altLang="zh-TW" sz="1400" b="1" dirty="0" err="1">
                <a:solidFill>
                  <a:srgbClr val="0070C0"/>
                </a:solidFill>
                <a:latin typeface="+mn-ea"/>
                <a:ea typeface="+mn-ea"/>
              </a:rPr>
              <a:t>no.dimnames</a:t>
            </a:r>
            <a:r>
              <a:rPr lang="en-US" altLang="zh-TW" sz="1400" b="1" dirty="0">
                <a:solidFill>
                  <a:srgbClr val="0070C0"/>
                </a:solidFill>
                <a:latin typeface="+mn-ea"/>
                <a:ea typeface="+mn-ea"/>
              </a:rPr>
              <a:t> &lt;- function(a) {</a:t>
            </a:r>
          </a:p>
          <a:p>
            <a:pPr lvl="3">
              <a:defRPr/>
            </a:pPr>
            <a:r>
              <a:rPr lang="en-US" altLang="zh-TW" sz="1400" b="1" dirty="0">
                <a:solidFill>
                  <a:srgbClr val="0070C0"/>
                </a:solidFill>
                <a:latin typeface="+mn-ea"/>
                <a:ea typeface="+mn-ea"/>
              </a:rPr>
              <a:t>    d &lt;- list()</a:t>
            </a:r>
          </a:p>
          <a:p>
            <a:pPr lvl="3">
              <a:defRPr/>
            </a:pPr>
            <a:r>
              <a:rPr lang="en-US" altLang="zh-TW" sz="1400" b="1" dirty="0">
                <a:solidFill>
                  <a:srgbClr val="0070C0"/>
                </a:solidFill>
                <a:latin typeface="+mn-ea"/>
                <a:ea typeface="+mn-ea"/>
              </a:rPr>
              <a:t>    l &lt;- 0</a:t>
            </a:r>
          </a:p>
          <a:p>
            <a:pPr lvl="3">
              <a:defRPr/>
            </a:pPr>
            <a:r>
              <a:rPr lang="en-US" altLang="zh-TW" sz="1400" b="1" dirty="0">
                <a:solidFill>
                  <a:srgbClr val="0070C0"/>
                </a:solidFill>
                <a:latin typeface="+mn-ea"/>
                <a:ea typeface="+mn-ea"/>
              </a:rPr>
              <a:t>    for(</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in dim(a)) {</a:t>
            </a:r>
          </a:p>
          <a:p>
            <a:pPr lvl="3">
              <a:defRPr/>
            </a:pPr>
            <a:r>
              <a:rPr lang="en-US" altLang="zh-TW" sz="1400" b="1" dirty="0">
                <a:solidFill>
                  <a:srgbClr val="0070C0"/>
                </a:solidFill>
                <a:latin typeface="+mn-ea"/>
                <a:ea typeface="+mn-ea"/>
              </a:rPr>
              <a:t>        d[[l &lt;- l + 1]] &lt;- rep("",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a:t>
            </a:r>
          </a:p>
          <a:p>
            <a:pPr lvl="3">
              <a:defRPr/>
            </a:pPr>
            <a:r>
              <a:rPr lang="en-US" altLang="zh-TW" sz="1400" b="1" dirty="0">
                <a:solidFill>
                  <a:srgbClr val="0070C0"/>
                </a:solidFill>
                <a:latin typeface="+mn-ea"/>
                <a:ea typeface="+mn-ea"/>
              </a:rPr>
              <a:t>    }</a:t>
            </a:r>
          </a:p>
          <a:p>
            <a:pPr lvl="3">
              <a:defRPr/>
            </a:pPr>
            <a:r>
              <a:rPr lang="en-US" altLang="zh-TW" sz="1400" b="1" dirty="0">
                <a:solidFill>
                  <a:srgbClr val="0070C0"/>
                </a:solidFill>
                <a:latin typeface="+mn-ea"/>
                <a:ea typeface="+mn-ea"/>
              </a:rPr>
              <a:t>    </a:t>
            </a:r>
            <a:r>
              <a:rPr lang="en-US" altLang="zh-TW" sz="1400" b="1" dirty="0" err="1">
                <a:solidFill>
                  <a:srgbClr val="0070C0"/>
                </a:solidFill>
                <a:latin typeface="+mn-ea"/>
                <a:ea typeface="+mn-ea"/>
              </a:rPr>
              <a:t>dimnames</a:t>
            </a:r>
            <a:r>
              <a:rPr lang="en-US" altLang="zh-TW" sz="1400" b="1" dirty="0">
                <a:solidFill>
                  <a:srgbClr val="0070C0"/>
                </a:solidFill>
                <a:latin typeface="+mn-ea"/>
                <a:ea typeface="+mn-ea"/>
              </a:rPr>
              <a:t>(a) &lt;- d</a:t>
            </a:r>
          </a:p>
          <a:p>
            <a:pPr lvl="3">
              <a:defRPr/>
            </a:pPr>
            <a:r>
              <a:rPr lang="en-US" altLang="zh-TW" sz="1400" b="1" dirty="0">
                <a:solidFill>
                  <a:srgbClr val="0070C0"/>
                </a:solidFill>
                <a:latin typeface="+mn-ea"/>
                <a:ea typeface="+mn-ea"/>
              </a:rPr>
              <a:t>    a</a:t>
            </a:r>
          </a:p>
          <a:p>
            <a:pPr lvl="3">
              <a:defRPr/>
            </a:pPr>
            <a:r>
              <a:rPr lang="en-US" altLang="zh-TW" sz="1400" b="1" dirty="0">
                <a:solidFill>
                  <a:srgbClr val="0070C0"/>
                </a:solidFill>
                <a:latin typeface="+mn-ea"/>
                <a:ea typeface="+mn-ea"/>
              </a:rPr>
              <a:t>}</a:t>
            </a:r>
          </a:p>
          <a:p>
            <a:pPr lvl="1">
              <a:buFont typeface="Wingdings" pitchFamily="2" charset="2"/>
              <a:buChar char="Ø"/>
              <a:defRPr/>
            </a:pPr>
            <a:r>
              <a:rPr lang="zh-TW" altLang="en-US" sz="1400" dirty="0">
                <a:latin typeface="+mn-ea"/>
                <a:ea typeface="+mn-ea"/>
              </a:rPr>
              <a:t>透過這個自訂函數，就可以將一般的陣列以精簡的方式輸出：</a:t>
            </a:r>
          </a:p>
          <a:p>
            <a:pPr lvl="3">
              <a:defRPr/>
            </a:pPr>
            <a:r>
              <a:rPr lang="en-US" altLang="zh-TW" sz="1400" b="1" dirty="0" err="1">
                <a:solidFill>
                  <a:srgbClr val="0070C0"/>
                </a:solidFill>
                <a:latin typeface="+mn-ea"/>
                <a:ea typeface="+mn-ea"/>
              </a:rPr>
              <a:t>no.dimnames</a:t>
            </a:r>
            <a:r>
              <a:rPr lang="en-US" altLang="zh-TW" sz="1400" b="1" dirty="0">
                <a:solidFill>
                  <a:srgbClr val="0070C0"/>
                </a:solidFill>
                <a:latin typeface="+mn-ea"/>
                <a:ea typeface="+mn-ea"/>
              </a:rPr>
              <a:t>(X)</a:t>
            </a:r>
          </a:p>
        </p:txBody>
      </p:sp>
      <p:sp>
        <p:nvSpPr>
          <p:cNvPr id="12" name="矩形 11"/>
          <p:cNvSpPr/>
          <p:nvPr/>
        </p:nvSpPr>
        <p:spPr>
          <a:xfrm>
            <a:off x="4427984" y="3284984"/>
            <a:ext cx="4572000" cy="954107"/>
          </a:xfrm>
          <a:prstGeom prst="rect">
            <a:avLst/>
          </a:prstGeom>
        </p:spPr>
        <p:txBody>
          <a:bodyPr>
            <a:spAutoFit/>
          </a:bodyPr>
          <a:lstStyle/>
          <a:p>
            <a:pPr lvl="3">
              <a:defRPr/>
            </a:pPr>
            <a:r>
              <a:rPr lang="en-US" altLang="zh-TW" sz="1400" b="1" dirty="0" smtClean="0">
                <a:solidFill>
                  <a:srgbClr val="0070C0"/>
                </a:solidFill>
                <a:latin typeface="+mn-ea"/>
              </a:rPr>
              <a:t>temp &lt;- X</a:t>
            </a:r>
          </a:p>
          <a:p>
            <a:pPr lvl="3">
              <a:defRPr/>
            </a:pPr>
            <a:r>
              <a:rPr lang="en-US" altLang="zh-TW" sz="1400" b="1" dirty="0" err="1" smtClean="0">
                <a:solidFill>
                  <a:srgbClr val="0070C0"/>
                </a:solidFill>
                <a:latin typeface="+mn-ea"/>
              </a:rPr>
              <a:t>dimnames</a:t>
            </a:r>
            <a:r>
              <a:rPr lang="en-US" altLang="zh-TW" sz="1400" b="1" dirty="0" smtClean="0">
                <a:solidFill>
                  <a:srgbClr val="0070C0"/>
                </a:solidFill>
                <a:latin typeface="+mn-ea"/>
              </a:rPr>
              <a:t>(temp) &lt;- list(rep("", </a:t>
            </a:r>
            <a:r>
              <a:rPr lang="en-US" altLang="zh-TW" sz="1400" b="1" dirty="0" err="1" smtClean="0">
                <a:solidFill>
                  <a:srgbClr val="0070C0"/>
                </a:solidFill>
                <a:latin typeface="+mn-ea"/>
              </a:rPr>
              <a:t>nrow</a:t>
            </a:r>
            <a:r>
              <a:rPr lang="en-US" altLang="zh-TW" sz="1400" b="1" dirty="0" smtClean="0">
                <a:solidFill>
                  <a:srgbClr val="0070C0"/>
                </a:solidFill>
                <a:latin typeface="+mn-ea"/>
              </a:rPr>
              <a:t>(X)), rep("", </a:t>
            </a:r>
            <a:r>
              <a:rPr lang="en-US" altLang="zh-TW" sz="1400" b="1" dirty="0" err="1" smtClean="0">
                <a:solidFill>
                  <a:srgbClr val="0070C0"/>
                </a:solidFill>
                <a:latin typeface="+mn-ea"/>
              </a:rPr>
              <a:t>ncol</a:t>
            </a:r>
            <a:r>
              <a:rPr lang="en-US" altLang="zh-TW" sz="1400" b="1" dirty="0" smtClean="0">
                <a:solidFill>
                  <a:srgbClr val="0070C0"/>
                </a:solidFill>
                <a:latin typeface="+mn-ea"/>
              </a:rPr>
              <a:t>(X)))</a:t>
            </a:r>
          </a:p>
          <a:p>
            <a:pPr lvl="3">
              <a:defRPr/>
            </a:pPr>
            <a:r>
              <a:rPr lang="en-US" altLang="zh-TW" sz="1400" b="1" dirty="0" smtClean="0">
                <a:solidFill>
                  <a:srgbClr val="0070C0"/>
                </a:solidFill>
                <a:latin typeface="+mn-ea"/>
              </a:rPr>
              <a:t>temp; </a:t>
            </a:r>
            <a:r>
              <a:rPr lang="en-US" altLang="zh-TW" sz="1400" b="1" dirty="0" err="1" smtClean="0">
                <a:solidFill>
                  <a:srgbClr val="0070C0"/>
                </a:solidFill>
                <a:latin typeface="+mn-ea"/>
              </a:rPr>
              <a:t>rm</a:t>
            </a:r>
            <a:r>
              <a:rPr lang="en-US" altLang="zh-TW" sz="1400" b="1" dirty="0" smtClean="0">
                <a:solidFill>
                  <a:srgbClr val="0070C0"/>
                </a:solidFill>
                <a:latin typeface="+mn-ea"/>
              </a:rPr>
              <a:t>(temp)</a:t>
            </a:r>
            <a:endParaRPr lang="en-US" altLang="zh-TW" sz="1400" b="1" dirty="0">
              <a:solidFill>
                <a:srgbClr val="0070C0"/>
              </a:solidFill>
              <a:latin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標題 1"/>
          <p:cNvSpPr>
            <a:spLocks noGrp="1"/>
          </p:cNvSpPr>
          <p:nvPr>
            <p:ph type="title"/>
          </p:nvPr>
        </p:nvSpPr>
        <p:spPr/>
        <p:txBody>
          <a:bodyPr/>
          <a:lstStyle/>
          <a:p>
            <a:pPr eaLnBrk="1" hangingPunct="1"/>
            <a:r>
              <a:rPr lang="zh-TW" altLang="en-US" sz="2800" b="1" dirty="0" smtClean="0"/>
              <a:t>遞迴數值積分</a:t>
            </a:r>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6230B7A9-FAB8-4E1D-A9C5-4D7EC38E2B6D}" type="slidenum">
              <a:rPr lang="zh-TW" altLang="en-US" smtClean="0"/>
              <a:pPr fontAlgn="base">
                <a:spcBef>
                  <a:spcPct val="0"/>
                </a:spcBef>
                <a:spcAft>
                  <a:spcPct val="0"/>
                </a:spcAft>
                <a:defRPr/>
              </a:pPr>
              <a:t>13</a:t>
            </a:fld>
            <a:endParaRPr lang="zh-TW" altLang="en-US" dirty="0" smtClean="0"/>
          </a:p>
        </p:txBody>
      </p:sp>
      <p:sp>
        <p:nvSpPr>
          <p:cNvPr id="21508"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21509"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21510"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21511"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21512"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21513"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5294313"/>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在 </a:t>
            </a:r>
            <a:r>
              <a:rPr lang="en-US" altLang="zh-TW" sz="1400" dirty="0">
                <a:latin typeface="+mn-ea"/>
                <a:ea typeface="+mn-ea"/>
              </a:rPr>
              <a:t>R </a:t>
            </a:r>
            <a:r>
              <a:rPr lang="zh-TW" altLang="en-US" sz="1400" dirty="0">
                <a:latin typeface="+mn-ea"/>
                <a:ea typeface="+mn-ea"/>
              </a:rPr>
              <a:t>中函數允許以</a:t>
            </a:r>
            <a:r>
              <a:rPr lang="zh-TW" altLang="en-US" sz="1400" dirty="0">
                <a:solidFill>
                  <a:srgbClr val="FF0000"/>
                </a:solidFill>
                <a:latin typeface="+mn-ea"/>
                <a:ea typeface="+mn-ea"/>
              </a:rPr>
              <a:t>遞迴</a:t>
            </a:r>
            <a:r>
              <a:rPr lang="zh-TW" altLang="en-US" sz="1400" dirty="0">
                <a:latin typeface="+mn-ea"/>
                <a:ea typeface="+mn-ea"/>
              </a:rPr>
              <a:t>的方式使用，甚至可以讓使用者在函數中定義一個新的函數。這個範例實做了一個簡單的一維數值積分方法，以梯形來逼近被積分的函數，若是所計算出來的誤差值過大，則以遞迴的方式將原梯形切成兩個梯形來估計，直到誤差值在可接受的範圍內為止。這種方式會自動將函數變動較大的部份做更精確的計算，但相對於其他的積分演算法，這種方式的效率並不高，只有在被積分的函數很平滑且很難求值的時候才比較有用。</a:t>
            </a:r>
          </a:p>
          <a:p>
            <a:pPr lvl="3">
              <a:defRPr/>
            </a:pPr>
            <a:r>
              <a:rPr lang="en-US" altLang="zh-TW" sz="1200" b="1" dirty="0">
                <a:solidFill>
                  <a:srgbClr val="0070C0"/>
                </a:solidFill>
                <a:latin typeface="+mn-ea"/>
                <a:ea typeface="+mn-ea"/>
              </a:rPr>
              <a:t>area &lt;- function(f, a, b, </a:t>
            </a:r>
            <a:r>
              <a:rPr lang="en-US" altLang="zh-TW" sz="1200" b="1" dirty="0" err="1">
                <a:solidFill>
                  <a:srgbClr val="0070C0"/>
                </a:solidFill>
                <a:latin typeface="+mn-ea"/>
                <a:ea typeface="+mn-ea"/>
              </a:rPr>
              <a:t>eps</a:t>
            </a:r>
            <a:r>
              <a:rPr lang="en-US" altLang="zh-TW" sz="1200" b="1" dirty="0">
                <a:solidFill>
                  <a:srgbClr val="0070C0"/>
                </a:solidFill>
                <a:latin typeface="+mn-ea"/>
                <a:ea typeface="+mn-ea"/>
              </a:rPr>
              <a:t> = 1.0e-06, </a:t>
            </a:r>
            <a:r>
              <a:rPr lang="en-US" altLang="zh-TW" sz="1200" b="1" dirty="0" err="1">
                <a:solidFill>
                  <a:srgbClr val="0070C0"/>
                </a:solidFill>
                <a:latin typeface="+mn-ea"/>
                <a:ea typeface="+mn-ea"/>
              </a:rPr>
              <a:t>lim</a:t>
            </a:r>
            <a:r>
              <a:rPr lang="en-US" altLang="zh-TW" sz="1200" b="1" dirty="0">
                <a:solidFill>
                  <a:srgbClr val="0070C0"/>
                </a:solidFill>
                <a:latin typeface="+mn-ea"/>
                <a:ea typeface="+mn-ea"/>
              </a:rPr>
              <a:t> = 10) {</a:t>
            </a:r>
          </a:p>
          <a:p>
            <a:pPr lvl="3">
              <a:defRPr/>
            </a:pPr>
            <a:r>
              <a:rPr lang="en-US" altLang="zh-TW" sz="1200" b="1" dirty="0">
                <a:solidFill>
                  <a:srgbClr val="0070C0"/>
                </a:solidFill>
                <a:latin typeface="+mn-ea"/>
                <a:ea typeface="+mn-ea"/>
              </a:rPr>
              <a:t>    fun1 &lt;- function(f, a, b, </a:t>
            </a:r>
            <a:r>
              <a:rPr lang="en-US" altLang="zh-TW" sz="1200" b="1" dirty="0" err="1">
                <a:solidFill>
                  <a:srgbClr val="0070C0"/>
                </a:solidFill>
                <a:latin typeface="+mn-ea"/>
                <a:ea typeface="+mn-ea"/>
              </a:rPr>
              <a:t>fa</a:t>
            </a:r>
            <a:r>
              <a:rPr lang="en-US" altLang="zh-TW" sz="1200" b="1" dirty="0">
                <a:solidFill>
                  <a:srgbClr val="0070C0"/>
                </a:solidFill>
                <a:latin typeface="+mn-ea"/>
                <a:ea typeface="+mn-ea"/>
              </a:rPr>
              <a:t>, </a:t>
            </a:r>
            <a:r>
              <a:rPr lang="en-US" altLang="zh-TW" sz="1200" b="1" dirty="0" err="1">
                <a:solidFill>
                  <a:srgbClr val="0070C0"/>
                </a:solidFill>
                <a:latin typeface="+mn-ea"/>
                <a:ea typeface="+mn-ea"/>
              </a:rPr>
              <a:t>fb</a:t>
            </a:r>
            <a:r>
              <a:rPr lang="en-US" altLang="zh-TW" sz="1200" b="1" dirty="0">
                <a:solidFill>
                  <a:srgbClr val="0070C0"/>
                </a:solidFill>
                <a:latin typeface="+mn-ea"/>
                <a:ea typeface="+mn-ea"/>
              </a:rPr>
              <a:t>, a0, </a:t>
            </a:r>
            <a:r>
              <a:rPr lang="en-US" altLang="zh-TW" sz="1200" b="1" dirty="0" err="1">
                <a:solidFill>
                  <a:srgbClr val="0070C0"/>
                </a:solidFill>
                <a:latin typeface="+mn-ea"/>
                <a:ea typeface="+mn-ea"/>
              </a:rPr>
              <a:t>eps</a:t>
            </a:r>
            <a:r>
              <a:rPr lang="en-US" altLang="zh-TW" sz="1200" b="1" dirty="0">
                <a:solidFill>
                  <a:srgbClr val="0070C0"/>
                </a:solidFill>
                <a:latin typeface="+mn-ea"/>
                <a:ea typeface="+mn-ea"/>
              </a:rPr>
              <a:t>, </a:t>
            </a:r>
            <a:r>
              <a:rPr lang="en-US" altLang="zh-TW" sz="1200" b="1" dirty="0" err="1">
                <a:solidFill>
                  <a:srgbClr val="0070C0"/>
                </a:solidFill>
                <a:latin typeface="+mn-ea"/>
                <a:ea typeface="+mn-ea"/>
              </a:rPr>
              <a:t>lim</a:t>
            </a:r>
            <a:r>
              <a:rPr lang="en-US" altLang="zh-TW" sz="1200" b="1" dirty="0">
                <a:solidFill>
                  <a:srgbClr val="0070C0"/>
                </a:solidFill>
                <a:latin typeface="+mn-ea"/>
                <a:ea typeface="+mn-ea"/>
              </a:rPr>
              <a:t>, fun) {</a:t>
            </a:r>
          </a:p>
          <a:p>
            <a:pPr lvl="3">
              <a:defRPr/>
            </a:pPr>
            <a:r>
              <a:rPr lang="en-US" altLang="zh-TW" sz="1200" b="1" dirty="0">
                <a:solidFill>
                  <a:srgbClr val="0070C0"/>
                </a:solidFill>
                <a:latin typeface="+mn-ea"/>
                <a:ea typeface="+mn-ea"/>
              </a:rPr>
              <a:t>        # function `fun1' is only visible inside `area'</a:t>
            </a:r>
          </a:p>
          <a:p>
            <a:pPr lvl="3">
              <a:defRPr/>
            </a:pPr>
            <a:r>
              <a:rPr lang="en-US" altLang="zh-TW" sz="1200" b="1" dirty="0">
                <a:solidFill>
                  <a:srgbClr val="0070C0"/>
                </a:solidFill>
                <a:latin typeface="+mn-ea"/>
                <a:ea typeface="+mn-ea"/>
              </a:rPr>
              <a:t>        d &lt;- (a + b)/2</a:t>
            </a:r>
          </a:p>
          <a:p>
            <a:pPr lvl="3">
              <a:defRPr/>
            </a:pPr>
            <a:r>
              <a:rPr lang="en-US" altLang="zh-TW" sz="1200" b="1" dirty="0">
                <a:solidFill>
                  <a:srgbClr val="0070C0"/>
                </a:solidFill>
                <a:latin typeface="+mn-ea"/>
                <a:ea typeface="+mn-ea"/>
              </a:rPr>
              <a:t>        h &lt;- (b - a)/4</a:t>
            </a:r>
          </a:p>
          <a:p>
            <a:pPr lvl="3">
              <a:defRPr/>
            </a:pPr>
            <a:r>
              <a:rPr lang="en-US" altLang="zh-TW" sz="1200" b="1" dirty="0">
                <a:solidFill>
                  <a:srgbClr val="0070C0"/>
                </a:solidFill>
                <a:latin typeface="+mn-ea"/>
                <a:ea typeface="+mn-ea"/>
              </a:rPr>
              <a:t>        </a:t>
            </a:r>
            <a:r>
              <a:rPr lang="en-US" altLang="zh-TW" sz="1200" b="1" dirty="0" err="1">
                <a:solidFill>
                  <a:srgbClr val="0070C0"/>
                </a:solidFill>
                <a:latin typeface="+mn-ea"/>
                <a:ea typeface="+mn-ea"/>
              </a:rPr>
              <a:t>fd</a:t>
            </a:r>
            <a:r>
              <a:rPr lang="en-US" altLang="zh-TW" sz="1200" b="1" dirty="0">
                <a:solidFill>
                  <a:srgbClr val="0070C0"/>
                </a:solidFill>
                <a:latin typeface="+mn-ea"/>
                <a:ea typeface="+mn-ea"/>
              </a:rPr>
              <a:t> &lt;- f(d)</a:t>
            </a:r>
          </a:p>
          <a:p>
            <a:pPr lvl="3">
              <a:defRPr/>
            </a:pPr>
            <a:r>
              <a:rPr lang="en-US" altLang="zh-TW" sz="1200" b="1" dirty="0">
                <a:solidFill>
                  <a:srgbClr val="0070C0"/>
                </a:solidFill>
                <a:latin typeface="+mn-ea"/>
                <a:ea typeface="+mn-ea"/>
              </a:rPr>
              <a:t>        a1 &lt;- h * (</a:t>
            </a:r>
            <a:r>
              <a:rPr lang="en-US" altLang="zh-TW" sz="1200" b="1" dirty="0" err="1">
                <a:solidFill>
                  <a:srgbClr val="0070C0"/>
                </a:solidFill>
                <a:latin typeface="+mn-ea"/>
                <a:ea typeface="+mn-ea"/>
              </a:rPr>
              <a:t>fa</a:t>
            </a:r>
            <a:r>
              <a:rPr lang="en-US" altLang="zh-TW" sz="1200" b="1" dirty="0">
                <a:solidFill>
                  <a:srgbClr val="0070C0"/>
                </a:solidFill>
                <a:latin typeface="+mn-ea"/>
                <a:ea typeface="+mn-ea"/>
              </a:rPr>
              <a:t> + </a:t>
            </a:r>
            <a:r>
              <a:rPr lang="en-US" altLang="zh-TW" sz="1200" b="1" dirty="0" err="1">
                <a:solidFill>
                  <a:srgbClr val="0070C0"/>
                </a:solidFill>
                <a:latin typeface="+mn-ea"/>
                <a:ea typeface="+mn-ea"/>
              </a:rPr>
              <a:t>fd</a:t>
            </a:r>
            <a:r>
              <a:rPr lang="en-US" altLang="zh-TW" sz="1200" b="1" dirty="0">
                <a:solidFill>
                  <a:srgbClr val="0070C0"/>
                </a:solidFill>
                <a:latin typeface="+mn-ea"/>
                <a:ea typeface="+mn-ea"/>
              </a:rPr>
              <a:t>)</a:t>
            </a:r>
          </a:p>
          <a:p>
            <a:pPr lvl="3">
              <a:defRPr/>
            </a:pPr>
            <a:r>
              <a:rPr lang="en-US" altLang="zh-TW" sz="1200" b="1" dirty="0">
                <a:solidFill>
                  <a:srgbClr val="0070C0"/>
                </a:solidFill>
                <a:latin typeface="+mn-ea"/>
                <a:ea typeface="+mn-ea"/>
              </a:rPr>
              <a:t>        a2 &lt;- h * (</a:t>
            </a:r>
            <a:r>
              <a:rPr lang="en-US" altLang="zh-TW" sz="1200" b="1" dirty="0" err="1">
                <a:solidFill>
                  <a:srgbClr val="0070C0"/>
                </a:solidFill>
                <a:latin typeface="+mn-ea"/>
                <a:ea typeface="+mn-ea"/>
              </a:rPr>
              <a:t>fd</a:t>
            </a:r>
            <a:r>
              <a:rPr lang="en-US" altLang="zh-TW" sz="1200" b="1" dirty="0">
                <a:solidFill>
                  <a:srgbClr val="0070C0"/>
                </a:solidFill>
                <a:latin typeface="+mn-ea"/>
                <a:ea typeface="+mn-ea"/>
              </a:rPr>
              <a:t> + </a:t>
            </a:r>
            <a:r>
              <a:rPr lang="en-US" altLang="zh-TW" sz="1200" b="1" dirty="0" err="1">
                <a:solidFill>
                  <a:srgbClr val="0070C0"/>
                </a:solidFill>
                <a:latin typeface="+mn-ea"/>
                <a:ea typeface="+mn-ea"/>
              </a:rPr>
              <a:t>fb</a:t>
            </a:r>
            <a:r>
              <a:rPr lang="en-US" altLang="zh-TW" sz="1200" b="1" dirty="0">
                <a:solidFill>
                  <a:srgbClr val="0070C0"/>
                </a:solidFill>
                <a:latin typeface="+mn-ea"/>
                <a:ea typeface="+mn-ea"/>
              </a:rPr>
              <a:t>)</a:t>
            </a:r>
          </a:p>
          <a:p>
            <a:pPr lvl="3">
              <a:defRPr/>
            </a:pPr>
            <a:r>
              <a:rPr lang="en-US" altLang="zh-TW" sz="1200" b="1" dirty="0">
                <a:solidFill>
                  <a:srgbClr val="0070C0"/>
                </a:solidFill>
                <a:latin typeface="+mn-ea"/>
                <a:ea typeface="+mn-ea"/>
              </a:rPr>
              <a:t>        if(abs(a0 - a1 - a2) &lt; </a:t>
            </a:r>
            <a:r>
              <a:rPr lang="en-US" altLang="zh-TW" sz="1200" b="1" dirty="0" err="1">
                <a:solidFill>
                  <a:srgbClr val="0070C0"/>
                </a:solidFill>
                <a:latin typeface="+mn-ea"/>
                <a:ea typeface="+mn-ea"/>
              </a:rPr>
              <a:t>eps</a:t>
            </a:r>
            <a:r>
              <a:rPr lang="en-US" altLang="zh-TW" sz="1200" b="1" dirty="0">
                <a:solidFill>
                  <a:srgbClr val="0070C0"/>
                </a:solidFill>
                <a:latin typeface="+mn-ea"/>
                <a:ea typeface="+mn-ea"/>
              </a:rPr>
              <a:t> || </a:t>
            </a:r>
            <a:r>
              <a:rPr lang="en-US" altLang="zh-TW" sz="1200" b="1" dirty="0" err="1">
                <a:solidFill>
                  <a:srgbClr val="0070C0"/>
                </a:solidFill>
                <a:latin typeface="+mn-ea"/>
                <a:ea typeface="+mn-ea"/>
              </a:rPr>
              <a:t>lim</a:t>
            </a:r>
            <a:r>
              <a:rPr lang="en-US" altLang="zh-TW" sz="1200" b="1" dirty="0">
                <a:solidFill>
                  <a:srgbClr val="0070C0"/>
                </a:solidFill>
                <a:latin typeface="+mn-ea"/>
                <a:ea typeface="+mn-ea"/>
              </a:rPr>
              <a:t> == 0) {</a:t>
            </a:r>
          </a:p>
          <a:p>
            <a:pPr lvl="3">
              <a:defRPr/>
            </a:pPr>
            <a:r>
              <a:rPr lang="en-US" altLang="zh-TW" sz="1200" b="1" dirty="0">
                <a:solidFill>
                  <a:srgbClr val="0070C0"/>
                </a:solidFill>
                <a:latin typeface="+mn-ea"/>
                <a:ea typeface="+mn-ea"/>
              </a:rPr>
              <a:t>            return(a1 + a2)</a:t>
            </a:r>
          </a:p>
          <a:p>
            <a:pPr lvl="3">
              <a:defRPr/>
            </a:pPr>
            <a:r>
              <a:rPr lang="en-US" altLang="zh-TW" sz="1200" b="1" dirty="0">
                <a:solidFill>
                  <a:srgbClr val="0070C0"/>
                </a:solidFill>
                <a:latin typeface="+mn-ea"/>
                <a:ea typeface="+mn-ea"/>
              </a:rPr>
              <a:t>        } else {</a:t>
            </a:r>
          </a:p>
          <a:p>
            <a:pPr lvl="3">
              <a:defRPr/>
            </a:pPr>
            <a:r>
              <a:rPr lang="en-US" altLang="zh-TW" sz="1200" b="1" dirty="0">
                <a:solidFill>
                  <a:srgbClr val="0070C0"/>
                </a:solidFill>
                <a:latin typeface="+mn-ea"/>
                <a:ea typeface="+mn-ea"/>
              </a:rPr>
              <a:t>            return(fun(f, a, d, </a:t>
            </a:r>
            <a:r>
              <a:rPr lang="en-US" altLang="zh-TW" sz="1200" b="1" dirty="0" err="1">
                <a:solidFill>
                  <a:srgbClr val="0070C0"/>
                </a:solidFill>
                <a:latin typeface="+mn-ea"/>
                <a:ea typeface="+mn-ea"/>
              </a:rPr>
              <a:t>fa</a:t>
            </a:r>
            <a:r>
              <a:rPr lang="en-US" altLang="zh-TW" sz="1200" b="1" dirty="0">
                <a:solidFill>
                  <a:srgbClr val="0070C0"/>
                </a:solidFill>
                <a:latin typeface="+mn-ea"/>
                <a:ea typeface="+mn-ea"/>
              </a:rPr>
              <a:t>, </a:t>
            </a:r>
            <a:r>
              <a:rPr lang="en-US" altLang="zh-TW" sz="1200" b="1" dirty="0" err="1">
                <a:solidFill>
                  <a:srgbClr val="0070C0"/>
                </a:solidFill>
                <a:latin typeface="+mn-ea"/>
                <a:ea typeface="+mn-ea"/>
              </a:rPr>
              <a:t>fd</a:t>
            </a:r>
            <a:r>
              <a:rPr lang="en-US" altLang="zh-TW" sz="1200" b="1" dirty="0">
                <a:solidFill>
                  <a:srgbClr val="0070C0"/>
                </a:solidFill>
                <a:latin typeface="+mn-ea"/>
                <a:ea typeface="+mn-ea"/>
              </a:rPr>
              <a:t>, a1, </a:t>
            </a:r>
            <a:r>
              <a:rPr lang="en-US" altLang="zh-TW" sz="1200" b="1" dirty="0" err="1">
                <a:solidFill>
                  <a:srgbClr val="0070C0"/>
                </a:solidFill>
                <a:latin typeface="+mn-ea"/>
                <a:ea typeface="+mn-ea"/>
              </a:rPr>
              <a:t>eps</a:t>
            </a:r>
            <a:r>
              <a:rPr lang="en-US" altLang="zh-TW" sz="1200" b="1" dirty="0">
                <a:solidFill>
                  <a:srgbClr val="0070C0"/>
                </a:solidFill>
                <a:latin typeface="+mn-ea"/>
                <a:ea typeface="+mn-ea"/>
              </a:rPr>
              <a:t>, </a:t>
            </a:r>
            <a:r>
              <a:rPr lang="en-US" altLang="zh-TW" sz="1200" b="1" dirty="0" err="1">
                <a:solidFill>
                  <a:srgbClr val="0070C0"/>
                </a:solidFill>
                <a:latin typeface="+mn-ea"/>
                <a:ea typeface="+mn-ea"/>
              </a:rPr>
              <a:t>lim</a:t>
            </a:r>
            <a:r>
              <a:rPr lang="en-US" altLang="zh-TW" sz="1200" b="1" dirty="0">
                <a:solidFill>
                  <a:srgbClr val="0070C0"/>
                </a:solidFill>
                <a:latin typeface="+mn-ea"/>
                <a:ea typeface="+mn-ea"/>
              </a:rPr>
              <a:t> - 1, fun) +</a:t>
            </a:r>
          </a:p>
          <a:p>
            <a:pPr lvl="3">
              <a:defRPr/>
            </a:pPr>
            <a:r>
              <a:rPr lang="en-US" altLang="zh-TW" sz="1200" b="1" dirty="0">
                <a:solidFill>
                  <a:srgbClr val="0070C0"/>
                </a:solidFill>
                <a:latin typeface="+mn-ea"/>
                <a:ea typeface="+mn-ea"/>
              </a:rPr>
              <a:t>                fun(f, d, b, </a:t>
            </a:r>
            <a:r>
              <a:rPr lang="en-US" altLang="zh-TW" sz="1200" b="1" dirty="0" err="1">
                <a:solidFill>
                  <a:srgbClr val="0070C0"/>
                </a:solidFill>
                <a:latin typeface="+mn-ea"/>
                <a:ea typeface="+mn-ea"/>
              </a:rPr>
              <a:t>fd</a:t>
            </a:r>
            <a:r>
              <a:rPr lang="en-US" altLang="zh-TW" sz="1200" b="1" dirty="0">
                <a:solidFill>
                  <a:srgbClr val="0070C0"/>
                </a:solidFill>
                <a:latin typeface="+mn-ea"/>
                <a:ea typeface="+mn-ea"/>
              </a:rPr>
              <a:t>, </a:t>
            </a:r>
            <a:r>
              <a:rPr lang="en-US" altLang="zh-TW" sz="1200" b="1" dirty="0" err="1">
                <a:solidFill>
                  <a:srgbClr val="0070C0"/>
                </a:solidFill>
                <a:latin typeface="+mn-ea"/>
                <a:ea typeface="+mn-ea"/>
              </a:rPr>
              <a:t>fb</a:t>
            </a:r>
            <a:r>
              <a:rPr lang="en-US" altLang="zh-TW" sz="1200" b="1" dirty="0">
                <a:solidFill>
                  <a:srgbClr val="0070C0"/>
                </a:solidFill>
                <a:latin typeface="+mn-ea"/>
                <a:ea typeface="+mn-ea"/>
              </a:rPr>
              <a:t>, a2, </a:t>
            </a:r>
            <a:r>
              <a:rPr lang="en-US" altLang="zh-TW" sz="1200" b="1" dirty="0" err="1">
                <a:solidFill>
                  <a:srgbClr val="0070C0"/>
                </a:solidFill>
                <a:latin typeface="+mn-ea"/>
                <a:ea typeface="+mn-ea"/>
              </a:rPr>
              <a:t>eps</a:t>
            </a:r>
            <a:r>
              <a:rPr lang="en-US" altLang="zh-TW" sz="1200" b="1" dirty="0">
                <a:solidFill>
                  <a:srgbClr val="0070C0"/>
                </a:solidFill>
                <a:latin typeface="+mn-ea"/>
                <a:ea typeface="+mn-ea"/>
              </a:rPr>
              <a:t>, </a:t>
            </a:r>
            <a:r>
              <a:rPr lang="en-US" altLang="zh-TW" sz="1200" b="1" dirty="0" err="1">
                <a:solidFill>
                  <a:srgbClr val="0070C0"/>
                </a:solidFill>
                <a:latin typeface="+mn-ea"/>
                <a:ea typeface="+mn-ea"/>
              </a:rPr>
              <a:t>lim</a:t>
            </a:r>
            <a:r>
              <a:rPr lang="en-US" altLang="zh-TW" sz="1200" b="1" dirty="0">
                <a:solidFill>
                  <a:srgbClr val="0070C0"/>
                </a:solidFill>
                <a:latin typeface="+mn-ea"/>
                <a:ea typeface="+mn-ea"/>
              </a:rPr>
              <a:t> - 1, fun))</a:t>
            </a:r>
          </a:p>
          <a:p>
            <a:pPr lvl="3">
              <a:defRPr/>
            </a:pPr>
            <a:r>
              <a:rPr lang="en-US" altLang="zh-TW" sz="1200" b="1" dirty="0">
                <a:solidFill>
                  <a:srgbClr val="0070C0"/>
                </a:solidFill>
                <a:latin typeface="+mn-ea"/>
                <a:ea typeface="+mn-ea"/>
              </a:rPr>
              <a:t>        }</a:t>
            </a:r>
          </a:p>
          <a:p>
            <a:pPr lvl="3">
              <a:defRPr/>
            </a:pPr>
            <a:r>
              <a:rPr lang="en-US" altLang="zh-TW" sz="1200" b="1" dirty="0">
                <a:solidFill>
                  <a:srgbClr val="0070C0"/>
                </a:solidFill>
                <a:latin typeface="+mn-ea"/>
                <a:ea typeface="+mn-ea"/>
              </a:rPr>
              <a:t>    }</a:t>
            </a:r>
          </a:p>
          <a:p>
            <a:pPr lvl="3">
              <a:defRPr/>
            </a:pPr>
            <a:r>
              <a:rPr lang="en-US" altLang="zh-TW" sz="1200" b="1" dirty="0">
                <a:solidFill>
                  <a:srgbClr val="0070C0"/>
                </a:solidFill>
                <a:latin typeface="+mn-ea"/>
                <a:ea typeface="+mn-ea"/>
              </a:rPr>
              <a:t>    </a:t>
            </a:r>
            <a:r>
              <a:rPr lang="en-US" altLang="zh-TW" sz="1200" b="1" dirty="0" err="1">
                <a:solidFill>
                  <a:srgbClr val="0070C0"/>
                </a:solidFill>
                <a:latin typeface="+mn-ea"/>
                <a:ea typeface="+mn-ea"/>
              </a:rPr>
              <a:t>fa</a:t>
            </a:r>
            <a:r>
              <a:rPr lang="en-US" altLang="zh-TW" sz="1200" b="1" dirty="0">
                <a:solidFill>
                  <a:srgbClr val="0070C0"/>
                </a:solidFill>
                <a:latin typeface="+mn-ea"/>
                <a:ea typeface="+mn-ea"/>
              </a:rPr>
              <a:t> &lt;- f(a)</a:t>
            </a:r>
          </a:p>
          <a:p>
            <a:pPr lvl="3">
              <a:defRPr/>
            </a:pPr>
            <a:r>
              <a:rPr lang="en-US" altLang="zh-TW" sz="1200" b="1" dirty="0">
                <a:solidFill>
                  <a:srgbClr val="0070C0"/>
                </a:solidFill>
                <a:latin typeface="+mn-ea"/>
                <a:ea typeface="+mn-ea"/>
              </a:rPr>
              <a:t>    </a:t>
            </a:r>
            <a:r>
              <a:rPr lang="en-US" altLang="zh-TW" sz="1200" b="1" dirty="0" err="1">
                <a:solidFill>
                  <a:srgbClr val="0070C0"/>
                </a:solidFill>
                <a:latin typeface="+mn-ea"/>
                <a:ea typeface="+mn-ea"/>
              </a:rPr>
              <a:t>fb</a:t>
            </a:r>
            <a:r>
              <a:rPr lang="en-US" altLang="zh-TW" sz="1200" b="1" dirty="0">
                <a:solidFill>
                  <a:srgbClr val="0070C0"/>
                </a:solidFill>
                <a:latin typeface="+mn-ea"/>
                <a:ea typeface="+mn-ea"/>
              </a:rPr>
              <a:t> &lt;- f(b)</a:t>
            </a:r>
          </a:p>
          <a:p>
            <a:pPr lvl="3">
              <a:defRPr/>
            </a:pPr>
            <a:r>
              <a:rPr lang="en-US" altLang="zh-TW" sz="1200" b="1" dirty="0">
                <a:solidFill>
                  <a:srgbClr val="0070C0"/>
                </a:solidFill>
                <a:latin typeface="+mn-ea"/>
                <a:ea typeface="+mn-ea"/>
              </a:rPr>
              <a:t>    a0 &lt;- ((</a:t>
            </a:r>
            <a:r>
              <a:rPr lang="en-US" altLang="zh-TW" sz="1200" b="1" dirty="0" err="1">
                <a:solidFill>
                  <a:srgbClr val="0070C0"/>
                </a:solidFill>
                <a:latin typeface="+mn-ea"/>
                <a:ea typeface="+mn-ea"/>
              </a:rPr>
              <a:t>fa</a:t>
            </a:r>
            <a:r>
              <a:rPr lang="en-US" altLang="zh-TW" sz="1200" b="1" dirty="0">
                <a:solidFill>
                  <a:srgbClr val="0070C0"/>
                </a:solidFill>
                <a:latin typeface="+mn-ea"/>
                <a:ea typeface="+mn-ea"/>
              </a:rPr>
              <a:t> + </a:t>
            </a:r>
            <a:r>
              <a:rPr lang="en-US" altLang="zh-TW" sz="1200" b="1" dirty="0" err="1">
                <a:solidFill>
                  <a:srgbClr val="0070C0"/>
                </a:solidFill>
                <a:latin typeface="+mn-ea"/>
                <a:ea typeface="+mn-ea"/>
              </a:rPr>
              <a:t>fb</a:t>
            </a:r>
            <a:r>
              <a:rPr lang="en-US" altLang="zh-TW" sz="1200" b="1" dirty="0">
                <a:solidFill>
                  <a:srgbClr val="0070C0"/>
                </a:solidFill>
                <a:latin typeface="+mn-ea"/>
                <a:ea typeface="+mn-ea"/>
              </a:rPr>
              <a:t>) * (b - a))/2</a:t>
            </a:r>
          </a:p>
          <a:p>
            <a:pPr lvl="3">
              <a:defRPr/>
            </a:pPr>
            <a:r>
              <a:rPr lang="en-US" altLang="zh-TW" sz="1200" b="1" dirty="0">
                <a:solidFill>
                  <a:srgbClr val="0070C0"/>
                </a:solidFill>
                <a:latin typeface="+mn-ea"/>
                <a:ea typeface="+mn-ea"/>
              </a:rPr>
              <a:t>    fun1(f, a, b, </a:t>
            </a:r>
            <a:r>
              <a:rPr lang="en-US" altLang="zh-TW" sz="1200" b="1" dirty="0" err="1">
                <a:solidFill>
                  <a:srgbClr val="0070C0"/>
                </a:solidFill>
                <a:latin typeface="+mn-ea"/>
                <a:ea typeface="+mn-ea"/>
              </a:rPr>
              <a:t>fa</a:t>
            </a:r>
            <a:r>
              <a:rPr lang="en-US" altLang="zh-TW" sz="1200" b="1" dirty="0">
                <a:solidFill>
                  <a:srgbClr val="0070C0"/>
                </a:solidFill>
                <a:latin typeface="+mn-ea"/>
                <a:ea typeface="+mn-ea"/>
              </a:rPr>
              <a:t>, </a:t>
            </a:r>
            <a:r>
              <a:rPr lang="en-US" altLang="zh-TW" sz="1200" b="1" dirty="0" err="1">
                <a:solidFill>
                  <a:srgbClr val="0070C0"/>
                </a:solidFill>
                <a:latin typeface="+mn-ea"/>
                <a:ea typeface="+mn-ea"/>
              </a:rPr>
              <a:t>fb</a:t>
            </a:r>
            <a:r>
              <a:rPr lang="en-US" altLang="zh-TW" sz="1200" b="1" dirty="0">
                <a:solidFill>
                  <a:srgbClr val="0070C0"/>
                </a:solidFill>
                <a:latin typeface="+mn-ea"/>
                <a:ea typeface="+mn-ea"/>
              </a:rPr>
              <a:t>, a0, </a:t>
            </a:r>
            <a:r>
              <a:rPr lang="en-US" altLang="zh-TW" sz="1200" b="1" dirty="0" err="1">
                <a:solidFill>
                  <a:srgbClr val="0070C0"/>
                </a:solidFill>
                <a:latin typeface="+mn-ea"/>
                <a:ea typeface="+mn-ea"/>
              </a:rPr>
              <a:t>eps</a:t>
            </a:r>
            <a:r>
              <a:rPr lang="en-US" altLang="zh-TW" sz="1200" b="1" dirty="0">
                <a:solidFill>
                  <a:srgbClr val="0070C0"/>
                </a:solidFill>
                <a:latin typeface="+mn-ea"/>
                <a:ea typeface="+mn-ea"/>
              </a:rPr>
              <a:t>, </a:t>
            </a:r>
            <a:r>
              <a:rPr lang="en-US" altLang="zh-TW" sz="1200" b="1" dirty="0" err="1">
                <a:solidFill>
                  <a:srgbClr val="0070C0"/>
                </a:solidFill>
                <a:latin typeface="+mn-ea"/>
                <a:ea typeface="+mn-ea"/>
              </a:rPr>
              <a:t>lim</a:t>
            </a:r>
            <a:r>
              <a:rPr lang="en-US" altLang="zh-TW" sz="1200" b="1" dirty="0">
                <a:solidFill>
                  <a:srgbClr val="0070C0"/>
                </a:solidFill>
                <a:latin typeface="+mn-ea"/>
                <a:ea typeface="+mn-ea"/>
              </a:rPr>
              <a:t>, fun1)</a:t>
            </a:r>
          </a:p>
          <a:p>
            <a:pPr lvl="3">
              <a:defRPr/>
            </a:pPr>
            <a:r>
              <a:rPr lang="en-US" altLang="zh-TW" sz="1200" b="1" dirty="0">
                <a:solidFill>
                  <a:srgbClr val="0070C0"/>
                </a:solidFill>
                <a:latin typeface="+mn-ea"/>
                <a:ea typeface="+mn-ea"/>
              </a:rPr>
              <a:t>}</a:t>
            </a:r>
          </a:p>
          <a:p>
            <a:pPr lvl="1">
              <a:buFont typeface="Wingdings" pitchFamily="2" charset="2"/>
              <a:buChar char="Ø"/>
              <a:defRPr/>
            </a:pPr>
            <a:r>
              <a:rPr lang="zh-TW" altLang="en-US" sz="1400" dirty="0">
                <a:latin typeface="+mn-ea"/>
                <a:ea typeface="+mn-ea"/>
              </a:rPr>
              <a:t>注意：在 </a:t>
            </a:r>
            <a:r>
              <a:rPr lang="en-US" altLang="zh-TW" sz="1400" dirty="0">
                <a:latin typeface="+mn-ea"/>
                <a:ea typeface="+mn-ea"/>
              </a:rPr>
              <a:t>area() </a:t>
            </a:r>
            <a:r>
              <a:rPr lang="zh-TW" altLang="en-US" sz="1400" dirty="0">
                <a:latin typeface="+mn-ea"/>
                <a:ea typeface="+mn-ea"/>
              </a:rPr>
              <a:t>函數中定義的新函數 </a:t>
            </a:r>
            <a:r>
              <a:rPr lang="en-US" altLang="zh-TW" sz="1400" dirty="0">
                <a:latin typeface="+mn-ea"/>
                <a:ea typeface="+mn-ea"/>
              </a:rPr>
              <a:t>fun1() </a:t>
            </a:r>
            <a:r>
              <a:rPr lang="zh-TW" altLang="en-US" sz="1400" dirty="0">
                <a:latin typeface="+mn-ea"/>
                <a:ea typeface="+mn-ea"/>
              </a:rPr>
              <a:t>只有在 </a:t>
            </a:r>
            <a:r>
              <a:rPr lang="en-US" altLang="zh-TW" sz="1400" dirty="0">
                <a:latin typeface="+mn-ea"/>
                <a:ea typeface="+mn-ea"/>
              </a:rPr>
              <a:t>area() </a:t>
            </a:r>
            <a:r>
              <a:rPr lang="zh-TW" altLang="en-US" sz="1400" dirty="0">
                <a:latin typeface="+mn-ea"/>
                <a:ea typeface="+mn-ea"/>
              </a:rPr>
              <a:t>函數中才能使用，離開了 </a:t>
            </a:r>
            <a:r>
              <a:rPr lang="en-US" altLang="zh-TW" sz="1400" dirty="0">
                <a:latin typeface="+mn-ea"/>
                <a:ea typeface="+mn-ea"/>
              </a:rPr>
              <a:t>area() </a:t>
            </a:r>
            <a:r>
              <a:rPr lang="zh-TW" altLang="en-US" sz="1400" dirty="0">
                <a:latin typeface="+mn-ea"/>
                <a:ea typeface="+mn-ea"/>
              </a:rPr>
              <a:t>函數之後，</a:t>
            </a:r>
            <a:r>
              <a:rPr lang="en-US" altLang="zh-TW" sz="1400" dirty="0">
                <a:latin typeface="+mn-ea"/>
                <a:ea typeface="+mn-ea"/>
              </a:rPr>
              <a:t>fun1() </a:t>
            </a:r>
            <a:r>
              <a:rPr lang="zh-TW" altLang="en-US" sz="1400" dirty="0">
                <a:latin typeface="+mn-ea"/>
                <a:ea typeface="+mn-ea"/>
              </a:rPr>
              <a:t>函數就會消失，跟變數的情況一樣（其實在 </a:t>
            </a:r>
            <a:r>
              <a:rPr lang="en-US" altLang="zh-TW" sz="1400" dirty="0">
                <a:latin typeface="+mn-ea"/>
                <a:ea typeface="+mn-ea"/>
              </a:rPr>
              <a:t>R </a:t>
            </a:r>
            <a:r>
              <a:rPr lang="zh-TW" altLang="en-US" sz="1400" dirty="0">
                <a:latin typeface="+mn-ea"/>
                <a:ea typeface="+mn-ea"/>
              </a:rPr>
              <a:t>中函數就是一種變數）。</a:t>
            </a:r>
            <a:endParaRPr lang="en-US" altLang="zh-TW" sz="1400" b="1" dirty="0">
              <a:solidFill>
                <a:srgbClr val="0070C0"/>
              </a:solidFill>
              <a:latin typeface="+mn-ea"/>
              <a:ea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標題 1"/>
          <p:cNvSpPr>
            <a:spLocks noGrp="1"/>
          </p:cNvSpPr>
          <p:nvPr>
            <p:ph type="title"/>
          </p:nvPr>
        </p:nvSpPr>
        <p:spPr>
          <a:xfrm>
            <a:off x="457200" y="-1479699"/>
            <a:ext cx="8229600" cy="914400"/>
          </a:xfrm>
        </p:spPr>
        <p:txBody>
          <a:bodyPr/>
          <a:lstStyle/>
          <a:p>
            <a:pPr eaLnBrk="1" hangingPunct="1"/>
            <a:r>
              <a:rPr lang="zh-TW" altLang="en-US" sz="2800" b="1" dirty="0" smtClean="0"/>
              <a:t>自訂環境</a:t>
            </a:r>
          </a:p>
        </p:txBody>
      </p:sp>
      <p:sp>
        <p:nvSpPr>
          <p:cNvPr id="18453" name="投影片編號版面配置區 2"/>
          <p:cNvSpPr>
            <a:spLocks noGrp="1"/>
          </p:cNvSpPr>
          <p:nvPr>
            <p:ph type="sldNum" sz="quarter" idx="12"/>
          </p:nvPr>
        </p:nvSpPr>
        <p:spPr bwMode="auto">
          <a:xfrm>
            <a:off x="612775" y="4648051"/>
            <a:ext cx="1981200" cy="365125"/>
          </a:xfrm>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DA2438C2-836B-4C8F-82D4-01ADB2567482}" type="slidenum">
              <a:rPr lang="zh-TW" altLang="en-US" smtClean="0"/>
              <a:pPr fontAlgn="base">
                <a:spcBef>
                  <a:spcPct val="0"/>
                </a:spcBef>
                <a:spcAft>
                  <a:spcPct val="0"/>
                </a:spcAft>
                <a:defRPr/>
              </a:pPr>
              <a:t>14</a:t>
            </a:fld>
            <a:endParaRPr lang="zh-TW" altLang="en-US" dirty="0" smtClean="0"/>
          </a:p>
        </p:txBody>
      </p:sp>
      <p:sp>
        <p:nvSpPr>
          <p:cNvPr id="22532" name="Rectangle 23"/>
          <p:cNvSpPr>
            <a:spLocks noChangeArrowheads="1"/>
          </p:cNvSpPr>
          <p:nvPr/>
        </p:nvSpPr>
        <p:spPr bwMode="auto">
          <a:xfrm>
            <a:off x="0" y="-1708299"/>
            <a:ext cx="9144000" cy="0"/>
          </a:xfrm>
          <a:prstGeom prst="rect">
            <a:avLst/>
          </a:prstGeom>
          <a:noFill/>
          <a:ln w="9525">
            <a:noFill/>
            <a:miter lim="800000"/>
            <a:headEnd/>
            <a:tailEnd/>
          </a:ln>
        </p:spPr>
        <p:txBody>
          <a:bodyPr wrap="none" anchor="ctr">
            <a:spAutoFit/>
          </a:bodyPr>
          <a:lstStyle/>
          <a:p>
            <a:endParaRPr lang="zh-TW" altLang="en-US"/>
          </a:p>
        </p:txBody>
      </p:sp>
      <p:sp>
        <p:nvSpPr>
          <p:cNvPr id="22533" name="Rectangle 25"/>
          <p:cNvSpPr>
            <a:spLocks noChangeArrowheads="1"/>
          </p:cNvSpPr>
          <p:nvPr/>
        </p:nvSpPr>
        <p:spPr bwMode="auto">
          <a:xfrm>
            <a:off x="0" y="-1708299"/>
            <a:ext cx="9144000" cy="0"/>
          </a:xfrm>
          <a:prstGeom prst="rect">
            <a:avLst/>
          </a:prstGeom>
          <a:noFill/>
          <a:ln w="9525">
            <a:noFill/>
            <a:miter lim="800000"/>
            <a:headEnd/>
            <a:tailEnd/>
          </a:ln>
        </p:spPr>
        <p:txBody>
          <a:bodyPr wrap="none" anchor="ctr">
            <a:spAutoFit/>
          </a:bodyPr>
          <a:lstStyle/>
          <a:p>
            <a:endParaRPr lang="zh-TW" altLang="en-US"/>
          </a:p>
        </p:txBody>
      </p:sp>
      <p:sp>
        <p:nvSpPr>
          <p:cNvPr id="22534" name="Rectangle 27"/>
          <p:cNvSpPr>
            <a:spLocks noChangeArrowheads="1"/>
          </p:cNvSpPr>
          <p:nvPr/>
        </p:nvSpPr>
        <p:spPr bwMode="auto">
          <a:xfrm>
            <a:off x="0" y="-1708299"/>
            <a:ext cx="9144000" cy="0"/>
          </a:xfrm>
          <a:prstGeom prst="rect">
            <a:avLst/>
          </a:prstGeom>
          <a:noFill/>
          <a:ln w="9525">
            <a:noFill/>
            <a:miter lim="800000"/>
            <a:headEnd/>
            <a:tailEnd/>
          </a:ln>
        </p:spPr>
        <p:txBody>
          <a:bodyPr wrap="none" anchor="ctr">
            <a:spAutoFit/>
          </a:bodyPr>
          <a:lstStyle/>
          <a:p>
            <a:endParaRPr lang="zh-TW" altLang="en-US"/>
          </a:p>
        </p:txBody>
      </p:sp>
      <p:sp>
        <p:nvSpPr>
          <p:cNvPr id="22535" name="Rectangle 29"/>
          <p:cNvSpPr>
            <a:spLocks noChangeArrowheads="1"/>
          </p:cNvSpPr>
          <p:nvPr/>
        </p:nvSpPr>
        <p:spPr bwMode="auto">
          <a:xfrm>
            <a:off x="0" y="-1708299"/>
            <a:ext cx="9144000" cy="0"/>
          </a:xfrm>
          <a:prstGeom prst="rect">
            <a:avLst/>
          </a:prstGeom>
          <a:noFill/>
          <a:ln w="9525">
            <a:noFill/>
            <a:miter lim="800000"/>
            <a:headEnd/>
            <a:tailEnd/>
          </a:ln>
        </p:spPr>
        <p:txBody>
          <a:bodyPr wrap="none" anchor="ctr">
            <a:spAutoFit/>
          </a:bodyPr>
          <a:lstStyle/>
          <a:p>
            <a:endParaRPr lang="zh-TW" altLang="en-US"/>
          </a:p>
        </p:txBody>
      </p:sp>
      <p:sp>
        <p:nvSpPr>
          <p:cNvPr id="22536" name="Rectangle 31"/>
          <p:cNvSpPr>
            <a:spLocks noChangeArrowheads="1"/>
          </p:cNvSpPr>
          <p:nvPr/>
        </p:nvSpPr>
        <p:spPr bwMode="auto">
          <a:xfrm>
            <a:off x="0" y="-1708299"/>
            <a:ext cx="9144000" cy="0"/>
          </a:xfrm>
          <a:prstGeom prst="rect">
            <a:avLst/>
          </a:prstGeom>
          <a:noFill/>
          <a:ln w="9525">
            <a:noFill/>
            <a:miter lim="800000"/>
            <a:headEnd/>
            <a:tailEnd/>
          </a:ln>
        </p:spPr>
        <p:txBody>
          <a:bodyPr wrap="none" anchor="ctr">
            <a:spAutoFit/>
          </a:bodyPr>
          <a:lstStyle/>
          <a:p>
            <a:endParaRPr lang="zh-TW" altLang="en-US"/>
          </a:p>
        </p:txBody>
      </p:sp>
      <p:sp>
        <p:nvSpPr>
          <p:cNvPr id="22537" name="Rectangle 33"/>
          <p:cNvSpPr>
            <a:spLocks noChangeArrowheads="1"/>
          </p:cNvSpPr>
          <p:nvPr/>
        </p:nvSpPr>
        <p:spPr bwMode="auto">
          <a:xfrm>
            <a:off x="0" y="-1708299"/>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533549"/>
            <a:ext cx="8143875" cy="5293757"/>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a:latin typeface="+mn-ea"/>
                <a:ea typeface="+mn-ea"/>
              </a:rPr>
              <a:t>R</a:t>
            </a:r>
            <a:r>
              <a:rPr lang="zh-TW" altLang="en-US" sz="1400" dirty="0">
                <a:latin typeface="+mn-ea"/>
                <a:ea typeface="+mn-ea"/>
              </a:rPr>
              <a:t>使用者可透過幾種方式自訂環境：</a:t>
            </a:r>
            <a:endParaRPr lang="en-US" altLang="zh-TW" sz="1400" dirty="0">
              <a:latin typeface="+mn-ea"/>
              <a:ea typeface="+mn-ea"/>
            </a:endParaRPr>
          </a:p>
          <a:p>
            <a:pPr lvl="1">
              <a:buFont typeface="Wingdings" pitchFamily="2" charset="2"/>
              <a:buChar char="Ø"/>
              <a:defRPr/>
            </a:pPr>
            <a:r>
              <a:rPr lang="zh-TW" altLang="en-US" sz="1400" dirty="0">
                <a:latin typeface="+mn-ea"/>
                <a:ea typeface="+mn-ea"/>
              </a:rPr>
              <a:t>第一種是透過</a:t>
            </a:r>
            <a:r>
              <a:rPr lang="zh-TW" altLang="en-US" sz="1400" dirty="0">
                <a:solidFill>
                  <a:srgbClr val="FF0000"/>
                </a:solidFill>
                <a:latin typeface="+mn-ea"/>
                <a:ea typeface="+mn-ea"/>
              </a:rPr>
              <a:t>初始化設定檔</a:t>
            </a:r>
            <a:r>
              <a:rPr lang="zh-TW" altLang="en-US" sz="1400" dirty="0">
                <a:latin typeface="+mn-ea"/>
                <a:ea typeface="+mn-ea"/>
              </a:rPr>
              <a:t>，此檔案位置是由環境變數 </a:t>
            </a:r>
            <a:r>
              <a:rPr lang="en-US" altLang="zh-TW" sz="1400" dirty="0">
                <a:latin typeface="+mn-ea"/>
                <a:ea typeface="+mn-ea"/>
              </a:rPr>
              <a:t>R_PROFILE </a:t>
            </a:r>
            <a:r>
              <a:rPr lang="zh-TW" altLang="en-US" sz="1400" dirty="0">
                <a:latin typeface="+mn-ea"/>
                <a:ea typeface="+mn-ea"/>
              </a:rPr>
              <a:t>所指定，而預設是 </a:t>
            </a:r>
            <a:r>
              <a:rPr lang="en-US" altLang="zh-TW" sz="1400" dirty="0">
                <a:latin typeface="+mn-ea"/>
                <a:ea typeface="+mn-ea"/>
              </a:rPr>
              <a:t>R </a:t>
            </a:r>
            <a:r>
              <a:rPr lang="zh-TW" altLang="en-US" sz="1400" dirty="0">
                <a:latin typeface="+mn-ea"/>
                <a:ea typeface="+mn-ea"/>
              </a:rPr>
              <a:t>的安裝目錄中 </a:t>
            </a:r>
            <a:r>
              <a:rPr lang="en-US" altLang="zh-TW" sz="1400" dirty="0">
                <a:latin typeface="+mn-ea"/>
                <a:ea typeface="+mn-ea"/>
              </a:rPr>
              <a:t>etc </a:t>
            </a:r>
            <a:r>
              <a:rPr lang="zh-TW" altLang="en-US" sz="1400" dirty="0">
                <a:latin typeface="+mn-ea"/>
                <a:ea typeface="+mn-ea"/>
              </a:rPr>
              <a:t>子目錄下的 </a:t>
            </a:r>
            <a:r>
              <a:rPr lang="en-US" altLang="zh-TW" sz="1400" dirty="0" err="1">
                <a:latin typeface="+mn-ea"/>
                <a:ea typeface="+mn-ea"/>
              </a:rPr>
              <a:t>Rprofile.site</a:t>
            </a:r>
            <a:r>
              <a:rPr lang="zh-TW" altLang="en-US" sz="1400" dirty="0">
                <a:latin typeface="+mn-ea"/>
                <a:ea typeface="+mn-ea"/>
              </a:rPr>
              <a:t>，每次 </a:t>
            </a:r>
            <a:r>
              <a:rPr lang="en-US" altLang="zh-TW" sz="1400" dirty="0">
                <a:latin typeface="+mn-ea"/>
                <a:ea typeface="+mn-ea"/>
              </a:rPr>
              <a:t>R </a:t>
            </a:r>
            <a:r>
              <a:rPr lang="zh-TW" altLang="en-US" sz="1400" dirty="0">
                <a:latin typeface="+mn-ea"/>
                <a:ea typeface="+mn-ea"/>
              </a:rPr>
              <a:t>在啟動時都會先載入這個檔案的內容。</a:t>
            </a:r>
            <a:endParaRPr lang="en-US" altLang="zh-TW" sz="1400" dirty="0">
              <a:latin typeface="+mn-ea"/>
              <a:ea typeface="+mn-ea"/>
            </a:endParaRPr>
          </a:p>
          <a:p>
            <a:pPr lvl="1">
              <a:buFont typeface="Wingdings" pitchFamily="2" charset="2"/>
              <a:buChar char="Ø"/>
              <a:defRPr/>
            </a:pPr>
            <a:r>
              <a:rPr lang="zh-TW" altLang="en-US" sz="1400" dirty="0">
                <a:latin typeface="+mn-ea"/>
                <a:ea typeface="+mn-ea"/>
              </a:rPr>
              <a:t>第二種方式是 </a:t>
            </a:r>
            <a:r>
              <a:rPr lang="en-US" altLang="zh-TW" sz="1400" dirty="0">
                <a:solidFill>
                  <a:srgbClr val="FF0000"/>
                </a:solidFill>
                <a:latin typeface="+mn-ea"/>
                <a:ea typeface="+mn-ea"/>
              </a:rPr>
              <a:t>.</a:t>
            </a:r>
            <a:r>
              <a:rPr lang="en-US" altLang="zh-TW" sz="1400" dirty="0" err="1">
                <a:solidFill>
                  <a:srgbClr val="FF0000"/>
                </a:solidFill>
                <a:latin typeface="+mn-ea"/>
                <a:ea typeface="+mn-ea"/>
              </a:rPr>
              <a:t>Rprofile</a:t>
            </a:r>
            <a:r>
              <a:rPr lang="en-US" altLang="zh-TW" sz="1400" dirty="0">
                <a:solidFill>
                  <a:srgbClr val="FF0000"/>
                </a:solidFill>
                <a:latin typeface="+mn-ea"/>
                <a:ea typeface="+mn-ea"/>
              </a:rPr>
              <a:t> </a:t>
            </a:r>
            <a:r>
              <a:rPr lang="zh-TW" altLang="en-US" sz="1400" dirty="0">
                <a:solidFill>
                  <a:srgbClr val="FF0000"/>
                </a:solidFill>
                <a:latin typeface="+mn-ea"/>
                <a:ea typeface="+mn-ea"/>
              </a:rPr>
              <a:t>設定檔</a:t>
            </a:r>
            <a:r>
              <a:rPr lang="zh-TW" altLang="en-US" sz="1400" dirty="0">
                <a:latin typeface="+mn-ea"/>
                <a:ea typeface="+mn-ea"/>
              </a:rPr>
              <a:t>，它可以放在任何目錄下面，如果 </a:t>
            </a:r>
            <a:r>
              <a:rPr lang="en-US" altLang="zh-TW" sz="1400" dirty="0">
                <a:latin typeface="+mn-ea"/>
                <a:ea typeface="+mn-ea"/>
              </a:rPr>
              <a:t>R </a:t>
            </a:r>
            <a:r>
              <a:rPr lang="zh-TW" altLang="en-US" sz="1400" dirty="0">
                <a:latin typeface="+mn-ea"/>
                <a:ea typeface="+mn-ea"/>
              </a:rPr>
              <a:t>在該目錄下面被啟動，這個檔就會被載入，透過這個檔案使用者可以自訂工作空間，使不同目錄擁有不同的工作空間，如果起始目錄中沒有 </a:t>
            </a:r>
            <a:r>
              <a:rPr lang="en-US" altLang="zh-TW" sz="1400" dirty="0">
                <a:latin typeface="+mn-ea"/>
                <a:ea typeface="+mn-ea"/>
              </a:rPr>
              <a:t>.</a:t>
            </a:r>
            <a:r>
              <a:rPr lang="en-US" altLang="zh-TW" sz="1400" dirty="0" err="1">
                <a:latin typeface="+mn-ea"/>
                <a:ea typeface="+mn-ea"/>
              </a:rPr>
              <a:t>Rprofile</a:t>
            </a:r>
            <a:r>
              <a:rPr lang="zh-TW" altLang="en-US" sz="1400" dirty="0">
                <a:latin typeface="+mn-ea"/>
                <a:ea typeface="+mn-ea"/>
              </a:rPr>
              <a:t>，</a:t>
            </a:r>
            <a:r>
              <a:rPr lang="en-US" altLang="zh-TW" sz="1400" dirty="0">
                <a:latin typeface="+mn-ea"/>
                <a:ea typeface="+mn-ea"/>
              </a:rPr>
              <a:t>R </a:t>
            </a:r>
            <a:r>
              <a:rPr lang="zh-TW" altLang="en-US" sz="1400" dirty="0">
                <a:latin typeface="+mn-ea"/>
                <a:ea typeface="+mn-ea"/>
              </a:rPr>
              <a:t>會在使用者的主目錄（</a:t>
            </a:r>
            <a:r>
              <a:rPr lang="en-US" altLang="zh-TW" sz="1400" dirty="0">
                <a:latin typeface="+mn-ea"/>
                <a:ea typeface="+mn-ea"/>
              </a:rPr>
              <a:t>home</a:t>
            </a:r>
            <a:r>
              <a:rPr lang="zh-TW" altLang="en-US" sz="1400" dirty="0">
                <a:latin typeface="+mn-ea"/>
                <a:ea typeface="+mn-ea"/>
              </a:rPr>
              <a:t>）中找尋 </a:t>
            </a:r>
            <a:r>
              <a:rPr lang="en-US" altLang="zh-TW" sz="1400" dirty="0">
                <a:latin typeface="+mn-ea"/>
                <a:ea typeface="+mn-ea"/>
              </a:rPr>
              <a:t>.</a:t>
            </a:r>
            <a:r>
              <a:rPr lang="en-US" altLang="zh-TW" sz="1400" dirty="0" err="1">
                <a:latin typeface="+mn-ea"/>
                <a:ea typeface="+mn-ea"/>
              </a:rPr>
              <a:t>Rprofile</a:t>
            </a:r>
            <a:r>
              <a:rPr lang="zh-TW" altLang="en-US" sz="1400" dirty="0">
                <a:latin typeface="+mn-ea"/>
                <a:ea typeface="+mn-ea"/>
              </a:rPr>
              <a:t>，如果找到的話就會載入。</a:t>
            </a:r>
          </a:p>
          <a:p>
            <a:pPr>
              <a:buFont typeface="Wingdings" pitchFamily="2" charset="2"/>
              <a:buChar char="u"/>
              <a:defRPr/>
            </a:pPr>
            <a:endParaRPr lang="zh-TW" altLang="en-US" sz="1400" dirty="0">
              <a:latin typeface="+mn-ea"/>
              <a:ea typeface="+mn-ea"/>
            </a:endParaRPr>
          </a:p>
          <a:p>
            <a:pPr>
              <a:buFont typeface="Wingdings" pitchFamily="2" charset="2"/>
              <a:buChar char="u"/>
              <a:defRPr/>
            </a:pPr>
            <a:r>
              <a:rPr lang="zh-TW" altLang="en-US" sz="1400" dirty="0">
                <a:latin typeface="+mn-ea"/>
                <a:ea typeface="+mn-ea"/>
              </a:rPr>
              <a:t>有一個特別的 </a:t>
            </a:r>
            <a:r>
              <a:rPr lang="en-US" altLang="zh-TW" sz="1400" dirty="0">
                <a:latin typeface="+mn-ea"/>
                <a:ea typeface="+mn-ea"/>
              </a:rPr>
              <a:t>.First() </a:t>
            </a:r>
            <a:r>
              <a:rPr lang="zh-TW" altLang="en-US" sz="1400" dirty="0">
                <a:latin typeface="+mn-ea"/>
                <a:ea typeface="+mn-ea"/>
              </a:rPr>
              <a:t>函數他會在 </a:t>
            </a:r>
            <a:r>
              <a:rPr lang="en-US" altLang="zh-TW" sz="1400" dirty="0">
                <a:latin typeface="+mn-ea"/>
                <a:ea typeface="+mn-ea"/>
              </a:rPr>
              <a:t>R </a:t>
            </a:r>
            <a:r>
              <a:rPr lang="zh-TW" altLang="en-US" sz="1400" dirty="0">
                <a:latin typeface="+mn-ea"/>
                <a:ea typeface="+mn-ea"/>
              </a:rPr>
              <a:t>啟動時自動執行以初始化環境，而此函數必須定義在 </a:t>
            </a:r>
            <a:r>
              <a:rPr lang="en-US" altLang="zh-TW" sz="1400" dirty="0" err="1">
                <a:latin typeface="+mn-ea"/>
                <a:ea typeface="+mn-ea"/>
              </a:rPr>
              <a:t>Rprofile.site</a:t>
            </a:r>
            <a:r>
              <a:rPr lang="zh-TW" altLang="en-US" sz="1400" dirty="0">
                <a:latin typeface="+mn-ea"/>
                <a:ea typeface="+mn-ea"/>
              </a:rPr>
              <a:t>、</a:t>
            </a:r>
            <a:r>
              <a:rPr lang="en-US" altLang="zh-TW" sz="1400" dirty="0">
                <a:latin typeface="+mn-ea"/>
                <a:ea typeface="+mn-ea"/>
              </a:rPr>
              <a:t>.</a:t>
            </a:r>
            <a:r>
              <a:rPr lang="en-US" altLang="zh-TW" sz="1400" dirty="0" err="1">
                <a:latin typeface="+mn-ea"/>
                <a:ea typeface="+mn-ea"/>
              </a:rPr>
              <a:t>Rprofile</a:t>
            </a:r>
            <a:r>
              <a:rPr lang="en-US" altLang="zh-TW" sz="1400" dirty="0">
                <a:latin typeface="+mn-ea"/>
                <a:ea typeface="+mn-ea"/>
              </a:rPr>
              <a:t> </a:t>
            </a:r>
            <a:r>
              <a:rPr lang="zh-TW" altLang="en-US" sz="1400" dirty="0">
                <a:latin typeface="+mn-ea"/>
                <a:ea typeface="+mn-ea"/>
              </a:rPr>
              <a:t>或是名為 </a:t>
            </a:r>
            <a:r>
              <a:rPr lang="en-US" altLang="zh-TW" sz="1400" dirty="0">
                <a:latin typeface="+mn-ea"/>
                <a:ea typeface="+mn-ea"/>
              </a:rPr>
              <a:t>.</a:t>
            </a:r>
            <a:r>
              <a:rPr lang="en-US" altLang="zh-TW" sz="1400" dirty="0" err="1">
                <a:latin typeface="+mn-ea"/>
                <a:ea typeface="+mn-ea"/>
              </a:rPr>
              <a:t>RData</a:t>
            </a:r>
            <a:r>
              <a:rPr lang="en-US" altLang="zh-TW" sz="1400" dirty="0">
                <a:latin typeface="+mn-ea"/>
                <a:ea typeface="+mn-ea"/>
              </a:rPr>
              <a:t> </a:t>
            </a:r>
            <a:r>
              <a:rPr lang="zh-TW" altLang="en-US" sz="1400" dirty="0">
                <a:latin typeface="+mn-ea"/>
                <a:ea typeface="+mn-ea"/>
              </a:rPr>
              <a:t>的檔案中，而 </a:t>
            </a:r>
            <a:r>
              <a:rPr lang="en-US" altLang="zh-TW" sz="1400" dirty="0">
                <a:latin typeface="+mn-ea"/>
                <a:ea typeface="+mn-ea"/>
              </a:rPr>
              <a:t>R </a:t>
            </a:r>
            <a:r>
              <a:rPr lang="zh-TW" altLang="en-US" sz="1400" dirty="0">
                <a:latin typeface="+mn-ea"/>
                <a:ea typeface="+mn-ea"/>
              </a:rPr>
              <a:t>的執行順序為</a:t>
            </a:r>
            <a:r>
              <a:rPr lang="en-US" altLang="zh-TW" sz="1400" dirty="0" err="1">
                <a:latin typeface="+mn-ea"/>
                <a:ea typeface="+mn-ea"/>
              </a:rPr>
              <a:t>profile.site</a:t>
            </a:r>
            <a:r>
              <a:rPr lang="zh-TW" altLang="en-US" sz="1400" dirty="0">
                <a:latin typeface="+mn-ea"/>
                <a:ea typeface="+mn-ea"/>
              </a:rPr>
              <a:t>、</a:t>
            </a:r>
            <a:r>
              <a:rPr lang="en-US" altLang="zh-TW" sz="1400" dirty="0">
                <a:latin typeface="+mn-ea"/>
                <a:ea typeface="+mn-ea"/>
              </a:rPr>
              <a:t>.</a:t>
            </a:r>
            <a:r>
              <a:rPr lang="en-US" altLang="zh-TW" sz="1400" dirty="0" err="1">
                <a:latin typeface="+mn-ea"/>
                <a:ea typeface="+mn-ea"/>
              </a:rPr>
              <a:t>Rprofile</a:t>
            </a:r>
            <a:r>
              <a:rPr lang="zh-TW" altLang="en-US" sz="1400" dirty="0">
                <a:latin typeface="+mn-ea"/>
                <a:ea typeface="+mn-ea"/>
              </a:rPr>
              <a:t>、</a:t>
            </a:r>
            <a:r>
              <a:rPr lang="en-US" altLang="zh-TW" sz="1400" dirty="0">
                <a:latin typeface="+mn-ea"/>
                <a:ea typeface="+mn-ea"/>
              </a:rPr>
              <a:t>.</a:t>
            </a:r>
            <a:r>
              <a:rPr lang="en-US" altLang="zh-TW" sz="1400" dirty="0" err="1">
                <a:latin typeface="+mn-ea"/>
                <a:ea typeface="+mn-ea"/>
              </a:rPr>
              <a:t>RData</a:t>
            </a:r>
            <a:r>
              <a:rPr lang="en-US" altLang="zh-TW" sz="1400" dirty="0">
                <a:latin typeface="+mn-ea"/>
                <a:ea typeface="+mn-ea"/>
              </a:rPr>
              <a:t> </a:t>
            </a:r>
            <a:r>
              <a:rPr lang="zh-TW" altLang="en-US" sz="1400" dirty="0">
                <a:latin typeface="+mn-ea"/>
                <a:ea typeface="+mn-ea"/>
              </a:rPr>
              <a:t>然後是 </a:t>
            </a:r>
            <a:r>
              <a:rPr lang="en-US" altLang="zh-TW" sz="1400" dirty="0">
                <a:latin typeface="+mn-ea"/>
                <a:ea typeface="+mn-ea"/>
              </a:rPr>
              <a:t>.First()</a:t>
            </a:r>
            <a:r>
              <a:rPr lang="zh-TW" altLang="en-US" sz="1400" dirty="0">
                <a:latin typeface="+mn-ea"/>
                <a:ea typeface="+mn-ea"/>
              </a:rPr>
              <a:t>。以下是</a:t>
            </a:r>
            <a:r>
              <a:rPr lang="en-US" altLang="zh-TW" sz="1400" dirty="0">
                <a:latin typeface="+mn-ea"/>
                <a:ea typeface="+mn-ea"/>
              </a:rPr>
              <a:t>.First() </a:t>
            </a:r>
            <a:r>
              <a:rPr lang="zh-TW" altLang="en-US" sz="1400" dirty="0">
                <a:latin typeface="+mn-ea"/>
                <a:ea typeface="+mn-ea"/>
              </a:rPr>
              <a:t>函數的範例：</a:t>
            </a:r>
          </a:p>
          <a:p>
            <a:pPr lvl="3">
              <a:defRPr/>
            </a:pPr>
            <a:r>
              <a:rPr lang="en-US" altLang="zh-TW" sz="1200" b="1" dirty="0">
                <a:solidFill>
                  <a:srgbClr val="0070C0"/>
                </a:solidFill>
                <a:latin typeface="+mn-ea"/>
                <a:ea typeface="+mn-ea"/>
              </a:rPr>
              <a:t>.First &lt;- function() {</a:t>
            </a:r>
          </a:p>
          <a:p>
            <a:pPr lvl="3">
              <a:defRPr/>
            </a:pPr>
            <a:r>
              <a:rPr lang="en-US" altLang="zh-TW" sz="1200" b="1" dirty="0">
                <a:solidFill>
                  <a:srgbClr val="0070C0"/>
                </a:solidFill>
                <a:latin typeface="+mn-ea"/>
                <a:ea typeface="+mn-ea"/>
              </a:rPr>
              <a:t>    options(prompt="$ ", continue="+\t") # $ is the prompt</a:t>
            </a:r>
          </a:p>
          <a:p>
            <a:pPr lvl="3">
              <a:defRPr/>
            </a:pPr>
            <a:r>
              <a:rPr lang="en-US" altLang="zh-TW" sz="1200" b="1" dirty="0">
                <a:solidFill>
                  <a:srgbClr val="0070C0"/>
                </a:solidFill>
                <a:latin typeface="+mn-ea"/>
                <a:ea typeface="+mn-ea"/>
              </a:rPr>
              <a:t>    options(digits=5, length=999) # custom numbers and printout</a:t>
            </a:r>
          </a:p>
          <a:p>
            <a:pPr lvl="3">
              <a:defRPr/>
            </a:pPr>
            <a:r>
              <a:rPr lang="en-US" altLang="zh-TW" sz="1200" b="1" dirty="0">
                <a:solidFill>
                  <a:srgbClr val="0070C0"/>
                </a:solidFill>
                <a:latin typeface="+mn-ea"/>
                <a:ea typeface="+mn-ea"/>
              </a:rPr>
              <a:t>    x11() # for graphics</a:t>
            </a:r>
          </a:p>
          <a:p>
            <a:pPr lvl="3">
              <a:defRPr/>
            </a:pPr>
            <a:r>
              <a:rPr lang="en-US" altLang="zh-TW" sz="1200" b="1" dirty="0">
                <a:solidFill>
                  <a:srgbClr val="0070C0"/>
                </a:solidFill>
                <a:latin typeface="+mn-ea"/>
                <a:ea typeface="+mn-ea"/>
              </a:rPr>
              <a:t>    par(</a:t>
            </a:r>
            <a:r>
              <a:rPr lang="en-US" altLang="zh-TW" sz="1200" b="1" dirty="0" err="1">
                <a:solidFill>
                  <a:srgbClr val="0070C0"/>
                </a:solidFill>
                <a:latin typeface="+mn-ea"/>
                <a:ea typeface="+mn-ea"/>
              </a:rPr>
              <a:t>pch</a:t>
            </a:r>
            <a:r>
              <a:rPr lang="en-US" altLang="zh-TW" sz="1200" b="1" dirty="0">
                <a:solidFill>
                  <a:srgbClr val="0070C0"/>
                </a:solidFill>
                <a:latin typeface="+mn-ea"/>
                <a:ea typeface="+mn-ea"/>
              </a:rPr>
              <a:t> = "+") # plotting character</a:t>
            </a:r>
          </a:p>
          <a:p>
            <a:pPr lvl="3">
              <a:defRPr/>
            </a:pPr>
            <a:r>
              <a:rPr lang="en-US" altLang="zh-TW" sz="1200" b="1" dirty="0">
                <a:solidFill>
                  <a:srgbClr val="0070C0"/>
                </a:solidFill>
                <a:latin typeface="+mn-ea"/>
                <a:ea typeface="+mn-ea"/>
              </a:rPr>
              <a:t>    source(</a:t>
            </a:r>
            <a:r>
              <a:rPr lang="en-US" altLang="zh-TW" sz="1200" b="1" dirty="0" err="1">
                <a:solidFill>
                  <a:srgbClr val="0070C0"/>
                </a:solidFill>
                <a:latin typeface="+mn-ea"/>
                <a:ea typeface="+mn-ea"/>
              </a:rPr>
              <a:t>file.path</a:t>
            </a:r>
            <a:r>
              <a:rPr lang="en-US" altLang="zh-TW" sz="1200" b="1" dirty="0">
                <a:solidFill>
                  <a:srgbClr val="0070C0"/>
                </a:solidFill>
                <a:latin typeface="+mn-ea"/>
                <a:ea typeface="+mn-ea"/>
              </a:rPr>
              <a:t>(</a:t>
            </a:r>
            <a:r>
              <a:rPr lang="en-US" altLang="zh-TW" sz="1200" b="1" dirty="0" err="1">
                <a:solidFill>
                  <a:srgbClr val="0070C0"/>
                </a:solidFill>
                <a:latin typeface="+mn-ea"/>
                <a:ea typeface="+mn-ea"/>
              </a:rPr>
              <a:t>Sys.getenv</a:t>
            </a:r>
            <a:r>
              <a:rPr lang="en-US" altLang="zh-TW" sz="1200" b="1" dirty="0">
                <a:solidFill>
                  <a:srgbClr val="0070C0"/>
                </a:solidFill>
                <a:latin typeface="+mn-ea"/>
                <a:ea typeface="+mn-ea"/>
              </a:rPr>
              <a:t>("HOME"), "R", "</a:t>
            </a:r>
            <a:r>
              <a:rPr lang="en-US" altLang="zh-TW" sz="1200" b="1" dirty="0" err="1">
                <a:solidFill>
                  <a:srgbClr val="0070C0"/>
                </a:solidFill>
                <a:latin typeface="+mn-ea"/>
                <a:ea typeface="+mn-ea"/>
              </a:rPr>
              <a:t>mystuff.R</a:t>
            </a:r>
            <a:r>
              <a:rPr lang="en-US" altLang="zh-TW" sz="1200" b="1" dirty="0">
                <a:solidFill>
                  <a:srgbClr val="0070C0"/>
                </a:solidFill>
                <a:latin typeface="+mn-ea"/>
                <a:ea typeface="+mn-ea"/>
              </a:rPr>
              <a:t>"))</a:t>
            </a:r>
          </a:p>
          <a:p>
            <a:pPr lvl="3">
              <a:defRPr/>
            </a:pPr>
            <a:r>
              <a:rPr lang="en-US" altLang="zh-TW" sz="1200" b="1" dirty="0">
                <a:solidFill>
                  <a:srgbClr val="0070C0"/>
                </a:solidFill>
                <a:latin typeface="+mn-ea"/>
                <a:ea typeface="+mn-ea"/>
              </a:rPr>
              <a:t>    # my personal functions</a:t>
            </a:r>
          </a:p>
          <a:p>
            <a:pPr lvl="3">
              <a:defRPr/>
            </a:pPr>
            <a:r>
              <a:rPr lang="en-US" altLang="zh-TW" sz="1200" b="1" dirty="0">
                <a:solidFill>
                  <a:srgbClr val="0070C0"/>
                </a:solidFill>
                <a:latin typeface="+mn-ea"/>
                <a:ea typeface="+mn-ea"/>
              </a:rPr>
              <a:t>    library(MASS) # attach a package</a:t>
            </a:r>
          </a:p>
          <a:p>
            <a:pPr lvl="3">
              <a:defRPr/>
            </a:pPr>
            <a:r>
              <a:rPr lang="en-US" altLang="zh-TW" sz="1200" b="1" dirty="0">
                <a:solidFill>
                  <a:srgbClr val="0070C0"/>
                </a:solidFill>
                <a:latin typeface="+mn-ea"/>
                <a:ea typeface="+mn-ea"/>
              </a:rPr>
              <a:t>}</a:t>
            </a:r>
          </a:p>
          <a:p>
            <a:pPr>
              <a:buFont typeface="Wingdings" pitchFamily="2" charset="2"/>
              <a:buChar char="u"/>
              <a:defRPr/>
            </a:pPr>
            <a:r>
              <a:rPr lang="zh-TW" altLang="en-US" sz="1400" dirty="0">
                <a:latin typeface="+mn-ea"/>
                <a:ea typeface="+mn-ea"/>
              </a:rPr>
              <a:t>其中將提示符號改為 </a:t>
            </a:r>
            <a:r>
              <a:rPr lang="en-US" altLang="zh-TW" sz="1400" dirty="0">
                <a:latin typeface="+mn-ea"/>
                <a:ea typeface="+mn-ea"/>
              </a:rPr>
              <a:t>$ </a:t>
            </a:r>
            <a:r>
              <a:rPr lang="zh-TW" altLang="en-US" sz="1400" dirty="0">
                <a:latin typeface="+mn-ea"/>
                <a:ea typeface="+mn-ea"/>
              </a:rPr>
              <a:t>，另外做一些環境上的調整。另一個跟 </a:t>
            </a:r>
            <a:r>
              <a:rPr lang="en-US" altLang="zh-TW" sz="1400" dirty="0">
                <a:latin typeface="+mn-ea"/>
                <a:ea typeface="+mn-ea"/>
              </a:rPr>
              <a:t>.First() </a:t>
            </a:r>
            <a:r>
              <a:rPr lang="zh-TW" altLang="en-US" sz="1400" dirty="0">
                <a:latin typeface="+mn-ea"/>
                <a:ea typeface="+mn-ea"/>
              </a:rPr>
              <a:t>相似的函數為 </a:t>
            </a:r>
            <a:r>
              <a:rPr lang="en-US" altLang="zh-TW" sz="1400" dirty="0">
                <a:latin typeface="+mn-ea"/>
                <a:ea typeface="+mn-ea"/>
              </a:rPr>
              <a:t>.Last()</a:t>
            </a:r>
            <a:r>
              <a:rPr lang="zh-TW" altLang="en-US" sz="1400" dirty="0">
                <a:latin typeface="+mn-ea"/>
                <a:ea typeface="+mn-ea"/>
              </a:rPr>
              <a:t>，它會在離開 </a:t>
            </a:r>
            <a:r>
              <a:rPr lang="en-US" altLang="zh-TW" sz="1400" dirty="0">
                <a:latin typeface="+mn-ea"/>
                <a:ea typeface="+mn-ea"/>
              </a:rPr>
              <a:t>R </a:t>
            </a:r>
            <a:r>
              <a:rPr lang="zh-TW" altLang="en-US" sz="1400" dirty="0">
                <a:latin typeface="+mn-ea"/>
                <a:ea typeface="+mn-ea"/>
              </a:rPr>
              <a:t>之前執行，下面是個範例：</a:t>
            </a:r>
          </a:p>
          <a:p>
            <a:pPr lvl="3">
              <a:defRPr/>
            </a:pPr>
            <a:r>
              <a:rPr lang="en-US" altLang="zh-TW" sz="1200" b="1" dirty="0">
                <a:solidFill>
                  <a:srgbClr val="0070C0"/>
                </a:solidFill>
                <a:latin typeface="+mn-ea"/>
                <a:ea typeface="+mn-ea"/>
              </a:rPr>
              <a:t>.Last &lt;- function() {</a:t>
            </a:r>
          </a:p>
          <a:p>
            <a:pPr lvl="3">
              <a:defRPr/>
            </a:pPr>
            <a:r>
              <a:rPr lang="en-US" altLang="zh-TW" sz="1200" b="1" dirty="0">
                <a:solidFill>
                  <a:srgbClr val="0070C0"/>
                </a:solidFill>
                <a:latin typeface="+mn-ea"/>
                <a:ea typeface="+mn-ea"/>
              </a:rPr>
              <a:t>    </a:t>
            </a:r>
            <a:r>
              <a:rPr lang="en-US" altLang="zh-TW" sz="1200" b="1" dirty="0" err="1">
                <a:solidFill>
                  <a:srgbClr val="0070C0"/>
                </a:solidFill>
                <a:latin typeface="+mn-ea"/>
                <a:ea typeface="+mn-ea"/>
              </a:rPr>
              <a:t>graphics.off</a:t>
            </a:r>
            <a:r>
              <a:rPr lang="en-US" altLang="zh-TW" sz="1200" b="1" dirty="0">
                <a:solidFill>
                  <a:srgbClr val="0070C0"/>
                </a:solidFill>
                <a:latin typeface="+mn-ea"/>
                <a:ea typeface="+mn-ea"/>
              </a:rPr>
              <a:t>() # </a:t>
            </a:r>
            <a:r>
              <a:rPr lang="zh-TW" altLang="en-US" sz="1200" b="1" dirty="0">
                <a:solidFill>
                  <a:srgbClr val="0070C0"/>
                </a:solidFill>
                <a:latin typeface="+mn-ea"/>
                <a:ea typeface="+mn-ea"/>
              </a:rPr>
              <a:t>一個小的安全措施。</a:t>
            </a:r>
          </a:p>
          <a:p>
            <a:pPr lvl="3">
              <a:defRPr/>
            </a:pPr>
            <a:r>
              <a:rPr lang="zh-TW" altLang="en-US" sz="1200" b="1" dirty="0">
                <a:solidFill>
                  <a:srgbClr val="0070C0"/>
                </a:solidFill>
                <a:latin typeface="+mn-ea"/>
                <a:ea typeface="+mn-ea"/>
              </a:rPr>
              <a:t>    </a:t>
            </a:r>
            <a:r>
              <a:rPr lang="en-US" altLang="zh-TW" sz="1200" b="1" dirty="0">
                <a:solidFill>
                  <a:srgbClr val="0070C0"/>
                </a:solidFill>
                <a:latin typeface="+mn-ea"/>
                <a:ea typeface="+mn-ea"/>
              </a:rPr>
              <a:t>cat(paste(date(),"\</a:t>
            </a:r>
            <a:r>
              <a:rPr lang="en-US" altLang="zh-TW" sz="1200" b="1" dirty="0" err="1">
                <a:solidFill>
                  <a:srgbClr val="0070C0"/>
                </a:solidFill>
                <a:latin typeface="+mn-ea"/>
                <a:ea typeface="+mn-ea"/>
              </a:rPr>
              <a:t>nAdios</a:t>
            </a:r>
            <a:r>
              <a:rPr lang="en-US" altLang="zh-TW" sz="1200" b="1" dirty="0">
                <a:solidFill>
                  <a:srgbClr val="0070C0"/>
                </a:solidFill>
                <a:latin typeface="+mn-ea"/>
                <a:ea typeface="+mn-ea"/>
              </a:rPr>
              <a:t>\n")) # </a:t>
            </a:r>
            <a:r>
              <a:rPr lang="zh-TW" altLang="en-US" sz="1200" b="1" dirty="0">
                <a:solidFill>
                  <a:srgbClr val="0070C0"/>
                </a:solidFill>
                <a:latin typeface="+mn-ea"/>
                <a:ea typeface="+mn-ea"/>
              </a:rPr>
              <a:t>該吃午飯了</a:t>
            </a:r>
            <a:r>
              <a:rPr lang="zh-TW" altLang="en-US" sz="1200" b="1" dirty="0" smtClean="0">
                <a:solidFill>
                  <a:srgbClr val="0070C0"/>
                </a:solidFill>
                <a:latin typeface="+mn-ea"/>
                <a:ea typeface="+mn-ea"/>
              </a:rPr>
              <a:t>？</a:t>
            </a:r>
            <a:endParaRPr lang="en-US" altLang="zh-TW" sz="1200" b="1" dirty="0" smtClean="0">
              <a:solidFill>
                <a:srgbClr val="0070C0"/>
              </a:solidFill>
              <a:latin typeface="+mn-ea"/>
              <a:ea typeface="+mn-ea"/>
            </a:endParaRPr>
          </a:p>
          <a:p>
            <a:pPr lvl="3">
              <a:defRPr/>
            </a:pPr>
            <a:r>
              <a:rPr lang="en-US" altLang="zh-TW" sz="1200" b="1" dirty="0" smtClean="0">
                <a:solidFill>
                  <a:srgbClr val="0070C0"/>
                </a:solidFill>
                <a:latin typeface="+mn-ea"/>
                <a:ea typeface="+mn-ea"/>
              </a:rPr>
              <a:t>}</a:t>
            </a:r>
            <a:endParaRPr lang="en-US" altLang="zh-TW" sz="1200" b="1" dirty="0">
              <a:solidFill>
                <a:srgbClr val="0070C0"/>
              </a:solidFill>
              <a:latin typeface="+mn-ea"/>
              <a:ea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pPr eaLnBrk="1" hangingPunct="1"/>
            <a:r>
              <a:rPr lang="zh-TW" altLang="en-US" sz="2800" b="1" smtClean="0"/>
              <a:t>區塊運算式</a:t>
            </a:r>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155D1103-1AC6-4F49-B3A8-6976C1E822C8}" type="slidenum">
              <a:rPr lang="zh-TW" altLang="en-US" smtClean="0"/>
              <a:pPr fontAlgn="base">
                <a:spcBef>
                  <a:spcPct val="0"/>
                </a:spcBef>
                <a:spcAft>
                  <a:spcPct val="0"/>
                </a:spcAft>
                <a:defRPr/>
              </a:pPr>
              <a:t>15</a:t>
            </a:fld>
            <a:endParaRPr lang="zh-TW" altLang="en-US" dirty="0" smtClean="0"/>
          </a:p>
        </p:txBody>
      </p:sp>
      <p:sp>
        <p:nvSpPr>
          <p:cNvPr id="1024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970318"/>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a:latin typeface="+mn-ea"/>
                <a:ea typeface="+mn-ea"/>
              </a:rPr>
              <a:t>R </a:t>
            </a:r>
            <a:r>
              <a:rPr lang="zh-TW" altLang="en-US" sz="1400" dirty="0">
                <a:latin typeface="+mn-ea"/>
                <a:ea typeface="+mn-ea"/>
              </a:rPr>
              <a:t>是一種運算式語言（</a:t>
            </a:r>
            <a:r>
              <a:rPr lang="en-US" altLang="zh-TW" sz="1400" dirty="0">
                <a:latin typeface="+mn-ea"/>
                <a:ea typeface="+mn-ea"/>
              </a:rPr>
              <a:t>expression language</a:t>
            </a:r>
            <a:r>
              <a:rPr lang="zh-TW" altLang="en-US" sz="1400" dirty="0">
                <a:latin typeface="+mn-ea"/>
                <a:ea typeface="+mn-ea"/>
              </a:rPr>
              <a:t>），其所有的命令都是函數或是運算式，就連簡單的指定運算子 </a:t>
            </a:r>
            <a:r>
              <a:rPr lang="en-US" altLang="zh-TW" sz="1400" dirty="0">
                <a:latin typeface="+mn-ea"/>
                <a:ea typeface="+mn-ea"/>
              </a:rPr>
              <a:t>“&lt;-” </a:t>
            </a:r>
            <a:r>
              <a:rPr lang="zh-TW" altLang="en-US" sz="1400" dirty="0">
                <a:latin typeface="+mn-ea"/>
                <a:ea typeface="+mn-ea"/>
              </a:rPr>
              <a:t>也會有一個傳回值（其傳回值就是被指定的物件），所以可以用在任何其他運算式中，甚至多重賦值也是被允許的</a:t>
            </a:r>
          </a:p>
          <a:p>
            <a:pPr lvl="3">
              <a:defRPr/>
            </a:pPr>
            <a:r>
              <a:rPr lang="en-US" altLang="zh-TW" sz="1400" b="1" dirty="0">
                <a:solidFill>
                  <a:srgbClr val="0070C0"/>
                </a:solidFill>
                <a:latin typeface="+mn-ea"/>
                <a:ea typeface="+mn-ea"/>
              </a:rPr>
              <a:t>a &lt;- b &lt;- c &lt;- 1</a:t>
            </a:r>
          </a:p>
          <a:p>
            <a:pPr>
              <a:defRPr/>
            </a:pPr>
            <a:r>
              <a:rPr lang="zh-TW" altLang="en-US" sz="1400" dirty="0">
                <a:latin typeface="+mn-ea"/>
                <a:ea typeface="+mn-ea"/>
              </a:rPr>
              <a:t>只是一般習慣上不使用這樣的寫法</a:t>
            </a:r>
            <a:r>
              <a:rPr lang="zh-TW" altLang="en-US" sz="1400" dirty="0" smtClean="0">
                <a:latin typeface="+mn-ea"/>
                <a:ea typeface="+mn-ea"/>
              </a:rPr>
              <a:t>。</a:t>
            </a:r>
            <a:r>
              <a:rPr lang="en-US" altLang="zh-TW" sz="1400" dirty="0" smtClean="0">
                <a:latin typeface="+mn-ea"/>
                <a:ea typeface="+mn-ea"/>
              </a:rPr>
              <a:t/>
            </a:r>
            <a:br>
              <a:rPr lang="en-US" altLang="zh-TW" sz="1400" dirty="0" smtClean="0">
                <a:latin typeface="+mn-ea"/>
                <a:ea typeface="+mn-ea"/>
              </a:rPr>
            </a:br>
            <a:r>
              <a:rPr lang="en-US" altLang="zh-TW" sz="1400" dirty="0" smtClean="0">
                <a:latin typeface="+mn-ea"/>
                <a:ea typeface="+mn-ea"/>
              </a:rPr>
              <a:t/>
            </a:r>
            <a:br>
              <a:rPr lang="en-US" altLang="zh-TW" sz="1400" dirty="0" smtClean="0">
                <a:latin typeface="+mn-ea"/>
                <a:ea typeface="+mn-ea"/>
              </a:rPr>
            </a:br>
            <a:endParaRPr lang="zh-TW" altLang="en-US" sz="1400" dirty="0">
              <a:latin typeface="+mn-ea"/>
              <a:ea typeface="+mn-ea"/>
            </a:endParaRPr>
          </a:p>
          <a:p>
            <a:pPr>
              <a:buFont typeface="Wingdings" pitchFamily="2" charset="2"/>
              <a:buChar char="u"/>
              <a:defRPr/>
            </a:pPr>
            <a:endParaRPr lang="zh-TW" altLang="en-US" sz="1400" dirty="0">
              <a:latin typeface="+mn-ea"/>
              <a:ea typeface="+mn-ea"/>
            </a:endParaRPr>
          </a:p>
          <a:p>
            <a:pPr>
              <a:buFont typeface="Wingdings" pitchFamily="2" charset="2"/>
              <a:buChar char="u"/>
              <a:defRPr/>
            </a:pPr>
            <a:r>
              <a:rPr lang="zh-TW" altLang="en-US" sz="1400" dirty="0">
                <a:latin typeface="+mn-ea"/>
                <a:ea typeface="+mn-ea"/>
              </a:rPr>
              <a:t>命令可以用大括弧包在一起成為一個區塊，例如：</a:t>
            </a:r>
          </a:p>
          <a:p>
            <a:pPr lvl="3">
              <a:defRPr/>
            </a:pPr>
            <a:r>
              <a:rPr lang="en-US" altLang="zh-TW" sz="1400" b="1" dirty="0">
                <a:solidFill>
                  <a:srgbClr val="0070C0"/>
                </a:solidFill>
                <a:latin typeface="+mn-ea"/>
                <a:ea typeface="+mn-ea"/>
              </a:rPr>
              <a:t>{ a &lt;- c(1, 2, 3); b &lt;- a * 2; c &lt;- b + 3 }</a:t>
            </a:r>
          </a:p>
          <a:p>
            <a:pPr lvl="1">
              <a:buFont typeface="Wingdings" pitchFamily="2" charset="2"/>
              <a:buChar char="Ø"/>
              <a:defRPr/>
            </a:pPr>
            <a:r>
              <a:rPr lang="zh-TW" altLang="en-US" sz="1400" dirty="0">
                <a:latin typeface="+mn-ea"/>
                <a:ea typeface="+mn-ea"/>
              </a:rPr>
              <a:t>此時這一個區塊命令的傳回值是該區塊中最後一個命令的傳回值，也就是 </a:t>
            </a:r>
            <a:r>
              <a:rPr lang="en-US" altLang="zh-TW" sz="1400" dirty="0">
                <a:latin typeface="+mn-ea"/>
                <a:ea typeface="+mn-ea"/>
              </a:rPr>
              <a:t>c</a:t>
            </a:r>
            <a:r>
              <a:rPr lang="zh-TW" altLang="en-US" sz="1400" dirty="0" smtClean="0">
                <a:latin typeface="+mn-ea"/>
                <a:ea typeface="+mn-ea"/>
              </a:rPr>
              <a:t>。</a:t>
            </a:r>
            <a:r>
              <a:rPr lang="en-US" altLang="zh-TW" sz="1400" dirty="0" smtClean="0">
                <a:latin typeface="+mn-ea"/>
                <a:ea typeface="+mn-ea"/>
              </a:rPr>
              <a:t/>
            </a:r>
            <a:br>
              <a:rPr lang="en-US" altLang="zh-TW" sz="1400" dirty="0" smtClean="0">
                <a:latin typeface="+mn-ea"/>
                <a:ea typeface="+mn-ea"/>
              </a:rPr>
            </a:br>
            <a:endParaRPr lang="en-US" altLang="zh-TW" sz="1400" dirty="0">
              <a:latin typeface="+mn-ea"/>
              <a:ea typeface="+mn-ea"/>
            </a:endParaRPr>
          </a:p>
          <a:p>
            <a:pPr lvl="1">
              <a:buFont typeface="Wingdings" pitchFamily="2" charset="2"/>
              <a:buChar char="Ø"/>
              <a:defRPr/>
            </a:pPr>
            <a:endParaRPr lang="en-US" altLang="zh-TW" sz="1400" dirty="0">
              <a:latin typeface="+mn-ea"/>
              <a:ea typeface="+mn-ea"/>
            </a:endParaRPr>
          </a:p>
          <a:p>
            <a:pPr>
              <a:buFont typeface="Wingdings" pitchFamily="2" charset="2"/>
              <a:buChar char="u"/>
              <a:defRPr/>
            </a:pPr>
            <a:r>
              <a:rPr lang="zh-TW" altLang="en-US" sz="1400" dirty="0">
                <a:latin typeface="+mn-ea"/>
                <a:ea typeface="+mn-ea"/>
              </a:rPr>
              <a:t>既然一個區塊依然是一個運算式，它就可以被放在其他大括弧中，亦即放進一個更大的運算式中：</a:t>
            </a:r>
          </a:p>
          <a:p>
            <a:pPr lvl="3">
              <a:defRPr/>
            </a:pPr>
            <a:r>
              <a:rPr lang="en-US" altLang="zh-TW" sz="1400" b="1" dirty="0">
                <a:solidFill>
                  <a:srgbClr val="0070C0"/>
                </a:solidFill>
                <a:latin typeface="+mn-ea"/>
                <a:ea typeface="+mn-ea"/>
              </a:rPr>
              <a:t>result &lt;- {</a:t>
            </a:r>
          </a:p>
          <a:p>
            <a:pPr lvl="3">
              <a:defRPr/>
            </a:pPr>
            <a:r>
              <a:rPr lang="en-US" altLang="zh-TW" sz="1400" b="1" dirty="0">
                <a:solidFill>
                  <a:srgbClr val="0070C0"/>
                </a:solidFill>
                <a:latin typeface="+mn-ea"/>
                <a:ea typeface="+mn-ea"/>
              </a:rPr>
              <a:t>    A &lt;- { a &lt;- c(1, 2, 3); b &lt;- a * 2; c &lt;- b + 3 }</a:t>
            </a:r>
          </a:p>
          <a:p>
            <a:pPr lvl="3">
              <a:defRPr/>
            </a:pPr>
            <a:r>
              <a:rPr lang="en-US" altLang="zh-TW" sz="1400" b="1" dirty="0">
                <a:solidFill>
                  <a:srgbClr val="0070C0"/>
                </a:solidFill>
                <a:latin typeface="+mn-ea"/>
                <a:ea typeface="+mn-ea"/>
              </a:rPr>
              <a:t>    B &lt;- sum(A)</a:t>
            </a:r>
          </a:p>
          <a:p>
            <a:pPr lvl="3">
              <a:defRPr/>
            </a:pPr>
            <a:r>
              <a:rPr lang="en-US" altLang="zh-TW" sz="1400" b="1" dirty="0">
                <a:solidFill>
                  <a:srgbClr val="0070C0"/>
                </a:solidFill>
                <a:latin typeface="+mn-ea"/>
                <a:ea typeface="+mn-ea"/>
              </a:rPr>
              <a:t>}</a:t>
            </a:r>
            <a:endParaRPr lang="zh-TW" altLang="en-US" sz="1400" b="1" dirty="0">
              <a:solidFill>
                <a:srgbClr val="0070C0"/>
              </a:solidFill>
              <a:latin typeface="+mn-ea"/>
              <a:ea typeface="+mn-ea"/>
            </a:endParaRPr>
          </a:p>
        </p:txBody>
      </p:sp>
      <p:pic>
        <p:nvPicPr>
          <p:cNvPr id="1027" name="Picture 3"/>
          <p:cNvPicPr>
            <a:picLocks noChangeAspect="1" noChangeArrowheads="1"/>
          </p:cNvPicPr>
          <p:nvPr/>
        </p:nvPicPr>
        <p:blipFill>
          <a:blip r:embed="rId3" cstate="print"/>
          <a:srcRect/>
          <a:stretch>
            <a:fillRect/>
          </a:stretch>
        </p:blipFill>
        <p:spPr bwMode="auto">
          <a:xfrm>
            <a:off x="1907704" y="3565773"/>
            <a:ext cx="3657600" cy="29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標題 1"/>
          <p:cNvSpPr>
            <a:spLocks noGrp="1"/>
          </p:cNvSpPr>
          <p:nvPr>
            <p:ph type="title"/>
          </p:nvPr>
        </p:nvSpPr>
        <p:spPr/>
        <p:txBody>
          <a:bodyPr/>
          <a:lstStyle/>
          <a:p>
            <a:pPr eaLnBrk="1" hangingPunct="1"/>
            <a:r>
              <a:rPr lang="en-US" altLang="zh-TW" sz="2800" b="1" dirty="0" smtClean="0"/>
              <a:t>if </a:t>
            </a:r>
            <a:r>
              <a:rPr lang="zh-TW" altLang="en-US" sz="2800" b="1" dirty="0" smtClean="0"/>
              <a:t>判斷式</a:t>
            </a:r>
            <a:r>
              <a:rPr lang="en-US" altLang="zh-TW" sz="2800" b="1" dirty="0" smtClean="0"/>
              <a:t>						(1/2)</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4319E560-2B59-489A-90F0-F9D949C4C354}" type="slidenum">
              <a:rPr lang="zh-TW" altLang="en-US" smtClean="0"/>
              <a:pPr fontAlgn="base">
                <a:spcBef>
                  <a:spcPct val="0"/>
                </a:spcBef>
                <a:spcAft>
                  <a:spcPct val="0"/>
                </a:spcAft>
                <a:defRPr/>
              </a:pPr>
              <a:t>16</a:t>
            </a:fld>
            <a:endParaRPr lang="zh-TW" altLang="en-US" dirty="0" smtClean="0"/>
          </a:p>
        </p:txBody>
      </p:sp>
      <p:sp>
        <p:nvSpPr>
          <p:cNvPr id="11268"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69"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0"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1"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2"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3"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5262563"/>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a:latin typeface="+mn-ea"/>
                <a:ea typeface="+mn-ea"/>
              </a:rPr>
              <a:t>R </a:t>
            </a:r>
            <a:r>
              <a:rPr lang="zh-TW" altLang="en-US" sz="1400" dirty="0">
                <a:latin typeface="+mn-ea"/>
                <a:ea typeface="+mn-ea"/>
              </a:rPr>
              <a:t>語言的 </a:t>
            </a:r>
            <a:r>
              <a:rPr lang="en-US" altLang="zh-TW" sz="1400" dirty="0">
                <a:latin typeface="+mn-ea"/>
                <a:ea typeface="+mn-ea"/>
              </a:rPr>
              <a:t>if </a:t>
            </a:r>
            <a:r>
              <a:rPr lang="zh-TW" altLang="en-US" sz="1400" dirty="0">
                <a:latin typeface="+mn-ea"/>
                <a:ea typeface="+mn-ea"/>
              </a:rPr>
              <a:t>判斷式語法為</a:t>
            </a:r>
          </a:p>
          <a:p>
            <a:pPr lvl="3">
              <a:defRPr/>
            </a:pPr>
            <a:r>
              <a:rPr lang="en-US" altLang="zh-TW" sz="1400" b="1" dirty="0">
                <a:solidFill>
                  <a:srgbClr val="0070C0"/>
                </a:solidFill>
                <a:latin typeface="+mn-ea"/>
                <a:ea typeface="+mn-ea"/>
              </a:rPr>
              <a:t>if (expr_1) expr_2 else expr_3</a:t>
            </a:r>
          </a:p>
          <a:p>
            <a:pPr lvl="1">
              <a:buFont typeface="Wingdings" pitchFamily="2" charset="2"/>
              <a:buChar char="Ø"/>
              <a:defRPr/>
            </a:pPr>
            <a:r>
              <a:rPr lang="zh-TW" altLang="en-US" sz="1400" dirty="0">
                <a:latin typeface="+mn-ea"/>
                <a:ea typeface="+mn-ea"/>
              </a:rPr>
              <a:t>其中 </a:t>
            </a:r>
            <a:r>
              <a:rPr lang="en-US" altLang="zh-TW" sz="1400" dirty="0">
                <a:latin typeface="+mn-ea"/>
                <a:ea typeface="+mn-ea"/>
              </a:rPr>
              <a:t>expr_1 </a:t>
            </a:r>
            <a:r>
              <a:rPr lang="zh-TW" altLang="en-US" sz="1400" dirty="0">
                <a:latin typeface="+mn-ea"/>
                <a:ea typeface="+mn-ea"/>
              </a:rPr>
              <a:t>為判斷式，必須傳回一個布林值（</a:t>
            </a:r>
            <a:r>
              <a:rPr lang="en-US" altLang="zh-TW" sz="1400" dirty="0">
                <a:latin typeface="+mn-ea"/>
                <a:ea typeface="+mn-ea"/>
              </a:rPr>
              <a:t>TRUE </a:t>
            </a:r>
            <a:r>
              <a:rPr lang="zh-TW" altLang="en-US" sz="1400" dirty="0">
                <a:latin typeface="+mn-ea"/>
                <a:ea typeface="+mn-ea"/>
              </a:rPr>
              <a:t>或 </a:t>
            </a:r>
            <a:r>
              <a:rPr lang="en-US" altLang="zh-TW" sz="1400" dirty="0">
                <a:latin typeface="+mn-ea"/>
                <a:ea typeface="+mn-ea"/>
              </a:rPr>
              <a:t>FALSE</a:t>
            </a:r>
            <a:r>
              <a:rPr lang="zh-TW" altLang="en-US" sz="1400" dirty="0">
                <a:latin typeface="+mn-ea"/>
                <a:ea typeface="+mn-ea"/>
              </a:rPr>
              <a:t>），其餘的 </a:t>
            </a:r>
            <a:r>
              <a:rPr lang="en-US" altLang="zh-TW" sz="1400" dirty="0">
                <a:latin typeface="+mn-ea"/>
                <a:ea typeface="+mn-ea"/>
              </a:rPr>
              <a:t>expr_2 </a:t>
            </a:r>
            <a:r>
              <a:rPr lang="zh-TW" altLang="en-US" sz="1400" dirty="0">
                <a:latin typeface="+mn-ea"/>
                <a:ea typeface="+mn-ea"/>
              </a:rPr>
              <a:t>與 </a:t>
            </a:r>
            <a:r>
              <a:rPr lang="en-US" altLang="zh-TW" sz="1400" dirty="0">
                <a:latin typeface="+mn-ea"/>
                <a:ea typeface="+mn-ea"/>
              </a:rPr>
              <a:t>expr_3 </a:t>
            </a:r>
            <a:r>
              <a:rPr lang="zh-TW" altLang="en-US" sz="1400" dirty="0">
                <a:latin typeface="+mn-ea"/>
                <a:ea typeface="+mn-ea"/>
              </a:rPr>
              <a:t>則是一般的 </a:t>
            </a:r>
            <a:r>
              <a:rPr lang="en-US" altLang="zh-TW" sz="1400" dirty="0">
                <a:latin typeface="+mn-ea"/>
                <a:ea typeface="+mn-ea"/>
              </a:rPr>
              <a:t>R </a:t>
            </a:r>
            <a:r>
              <a:rPr lang="zh-TW" altLang="en-US" sz="1400" dirty="0">
                <a:latin typeface="+mn-ea"/>
                <a:ea typeface="+mn-ea"/>
              </a:rPr>
              <a:t>程式。</a:t>
            </a:r>
          </a:p>
          <a:p>
            <a:pPr>
              <a:buFont typeface="Wingdings" pitchFamily="2" charset="2"/>
              <a:buChar char="u"/>
              <a:defRPr/>
            </a:pPr>
            <a:endParaRPr lang="zh-TW" altLang="en-US" sz="1400" dirty="0">
              <a:latin typeface="+mn-ea"/>
              <a:ea typeface="+mn-ea"/>
            </a:endParaRPr>
          </a:p>
          <a:p>
            <a:pPr>
              <a:buFont typeface="Wingdings" pitchFamily="2" charset="2"/>
              <a:buChar char="u"/>
              <a:defRPr/>
            </a:pPr>
            <a:r>
              <a:rPr lang="zh-TW" altLang="en-US" sz="1400" dirty="0">
                <a:latin typeface="+mn-ea"/>
                <a:ea typeface="+mn-ea"/>
              </a:rPr>
              <a:t>「短路」（</a:t>
            </a:r>
            <a:r>
              <a:rPr lang="en-US" altLang="zh-TW" sz="1400" dirty="0">
                <a:latin typeface="+mn-ea"/>
                <a:ea typeface="+mn-ea"/>
              </a:rPr>
              <a:t>short-circuit</a:t>
            </a:r>
            <a:r>
              <a:rPr lang="zh-TW" altLang="en-US" sz="1400" dirty="0">
                <a:latin typeface="+mn-ea"/>
                <a:ea typeface="+mn-ea"/>
              </a:rPr>
              <a:t>）運算子 </a:t>
            </a:r>
            <a:r>
              <a:rPr lang="en-US" altLang="zh-TW" sz="1400" dirty="0">
                <a:latin typeface="+mn-ea"/>
                <a:ea typeface="+mn-ea"/>
              </a:rPr>
              <a:t>&amp;&amp;</a:t>
            </a:r>
            <a:r>
              <a:rPr lang="zh-TW" altLang="en-US" sz="1400" dirty="0">
                <a:latin typeface="+mn-ea"/>
                <a:ea typeface="+mn-ea"/>
              </a:rPr>
              <a:t>（</a:t>
            </a:r>
            <a:r>
              <a:rPr lang="en-US" altLang="zh-TW" sz="1400" dirty="0">
                <a:latin typeface="+mn-ea"/>
                <a:ea typeface="+mn-ea"/>
              </a:rPr>
              <a:t>AND</a:t>
            </a:r>
            <a:r>
              <a:rPr lang="zh-TW" altLang="en-US" sz="1400" dirty="0">
                <a:latin typeface="+mn-ea"/>
                <a:ea typeface="+mn-ea"/>
              </a:rPr>
              <a:t>）與 </a:t>
            </a:r>
            <a:r>
              <a:rPr lang="en-US" altLang="zh-TW" sz="1400" dirty="0">
                <a:latin typeface="+mn-ea"/>
                <a:ea typeface="+mn-ea"/>
              </a:rPr>
              <a:t>||</a:t>
            </a:r>
            <a:r>
              <a:rPr lang="zh-TW" altLang="en-US" sz="1400" dirty="0">
                <a:latin typeface="+mn-ea"/>
                <a:ea typeface="+mn-ea"/>
              </a:rPr>
              <a:t>（</a:t>
            </a:r>
            <a:r>
              <a:rPr lang="en-US" altLang="zh-TW" sz="1400" dirty="0">
                <a:latin typeface="+mn-ea"/>
                <a:ea typeface="+mn-ea"/>
              </a:rPr>
              <a:t>OR</a:t>
            </a:r>
            <a:r>
              <a:rPr lang="zh-TW" altLang="en-US" sz="1400" dirty="0">
                <a:latin typeface="+mn-ea"/>
                <a:ea typeface="+mn-ea"/>
              </a:rPr>
              <a:t>）常常用於 </a:t>
            </a:r>
            <a:r>
              <a:rPr lang="en-US" altLang="zh-TW" sz="1400" dirty="0">
                <a:latin typeface="+mn-ea"/>
                <a:ea typeface="+mn-ea"/>
              </a:rPr>
              <a:t>if </a:t>
            </a:r>
            <a:r>
              <a:rPr lang="zh-TW" altLang="en-US" sz="1400" dirty="0">
                <a:latin typeface="+mn-ea"/>
                <a:ea typeface="+mn-ea"/>
              </a:rPr>
              <a:t>判斷式的條件控制部分。</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r>
              <a:rPr lang="zh-TW" altLang="en-US" sz="1400" dirty="0">
                <a:latin typeface="+mn-ea"/>
                <a:ea typeface="+mn-ea"/>
              </a:rPr>
              <a:t>注意 </a:t>
            </a:r>
            <a:r>
              <a:rPr lang="en-US" altLang="zh-TW" sz="1400" dirty="0">
                <a:latin typeface="+mn-ea"/>
                <a:ea typeface="+mn-ea"/>
              </a:rPr>
              <a:t>&amp; </a:t>
            </a:r>
            <a:r>
              <a:rPr lang="zh-TW" altLang="en-US" sz="1400" dirty="0">
                <a:latin typeface="+mn-ea"/>
                <a:ea typeface="+mn-ea"/>
              </a:rPr>
              <a:t>與 </a:t>
            </a:r>
            <a:r>
              <a:rPr lang="en-US" altLang="zh-TW" sz="1400" dirty="0">
                <a:latin typeface="+mn-ea"/>
                <a:ea typeface="+mn-ea"/>
              </a:rPr>
              <a:t>| </a:t>
            </a:r>
            <a:r>
              <a:rPr lang="zh-TW" altLang="en-US" sz="1400" dirty="0">
                <a:latin typeface="+mn-ea"/>
                <a:ea typeface="+mn-ea"/>
              </a:rPr>
              <a:t>適用於向量的所有元素，而 </a:t>
            </a:r>
            <a:r>
              <a:rPr lang="en-US" altLang="zh-TW" sz="1400" dirty="0">
                <a:latin typeface="+mn-ea"/>
                <a:ea typeface="+mn-ea"/>
              </a:rPr>
              <a:t>&amp;&amp; </a:t>
            </a:r>
            <a:r>
              <a:rPr lang="zh-TW" altLang="en-US" sz="1400" dirty="0">
                <a:latin typeface="+mn-ea"/>
                <a:ea typeface="+mn-ea"/>
              </a:rPr>
              <a:t>和 </a:t>
            </a:r>
            <a:r>
              <a:rPr lang="en-US" altLang="zh-TW" sz="1400" dirty="0">
                <a:latin typeface="+mn-ea"/>
                <a:ea typeface="+mn-ea"/>
              </a:rPr>
              <a:t>|| </a:t>
            </a:r>
            <a:r>
              <a:rPr lang="zh-TW" altLang="en-US" sz="1400" dirty="0">
                <a:latin typeface="+mn-ea"/>
                <a:ea typeface="+mn-ea"/>
              </a:rPr>
              <a:t>只能用於長度為 </a:t>
            </a:r>
            <a:r>
              <a:rPr lang="en-US" altLang="zh-TW" sz="1400" dirty="0">
                <a:latin typeface="+mn-ea"/>
                <a:ea typeface="+mn-ea"/>
              </a:rPr>
              <a:t>1 </a:t>
            </a:r>
            <a:r>
              <a:rPr lang="zh-TW" altLang="en-US" sz="1400" dirty="0">
                <a:latin typeface="+mn-ea"/>
                <a:ea typeface="+mn-ea"/>
              </a:rPr>
              <a:t>的向量。</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r>
              <a:rPr lang="zh-TW" altLang="en-US" sz="1400" dirty="0">
                <a:latin typeface="+mn-ea"/>
                <a:ea typeface="+mn-ea"/>
              </a:rPr>
              <a:t>第二判斷式只有在必要時才會被執行：</a:t>
            </a:r>
            <a:r>
              <a:rPr lang="en-US" altLang="zh-TW" sz="1400" dirty="0">
                <a:latin typeface="+mn-ea"/>
                <a:ea typeface="+mn-ea"/>
              </a:rPr>
              <a:t>&amp;&amp; </a:t>
            </a:r>
            <a:r>
              <a:rPr lang="zh-TW" altLang="en-US" sz="1400" dirty="0">
                <a:latin typeface="+mn-ea"/>
                <a:ea typeface="+mn-ea"/>
              </a:rPr>
              <a:t>運算子若是發現第一個條件傳回的是 </a:t>
            </a:r>
            <a:r>
              <a:rPr lang="en-US" altLang="zh-TW" sz="1400" dirty="0">
                <a:latin typeface="+mn-ea"/>
                <a:ea typeface="+mn-ea"/>
              </a:rPr>
              <a:t>FALSE</a:t>
            </a:r>
            <a:r>
              <a:rPr lang="zh-TW" altLang="en-US" sz="1400" dirty="0">
                <a:latin typeface="+mn-ea"/>
                <a:ea typeface="+mn-ea"/>
              </a:rPr>
              <a:t>，那麼就不會執行第二個條件的的判斷；</a:t>
            </a:r>
            <a:r>
              <a:rPr lang="en-US" altLang="zh-TW" sz="1400" dirty="0">
                <a:latin typeface="+mn-ea"/>
                <a:ea typeface="+mn-ea"/>
              </a:rPr>
              <a:t>|| </a:t>
            </a:r>
            <a:r>
              <a:rPr lang="zh-TW" altLang="en-US" sz="1400" dirty="0">
                <a:latin typeface="+mn-ea"/>
                <a:ea typeface="+mn-ea"/>
              </a:rPr>
              <a:t>運算子也有類似的情形，若是發現第一個條件傳回的是 </a:t>
            </a:r>
            <a:r>
              <a:rPr lang="en-US" altLang="zh-TW" sz="1400" dirty="0">
                <a:latin typeface="+mn-ea"/>
                <a:ea typeface="+mn-ea"/>
              </a:rPr>
              <a:t>TRUE</a:t>
            </a:r>
            <a:r>
              <a:rPr lang="zh-TW" altLang="en-US" sz="1400" dirty="0">
                <a:latin typeface="+mn-ea"/>
                <a:ea typeface="+mn-ea"/>
              </a:rPr>
              <a:t>，那麼就不會執行第二個條件的的判斷，例如：</a:t>
            </a:r>
          </a:p>
          <a:p>
            <a:pPr lvl="3">
              <a:defRPr/>
            </a:pPr>
            <a:r>
              <a:rPr lang="en-US" altLang="zh-TW" sz="1400" b="1" dirty="0">
                <a:solidFill>
                  <a:srgbClr val="0070C0"/>
                </a:solidFill>
                <a:latin typeface="+mn-ea"/>
                <a:ea typeface="+mn-ea"/>
              </a:rPr>
              <a:t>a &lt;- FALSE</a:t>
            </a:r>
          </a:p>
          <a:p>
            <a:pPr lvl="3">
              <a:defRPr/>
            </a:pPr>
            <a:r>
              <a:rPr lang="en-US" altLang="zh-TW" sz="1400" b="1" dirty="0">
                <a:solidFill>
                  <a:srgbClr val="0070C0"/>
                </a:solidFill>
                <a:latin typeface="+mn-ea"/>
                <a:ea typeface="+mn-ea"/>
              </a:rPr>
              <a:t>b &lt;- TRUE</a:t>
            </a:r>
          </a:p>
          <a:p>
            <a:pPr lvl="3">
              <a:defRPr/>
            </a:pPr>
            <a:r>
              <a:rPr lang="en-US" altLang="zh-TW" sz="1400" b="1" dirty="0">
                <a:solidFill>
                  <a:srgbClr val="0070C0"/>
                </a:solidFill>
                <a:latin typeface="+mn-ea"/>
                <a:ea typeface="+mn-ea"/>
              </a:rPr>
              <a:t>if ( a == FALSE &amp;&amp; {b &lt;- a} ) c &lt;- b else c &lt;- </a:t>
            </a:r>
            <a:r>
              <a:rPr lang="en-US" altLang="zh-TW" sz="1400" b="1" dirty="0" smtClean="0">
                <a:solidFill>
                  <a:srgbClr val="0070C0"/>
                </a:solidFill>
                <a:latin typeface="+mn-ea"/>
                <a:ea typeface="+mn-ea"/>
              </a:rPr>
              <a:t>b</a:t>
            </a: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判斷式中首先判斷 </a:t>
            </a:r>
            <a:r>
              <a:rPr lang="en-US" altLang="zh-TW" sz="1400" dirty="0">
                <a:latin typeface="+mn-ea"/>
                <a:ea typeface="+mn-ea"/>
              </a:rPr>
              <a:t>a == FALSE</a:t>
            </a:r>
            <a:r>
              <a:rPr lang="zh-TW" altLang="en-US" sz="1400" dirty="0">
                <a:latin typeface="+mn-ea"/>
                <a:ea typeface="+mn-ea"/>
              </a:rPr>
              <a:t>，結果是 </a:t>
            </a:r>
            <a:r>
              <a:rPr lang="en-US" altLang="zh-TW" sz="1400" dirty="0">
                <a:latin typeface="+mn-ea"/>
                <a:ea typeface="+mn-ea"/>
              </a:rPr>
              <a:t>TRUE</a:t>
            </a:r>
            <a:r>
              <a:rPr lang="zh-TW" altLang="en-US" sz="1400" dirty="0">
                <a:latin typeface="+mn-ea"/>
                <a:ea typeface="+mn-ea"/>
              </a:rPr>
              <a:t>，再判斷 </a:t>
            </a:r>
            <a:r>
              <a:rPr lang="en-US" altLang="zh-TW" sz="1400" dirty="0">
                <a:latin typeface="+mn-ea"/>
                <a:ea typeface="+mn-ea"/>
              </a:rPr>
              <a:t>{b &lt;- a}</a:t>
            </a:r>
            <a:r>
              <a:rPr lang="zh-TW" altLang="en-US" sz="1400" dirty="0">
                <a:latin typeface="+mn-ea"/>
                <a:ea typeface="+mn-ea"/>
              </a:rPr>
              <a:t>，這會將 </a:t>
            </a:r>
            <a:r>
              <a:rPr lang="en-US" altLang="zh-TW" sz="1400" dirty="0">
                <a:latin typeface="+mn-ea"/>
                <a:ea typeface="+mn-ea"/>
              </a:rPr>
              <a:t>b </a:t>
            </a:r>
            <a:r>
              <a:rPr lang="zh-TW" altLang="en-US" sz="1400" dirty="0">
                <a:latin typeface="+mn-ea"/>
                <a:ea typeface="+mn-ea"/>
              </a:rPr>
              <a:t>指定為 </a:t>
            </a:r>
            <a:r>
              <a:rPr lang="en-US" altLang="zh-TW" sz="1400" dirty="0">
                <a:latin typeface="+mn-ea"/>
                <a:ea typeface="+mn-ea"/>
              </a:rPr>
              <a:t>a</a:t>
            </a:r>
            <a:r>
              <a:rPr lang="zh-TW" altLang="en-US" sz="1400" dirty="0">
                <a:latin typeface="+mn-ea"/>
                <a:ea typeface="+mn-ea"/>
              </a:rPr>
              <a:t>（也就是 </a:t>
            </a:r>
            <a:r>
              <a:rPr lang="en-US" altLang="zh-TW" sz="1400" dirty="0">
                <a:latin typeface="+mn-ea"/>
                <a:ea typeface="+mn-ea"/>
              </a:rPr>
              <a:t>FALSE</a:t>
            </a:r>
            <a:r>
              <a:rPr lang="zh-TW" altLang="en-US" sz="1400" dirty="0">
                <a:latin typeface="+mn-ea"/>
                <a:ea typeface="+mn-ea"/>
              </a:rPr>
              <a:t>）且傳回是 </a:t>
            </a:r>
            <a:r>
              <a:rPr lang="en-US" altLang="zh-TW" sz="1400" dirty="0">
                <a:latin typeface="+mn-ea"/>
                <a:ea typeface="+mn-ea"/>
              </a:rPr>
              <a:t>FALSE</a:t>
            </a:r>
            <a:r>
              <a:rPr lang="zh-TW" altLang="en-US" sz="1400" dirty="0">
                <a:latin typeface="+mn-ea"/>
                <a:ea typeface="+mn-ea"/>
              </a:rPr>
              <a:t>，最後的 </a:t>
            </a:r>
            <a:r>
              <a:rPr lang="en-US" altLang="zh-TW" sz="1400" dirty="0">
                <a:latin typeface="+mn-ea"/>
                <a:ea typeface="+mn-ea"/>
              </a:rPr>
              <a:t>c </a:t>
            </a:r>
            <a:r>
              <a:rPr lang="zh-TW" altLang="en-US" sz="1400" dirty="0">
                <a:latin typeface="+mn-ea"/>
                <a:ea typeface="+mn-ea"/>
              </a:rPr>
              <a:t>被指定為 </a:t>
            </a:r>
            <a:r>
              <a:rPr lang="en-US" altLang="zh-TW" sz="1400" dirty="0">
                <a:latin typeface="+mn-ea"/>
                <a:ea typeface="+mn-ea"/>
              </a:rPr>
              <a:t>b</a:t>
            </a:r>
            <a:r>
              <a:rPr lang="zh-TW" altLang="en-US" sz="1400" dirty="0">
                <a:latin typeface="+mn-ea"/>
                <a:ea typeface="+mn-ea"/>
              </a:rPr>
              <a:t>（也就是 </a:t>
            </a:r>
            <a:r>
              <a:rPr lang="en-US" altLang="zh-TW" sz="1400" dirty="0">
                <a:latin typeface="+mn-ea"/>
                <a:ea typeface="+mn-ea"/>
              </a:rPr>
              <a:t>FALSE</a:t>
            </a:r>
            <a:r>
              <a:rPr lang="zh-TW" altLang="en-US" sz="1400" dirty="0">
                <a:latin typeface="+mn-ea"/>
                <a:ea typeface="+mn-ea"/>
              </a:rPr>
              <a:t>），但</a:t>
            </a:r>
          </a:p>
          <a:p>
            <a:pPr lvl="3">
              <a:defRPr/>
            </a:pPr>
            <a:r>
              <a:rPr lang="en-US" altLang="zh-TW" sz="1400" b="1" dirty="0">
                <a:solidFill>
                  <a:srgbClr val="0070C0"/>
                </a:solidFill>
                <a:latin typeface="+mn-ea"/>
                <a:ea typeface="+mn-ea"/>
              </a:rPr>
              <a:t>a &lt;- FALSE</a:t>
            </a:r>
          </a:p>
          <a:p>
            <a:pPr lvl="3">
              <a:defRPr/>
            </a:pPr>
            <a:r>
              <a:rPr lang="en-US" altLang="zh-TW" sz="1400" b="1" dirty="0">
                <a:solidFill>
                  <a:srgbClr val="0070C0"/>
                </a:solidFill>
                <a:latin typeface="+mn-ea"/>
                <a:ea typeface="+mn-ea"/>
              </a:rPr>
              <a:t>b &lt;- TRUE</a:t>
            </a:r>
          </a:p>
          <a:p>
            <a:pPr lvl="3">
              <a:defRPr/>
            </a:pPr>
            <a:r>
              <a:rPr lang="en-US" altLang="zh-TW" sz="1400" b="1" dirty="0">
                <a:solidFill>
                  <a:srgbClr val="0070C0"/>
                </a:solidFill>
                <a:latin typeface="+mn-ea"/>
                <a:ea typeface="+mn-ea"/>
              </a:rPr>
              <a:t>if ( a == TRUE &amp;&amp; {b &lt;- a} ) c &lt;- b else c &lt;- b</a:t>
            </a:r>
          </a:p>
          <a:p>
            <a:pPr lvl="1">
              <a:buFont typeface="Wingdings" pitchFamily="2" charset="2"/>
              <a:buChar char="Ø"/>
              <a:defRPr/>
            </a:pPr>
            <a:r>
              <a:rPr lang="zh-TW" altLang="en-US" sz="1400" dirty="0">
                <a:latin typeface="+mn-ea"/>
                <a:ea typeface="+mn-ea"/>
              </a:rPr>
              <a:t>這裡的 </a:t>
            </a:r>
            <a:r>
              <a:rPr lang="en-US" altLang="zh-TW" sz="1400" dirty="0">
                <a:latin typeface="+mn-ea"/>
                <a:ea typeface="+mn-ea"/>
              </a:rPr>
              <a:t>c </a:t>
            </a:r>
            <a:r>
              <a:rPr lang="zh-TW" altLang="en-US" sz="1400" dirty="0">
                <a:latin typeface="+mn-ea"/>
                <a:ea typeface="+mn-ea"/>
              </a:rPr>
              <a:t>卻等於 </a:t>
            </a:r>
            <a:r>
              <a:rPr lang="en-US" altLang="zh-TW" sz="1400" dirty="0">
                <a:latin typeface="+mn-ea"/>
                <a:ea typeface="+mn-ea"/>
              </a:rPr>
              <a:t>TRUE</a:t>
            </a:r>
            <a:r>
              <a:rPr lang="zh-TW" altLang="en-US" sz="1400" dirty="0">
                <a:latin typeface="+mn-ea"/>
                <a:ea typeface="+mn-ea"/>
              </a:rPr>
              <a:t>，原因是在 </a:t>
            </a:r>
            <a:r>
              <a:rPr lang="en-US" altLang="zh-TW" sz="1400" dirty="0">
                <a:latin typeface="+mn-ea"/>
                <a:ea typeface="+mn-ea"/>
              </a:rPr>
              <a:t>if </a:t>
            </a:r>
            <a:r>
              <a:rPr lang="zh-TW" altLang="en-US" sz="1400" dirty="0">
                <a:latin typeface="+mn-ea"/>
                <a:ea typeface="+mn-ea"/>
              </a:rPr>
              <a:t>判斷 </a:t>
            </a:r>
            <a:r>
              <a:rPr lang="en-US" altLang="zh-TW" sz="1400" dirty="0">
                <a:latin typeface="+mn-ea"/>
                <a:ea typeface="+mn-ea"/>
              </a:rPr>
              <a:t>a == TRUE </a:t>
            </a:r>
            <a:r>
              <a:rPr lang="zh-TW" altLang="en-US" sz="1400" dirty="0">
                <a:latin typeface="+mn-ea"/>
                <a:ea typeface="+mn-ea"/>
              </a:rPr>
              <a:t>時，結果是 </a:t>
            </a:r>
            <a:r>
              <a:rPr lang="en-US" altLang="zh-TW" sz="1400" dirty="0">
                <a:latin typeface="+mn-ea"/>
                <a:ea typeface="+mn-ea"/>
              </a:rPr>
              <a:t>FALSE</a:t>
            </a:r>
            <a:r>
              <a:rPr lang="zh-TW" altLang="en-US" sz="1400" dirty="0">
                <a:latin typeface="+mn-ea"/>
                <a:ea typeface="+mn-ea"/>
              </a:rPr>
              <a:t>，因此不管第二個條件（</a:t>
            </a:r>
            <a:r>
              <a:rPr lang="en-US" altLang="zh-TW" sz="1400" dirty="0">
                <a:latin typeface="+mn-ea"/>
                <a:ea typeface="+mn-ea"/>
              </a:rPr>
              <a:t>{b &lt;- a}</a:t>
            </a:r>
            <a:r>
              <a:rPr lang="zh-TW" altLang="en-US" sz="1400" dirty="0">
                <a:latin typeface="+mn-ea"/>
                <a:ea typeface="+mn-ea"/>
              </a:rPr>
              <a:t>）是 </a:t>
            </a:r>
            <a:r>
              <a:rPr lang="en-US" altLang="zh-TW" sz="1400" dirty="0">
                <a:latin typeface="+mn-ea"/>
                <a:ea typeface="+mn-ea"/>
              </a:rPr>
              <a:t>TRUE </a:t>
            </a:r>
            <a:r>
              <a:rPr lang="zh-TW" altLang="en-US" sz="1400" dirty="0">
                <a:latin typeface="+mn-ea"/>
                <a:ea typeface="+mn-ea"/>
              </a:rPr>
              <a:t>或 </a:t>
            </a:r>
            <a:r>
              <a:rPr lang="en-US" altLang="zh-TW" sz="1400" dirty="0">
                <a:latin typeface="+mn-ea"/>
                <a:ea typeface="+mn-ea"/>
              </a:rPr>
              <a:t>FALSE</a:t>
            </a:r>
            <a:r>
              <a:rPr lang="zh-TW" altLang="en-US" sz="1400" dirty="0">
                <a:latin typeface="+mn-ea"/>
                <a:ea typeface="+mn-ea"/>
              </a:rPr>
              <a:t>，整個判斷的結果都是 </a:t>
            </a:r>
            <a:r>
              <a:rPr lang="en-US" altLang="zh-TW" sz="1400" dirty="0">
                <a:latin typeface="+mn-ea"/>
                <a:ea typeface="+mn-ea"/>
              </a:rPr>
              <a:t>FLASE</a:t>
            </a:r>
            <a:r>
              <a:rPr lang="zh-TW" altLang="en-US" sz="1400" dirty="0">
                <a:latin typeface="+mn-ea"/>
                <a:ea typeface="+mn-ea"/>
              </a:rPr>
              <a:t>，因此這時 </a:t>
            </a:r>
            <a:r>
              <a:rPr lang="en-US" altLang="zh-TW" sz="1400" dirty="0">
                <a:latin typeface="+mn-ea"/>
                <a:ea typeface="+mn-ea"/>
              </a:rPr>
              <a:t>R </a:t>
            </a:r>
            <a:r>
              <a:rPr lang="zh-TW" altLang="en-US" sz="1400" dirty="0">
                <a:latin typeface="+mn-ea"/>
                <a:ea typeface="+mn-ea"/>
              </a:rPr>
              <a:t>會直接跳過第二個判斷式而執行 </a:t>
            </a:r>
            <a:r>
              <a:rPr lang="en-US" altLang="zh-TW" sz="1400" dirty="0">
                <a:latin typeface="+mn-ea"/>
                <a:ea typeface="+mn-ea"/>
              </a:rPr>
              <a:t>else </a:t>
            </a:r>
            <a:r>
              <a:rPr lang="zh-TW" altLang="en-US" sz="1400" dirty="0">
                <a:latin typeface="+mn-ea"/>
                <a:ea typeface="+mn-ea"/>
              </a:rPr>
              <a:t>之後的程式，然而這時的 </a:t>
            </a:r>
            <a:r>
              <a:rPr lang="en-US" altLang="zh-TW" sz="1400" dirty="0">
                <a:latin typeface="+mn-ea"/>
                <a:ea typeface="+mn-ea"/>
              </a:rPr>
              <a:t>b </a:t>
            </a:r>
            <a:r>
              <a:rPr lang="zh-TW" altLang="en-US" sz="1400" dirty="0">
                <a:latin typeface="+mn-ea"/>
                <a:ea typeface="+mn-ea"/>
              </a:rPr>
              <a:t>依然是 </a:t>
            </a:r>
            <a:r>
              <a:rPr lang="en-US" altLang="zh-TW" sz="1400" dirty="0">
                <a:latin typeface="+mn-ea"/>
                <a:ea typeface="+mn-ea"/>
              </a:rPr>
              <a:t>TRUE</a:t>
            </a:r>
            <a:r>
              <a:rPr lang="zh-TW" altLang="en-US" sz="1400" dirty="0">
                <a:latin typeface="+mn-ea"/>
                <a:ea typeface="+mn-ea"/>
              </a:rPr>
              <a:t>，所以指定給 </a:t>
            </a:r>
            <a:r>
              <a:rPr lang="en-US" altLang="zh-TW" sz="1400" dirty="0">
                <a:latin typeface="+mn-ea"/>
                <a:ea typeface="+mn-ea"/>
              </a:rPr>
              <a:t>c </a:t>
            </a:r>
            <a:r>
              <a:rPr lang="zh-TW" altLang="en-US" sz="1400" dirty="0">
                <a:latin typeface="+mn-ea"/>
                <a:ea typeface="+mn-ea"/>
              </a:rPr>
              <a:t>後，導致最後的 </a:t>
            </a:r>
            <a:r>
              <a:rPr lang="en-US" altLang="zh-TW" sz="1400" dirty="0">
                <a:latin typeface="+mn-ea"/>
                <a:ea typeface="+mn-ea"/>
              </a:rPr>
              <a:t>c </a:t>
            </a:r>
            <a:r>
              <a:rPr lang="zh-TW" altLang="en-US" sz="1400" dirty="0">
                <a:latin typeface="+mn-ea"/>
                <a:ea typeface="+mn-ea"/>
              </a:rPr>
              <a:t>是 </a:t>
            </a:r>
            <a:r>
              <a:rPr lang="en-US" altLang="zh-TW" sz="1400" dirty="0">
                <a:latin typeface="+mn-ea"/>
                <a:ea typeface="+mn-ea"/>
              </a:rPr>
              <a:t>TRUE</a:t>
            </a:r>
            <a:r>
              <a:rPr lang="zh-TW" altLang="en-US" sz="1400" dirty="0">
                <a:latin typeface="+mn-ea"/>
                <a:ea typeface="+mn-ea"/>
              </a:rPr>
              <a:t>。</a:t>
            </a:r>
            <a:endParaRPr lang="zh-TW" altLang="en-US" sz="1400" b="1" dirty="0">
              <a:solidFill>
                <a:srgbClr val="0070C0"/>
              </a:solidFill>
              <a:latin typeface="+mn-ea"/>
              <a:ea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標題 1"/>
          <p:cNvSpPr>
            <a:spLocks noGrp="1"/>
          </p:cNvSpPr>
          <p:nvPr>
            <p:ph type="title"/>
          </p:nvPr>
        </p:nvSpPr>
        <p:spPr/>
        <p:txBody>
          <a:bodyPr/>
          <a:lstStyle/>
          <a:p>
            <a:pPr eaLnBrk="1" hangingPunct="1"/>
            <a:r>
              <a:rPr lang="en-US" altLang="zh-TW" sz="2800" b="1" smtClean="0"/>
              <a:t>if </a:t>
            </a:r>
            <a:r>
              <a:rPr lang="zh-TW" altLang="en-US" sz="2800" b="1" smtClean="0"/>
              <a:t>判斷式</a:t>
            </a:r>
            <a:r>
              <a:rPr lang="en-US" altLang="zh-TW" sz="2800" b="1" smtClean="0"/>
              <a:t>						(2/2)</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82150EAD-3419-4AE4-A5A4-FF52B6AC16FF}" type="slidenum">
              <a:rPr lang="zh-TW" altLang="en-US" smtClean="0"/>
              <a:pPr fontAlgn="base">
                <a:spcBef>
                  <a:spcPct val="0"/>
                </a:spcBef>
                <a:spcAft>
                  <a:spcPct val="0"/>
                </a:spcAft>
                <a:defRPr/>
              </a:pPr>
              <a:t>17</a:t>
            </a:fld>
            <a:endParaRPr lang="zh-TW" altLang="en-US" dirty="0" smtClean="0"/>
          </a:p>
        </p:txBody>
      </p:sp>
      <p:sp>
        <p:nvSpPr>
          <p:cNvPr id="12292"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3"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4"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5"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6"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7"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1816100"/>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a:latin typeface="+mn-ea"/>
                <a:ea typeface="+mn-ea"/>
              </a:rPr>
              <a:t>R </a:t>
            </a:r>
            <a:r>
              <a:rPr lang="zh-TW" altLang="en-US" sz="1400" dirty="0">
                <a:latin typeface="+mn-ea"/>
                <a:ea typeface="+mn-ea"/>
              </a:rPr>
              <a:t>提供了 </a:t>
            </a:r>
            <a:r>
              <a:rPr lang="en-US" altLang="zh-TW" sz="1400" dirty="0">
                <a:latin typeface="+mn-ea"/>
                <a:ea typeface="+mn-ea"/>
              </a:rPr>
              <a:t>if/else </a:t>
            </a:r>
            <a:r>
              <a:rPr lang="zh-TW" altLang="en-US" sz="1400" dirty="0">
                <a:latin typeface="+mn-ea"/>
                <a:ea typeface="+mn-ea"/>
              </a:rPr>
              <a:t>判斷式向量形式的函數 </a:t>
            </a:r>
            <a:r>
              <a:rPr lang="en-US" altLang="zh-TW" sz="1400" dirty="0" err="1">
                <a:latin typeface="+mn-ea"/>
                <a:ea typeface="+mn-ea"/>
              </a:rPr>
              <a:t>ifelse</a:t>
            </a:r>
            <a:r>
              <a:rPr lang="en-US" altLang="zh-TW" sz="1400" dirty="0">
                <a:latin typeface="+mn-ea"/>
                <a:ea typeface="+mn-ea"/>
              </a:rPr>
              <a:t>()</a:t>
            </a:r>
            <a:r>
              <a:rPr lang="zh-TW" altLang="en-US" sz="1400" dirty="0">
                <a:latin typeface="+mn-ea"/>
                <a:ea typeface="+mn-ea"/>
              </a:rPr>
              <a:t> ：</a:t>
            </a:r>
          </a:p>
          <a:p>
            <a:pPr lvl="3">
              <a:defRPr/>
            </a:pPr>
            <a:r>
              <a:rPr lang="en-US" altLang="zh-TW" sz="1400" b="1" dirty="0" err="1">
                <a:solidFill>
                  <a:srgbClr val="0070C0"/>
                </a:solidFill>
                <a:latin typeface="+mn-ea"/>
                <a:ea typeface="+mn-ea"/>
              </a:rPr>
              <a:t>ifelse</a:t>
            </a:r>
            <a:r>
              <a:rPr lang="en-US" altLang="zh-TW" sz="1400" b="1" dirty="0">
                <a:solidFill>
                  <a:srgbClr val="0070C0"/>
                </a:solidFill>
                <a:latin typeface="+mn-ea"/>
                <a:ea typeface="+mn-ea"/>
              </a:rPr>
              <a:t> (condition, a, b)</a:t>
            </a:r>
          </a:p>
          <a:p>
            <a:pPr lvl="3">
              <a:defRPr/>
            </a:pP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其傳回值是一個向量，而此向量的長度與最長的參數向量長度相同。</a:t>
            </a:r>
            <a:endParaRPr lang="en-US" altLang="zh-TW" sz="1400" dirty="0">
              <a:latin typeface="+mn-ea"/>
              <a:ea typeface="+mn-ea"/>
            </a:endParaRPr>
          </a:p>
          <a:p>
            <a:pPr lvl="1">
              <a:buFont typeface="Wingdings" pitchFamily="2" charset="2"/>
              <a:buChar char="Ø"/>
              <a:defRPr/>
            </a:pPr>
            <a:endParaRPr lang="en-US" altLang="zh-TW" sz="1400" dirty="0">
              <a:latin typeface="+mn-ea"/>
              <a:ea typeface="+mn-ea"/>
            </a:endParaRPr>
          </a:p>
          <a:p>
            <a:pPr lvl="1">
              <a:buFont typeface="Wingdings" pitchFamily="2" charset="2"/>
              <a:buChar char="Ø"/>
              <a:defRPr/>
            </a:pPr>
            <a:r>
              <a:rPr lang="en-US" altLang="zh-TW" sz="1400" dirty="0">
                <a:latin typeface="+mn-ea"/>
                <a:ea typeface="+mn-ea"/>
              </a:rPr>
              <a:t>condition[</a:t>
            </a:r>
            <a:r>
              <a:rPr lang="en-US" altLang="zh-TW" sz="1400" dirty="0" err="1">
                <a:latin typeface="+mn-ea"/>
                <a:ea typeface="+mn-ea"/>
              </a:rPr>
              <a:t>i</a:t>
            </a:r>
            <a:r>
              <a:rPr lang="en-US" altLang="zh-TW" sz="1400" dirty="0">
                <a:latin typeface="+mn-ea"/>
                <a:ea typeface="+mn-ea"/>
              </a:rPr>
              <a:t>] </a:t>
            </a:r>
            <a:r>
              <a:rPr lang="zh-TW" altLang="en-US" sz="1400" dirty="0">
                <a:latin typeface="+mn-ea"/>
                <a:ea typeface="+mn-ea"/>
              </a:rPr>
              <a:t>為 </a:t>
            </a:r>
            <a:r>
              <a:rPr lang="en-US" altLang="zh-TW" sz="1400" dirty="0">
                <a:latin typeface="+mn-ea"/>
                <a:ea typeface="+mn-ea"/>
              </a:rPr>
              <a:t>TRUE </a:t>
            </a:r>
            <a:r>
              <a:rPr lang="zh-TW" altLang="en-US" sz="1400" dirty="0">
                <a:latin typeface="+mn-ea"/>
                <a:ea typeface="+mn-ea"/>
              </a:rPr>
              <a:t>時，則</a:t>
            </a:r>
            <a:r>
              <a:rPr lang="zh-TW" altLang="en-US" sz="1400" dirty="0" smtClean="0">
                <a:latin typeface="+mn-ea"/>
                <a:ea typeface="+mn-ea"/>
              </a:rPr>
              <a:t>該向量對應</a:t>
            </a:r>
            <a:r>
              <a:rPr lang="zh-TW" altLang="en-US" sz="1400" dirty="0">
                <a:latin typeface="+mn-ea"/>
                <a:ea typeface="+mn-ea"/>
              </a:rPr>
              <a:t>的元素等於 </a:t>
            </a:r>
            <a:r>
              <a:rPr lang="en-US" altLang="zh-TW" sz="1400" dirty="0">
                <a:latin typeface="+mn-ea"/>
                <a:ea typeface="+mn-ea"/>
              </a:rPr>
              <a:t>a[1]</a:t>
            </a:r>
            <a:r>
              <a:rPr lang="zh-TW" altLang="en-US" sz="1400" dirty="0">
                <a:latin typeface="+mn-ea"/>
                <a:ea typeface="+mn-ea"/>
              </a:rPr>
              <a:t>，若為 </a:t>
            </a:r>
            <a:r>
              <a:rPr lang="en-US" altLang="zh-TW" sz="1400" dirty="0">
                <a:latin typeface="+mn-ea"/>
                <a:ea typeface="+mn-ea"/>
              </a:rPr>
              <a:t>FALSE </a:t>
            </a:r>
            <a:r>
              <a:rPr lang="zh-TW" altLang="en-US" sz="1400" dirty="0">
                <a:latin typeface="+mn-ea"/>
                <a:ea typeface="+mn-ea"/>
              </a:rPr>
              <a:t>則等於 </a:t>
            </a:r>
            <a:r>
              <a:rPr lang="en-US" altLang="zh-TW" sz="1400" dirty="0">
                <a:latin typeface="+mn-ea"/>
                <a:ea typeface="+mn-ea"/>
              </a:rPr>
              <a:t>b[</a:t>
            </a:r>
            <a:r>
              <a:rPr lang="en-US" altLang="zh-TW" sz="1400" dirty="0" err="1">
                <a:latin typeface="+mn-ea"/>
                <a:ea typeface="+mn-ea"/>
              </a:rPr>
              <a:t>i</a:t>
            </a:r>
            <a:r>
              <a:rPr lang="en-US" altLang="zh-TW" sz="1400" dirty="0">
                <a:latin typeface="+mn-ea"/>
                <a:ea typeface="+mn-ea"/>
              </a:rPr>
              <a:t>]</a:t>
            </a:r>
            <a:r>
              <a:rPr lang="zh-TW" altLang="en-US" sz="1400" dirty="0">
                <a:latin typeface="+mn-ea"/>
                <a:ea typeface="+mn-ea"/>
              </a:rPr>
              <a:t>。</a:t>
            </a:r>
            <a:endParaRPr lang="en-US" altLang="zh-TW" sz="1400" dirty="0">
              <a:latin typeface="+mn-ea"/>
              <a:ea typeface="+mn-ea"/>
            </a:endParaRPr>
          </a:p>
          <a:p>
            <a:pPr lvl="1">
              <a:buFont typeface="Wingdings" pitchFamily="2" charset="2"/>
              <a:buChar char="Ø"/>
              <a:defRPr/>
            </a:pPr>
            <a:endParaRPr lang="en-US" altLang="zh-TW" sz="1400" dirty="0">
              <a:latin typeface="+mn-ea"/>
              <a:ea typeface="+mn-ea"/>
            </a:endParaRPr>
          </a:p>
          <a:p>
            <a:pPr lvl="1">
              <a:buFont typeface="Wingdings" pitchFamily="2" charset="2"/>
              <a:buChar char="Ø"/>
              <a:defRPr/>
            </a:pPr>
            <a:r>
              <a:rPr lang="zh-TW" altLang="en-US" sz="1400" dirty="0">
                <a:latin typeface="+mn-ea"/>
                <a:ea typeface="+mn-ea"/>
              </a:rPr>
              <a:t>使用向量形式的寫法會比迴圈的寫法有效率。</a:t>
            </a:r>
            <a:endParaRPr lang="zh-TW" altLang="en-US" sz="1400" b="1" dirty="0">
              <a:solidFill>
                <a:srgbClr val="0070C0"/>
              </a:solidFill>
              <a:latin typeface="+mn-ea"/>
              <a:ea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標題 1"/>
          <p:cNvSpPr>
            <a:spLocks noGrp="1"/>
          </p:cNvSpPr>
          <p:nvPr>
            <p:ph type="title"/>
          </p:nvPr>
        </p:nvSpPr>
        <p:spPr/>
        <p:txBody>
          <a:bodyPr/>
          <a:lstStyle/>
          <a:p>
            <a:pPr eaLnBrk="1" hangingPunct="1"/>
            <a:r>
              <a:rPr lang="en-US" altLang="zh-TW" sz="2800" b="1" smtClean="0"/>
              <a:t>for </a:t>
            </a:r>
            <a:r>
              <a:rPr lang="zh-TW" altLang="en-US" sz="2800" b="1" smtClean="0"/>
              <a:t>迴圈，</a:t>
            </a:r>
            <a:r>
              <a:rPr lang="en-US" altLang="zh-TW" sz="2800" b="1" smtClean="0"/>
              <a:t>repeat </a:t>
            </a:r>
            <a:r>
              <a:rPr lang="zh-TW" altLang="en-US" sz="2800" b="1" smtClean="0"/>
              <a:t>與 </a:t>
            </a:r>
            <a:r>
              <a:rPr lang="en-US" altLang="zh-TW" sz="2800" b="1" smtClean="0"/>
              <a:t>while			(1/3)</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D465D8A5-DF7D-4E23-9DB3-FCA9129C3883}" type="slidenum">
              <a:rPr lang="zh-TW" altLang="en-US" smtClean="0"/>
              <a:pPr fontAlgn="base">
                <a:spcBef>
                  <a:spcPct val="0"/>
                </a:spcBef>
                <a:spcAft>
                  <a:spcPct val="0"/>
                </a:spcAft>
                <a:defRPr/>
              </a:pPr>
              <a:t>18</a:t>
            </a:fld>
            <a:endParaRPr lang="zh-TW" altLang="en-US" dirty="0" smtClean="0"/>
          </a:p>
        </p:txBody>
      </p:sp>
      <p:sp>
        <p:nvSpPr>
          <p:cNvPr id="13316"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7"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8"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9"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20"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21"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540125"/>
          </a:xfrm>
          <a:prstGeom prst="rect">
            <a:avLst/>
          </a:prstGeom>
          <a:noFill/>
          <a:ln w="9525">
            <a:noFill/>
            <a:miter lim="800000"/>
            <a:headEnd/>
            <a:tailEnd/>
          </a:ln>
        </p:spPr>
        <p:txBody>
          <a:bodyPr>
            <a:spAutoFit/>
          </a:bodyPr>
          <a:lstStyle/>
          <a:p>
            <a:pPr>
              <a:buFont typeface="Wingdings" pitchFamily="2" charset="2"/>
              <a:buChar char="u"/>
              <a:defRPr/>
            </a:pPr>
            <a:r>
              <a:rPr lang="en-US" altLang="zh-TW" sz="1400" dirty="0">
                <a:latin typeface="+mn-ea"/>
                <a:ea typeface="+mn-ea"/>
              </a:rPr>
              <a:t>R </a:t>
            </a:r>
            <a:r>
              <a:rPr lang="zh-TW" altLang="en-US" sz="1400" dirty="0">
                <a:latin typeface="+mn-ea"/>
                <a:ea typeface="+mn-ea"/>
              </a:rPr>
              <a:t>語言的 </a:t>
            </a:r>
            <a:r>
              <a:rPr lang="en-US" altLang="zh-TW" sz="1400" dirty="0">
                <a:latin typeface="+mn-ea"/>
                <a:ea typeface="+mn-ea"/>
              </a:rPr>
              <a:t>for </a:t>
            </a:r>
            <a:r>
              <a:rPr lang="zh-TW" altLang="en-US" sz="1400" dirty="0">
                <a:latin typeface="+mn-ea"/>
                <a:ea typeface="+mn-ea"/>
              </a:rPr>
              <a:t>迴圈語法為：</a:t>
            </a:r>
            <a:endParaRPr lang="en-US" altLang="zh-TW" sz="1400" dirty="0">
              <a:latin typeface="+mn-ea"/>
              <a:ea typeface="+mn-ea"/>
            </a:endParaRPr>
          </a:p>
          <a:p>
            <a:pPr lvl="3">
              <a:defRPr/>
            </a:pPr>
            <a:r>
              <a:rPr lang="en-US" altLang="zh-TW" sz="1400" b="1" dirty="0">
                <a:solidFill>
                  <a:srgbClr val="0070C0"/>
                </a:solidFill>
                <a:latin typeface="+mn-ea"/>
                <a:ea typeface="+mn-ea"/>
              </a:rPr>
              <a:t>for (index in expr_1) expr_2</a:t>
            </a:r>
          </a:p>
          <a:p>
            <a:pPr lvl="1">
              <a:buFont typeface="Wingdings" pitchFamily="2" charset="2"/>
              <a:buChar char="Ø"/>
              <a:defRPr/>
            </a:pPr>
            <a:r>
              <a:rPr lang="zh-TW" altLang="en-US" sz="1400" dirty="0">
                <a:latin typeface="+mn-ea"/>
                <a:ea typeface="+mn-ea"/>
              </a:rPr>
              <a:t>其中 </a:t>
            </a:r>
            <a:r>
              <a:rPr lang="en-US" altLang="zh-TW" sz="1400" dirty="0">
                <a:latin typeface="+mn-ea"/>
                <a:ea typeface="+mn-ea"/>
              </a:rPr>
              <a:t>index </a:t>
            </a:r>
            <a:r>
              <a:rPr lang="zh-TW" altLang="en-US" sz="1400" dirty="0">
                <a:latin typeface="+mn-ea"/>
                <a:ea typeface="+mn-ea"/>
              </a:rPr>
              <a:t>是迴圈變數，</a:t>
            </a:r>
            <a:r>
              <a:rPr lang="en-US" altLang="zh-TW" sz="1400" dirty="0">
                <a:latin typeface="+mn-ea"/>
                <a:ea typeface="+mn-ea"/>
              </a:rPr>
              <a:t>expr_1 </a:t>
            </a:r>
            <a:r>
              <a:rPr lang="zh-TW" altLang="en-US" sz="1400" dirty="0">
                <a:latin typeface="+mn-ea"/>
                <a:ea typeface="+mn-ea"/>
              </a:rPr>
              <a:t>是一個向量運算式（例如 </a:t>
            </a:r>
            <a:r>
              <a:rPr lang="en-US" altLang="zh-TW" sz="1400" dirty="0">
                <a:latin typeface="+mn-ea"/>
                <a:ea typeface="+mn-ea"/>
              </a:rPr>
              <a:t>1:20</a:t>
            </a:r>
            <a:r>
              <a:rPr lang="zh-TW" altLang="en-US" sz="1400" dirty="0">
                <a:latin typeface="+mn-ea"/>
                <a:ea typeface="+mn-ea"/>
              </a:rPr>
              <a:t>），而 </a:t>
            </a:r>
            <a:r>
              <a:rPr lang="en-US" altLang="zh-TW" sz="1400" dirty="0">
                <a:latin typeface="+mn-ea"/>
                <a:ea typeface="+mn-ea"/>
              </a:rPr>
              <a:t>expr_2 </a:t>
            </a:r>
            <a:r>
              <a:rPr lang="zh-TW" altLang="en-US" sz="1400" dirty="0">
                <a:latin typeface="+mn-ea"/>
                <a:ea typeface="+mn-ea"/>
              </a:rPr>
              <a:t>是根據虛擬變數 </a:t>
            </a:r>
            <a:r>
              <a:rPr lang="en-US" altLang="zh-TW" sz="1400" dirty="0">
                <a:latin typeface="+mn-ea"/>
                <a:ea typeface="+mn-ea"/>
              </a:rPr>
              <a:t>index </a:t>
            </a:r>
            <a:r>
              <a:rPr lang="zh-TW" altLang="en-US" sz="1400" dirty="0">
                <a:latin typeface="+mn-ea"/>
                <a:ea typeface="+mn-ea"/>
              </a:rPr>
              <a:t>而設計的區塊運算式。</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r>
              <a:rPr lang="en-US" altLang="zh-TW" sz="1400" dirty="0">
                <a:latin typeface="+mn-ea"/>
                <a:ea typeface="+mn-ea"/>
              </a:rPr>
              <a:t>for </a:t>
            </a:r>
            <a:r>
              <a:rPr lang="zh-TW" altLang="en-US" sz="1400" dirty="0">
                <a:latin typeface="+mn-ea"/>
                <a:ea typeface="+mn-ea"/>
              </a:rPr>
              <a:t>迴圈會將 </a:t>
            </a:r>
            <a:r>
              <a:rPr lang="en-US" altLang="zh-TW" sz="1400" dirty="0">
                <a:latin typeface="+mn-ea"/>
                <a:ea typeface="+mn-ea"/>
              </a:rPr>
              <a:t>expr_1 </a:t>
            </a:r>
            <a:r>
              <a:rPr lang="zh-TW" altLang="en-US" sz="1400" dirty="0">
                <a:latin typeface="+mn-ea"/>
                <a:ea typeface="+mn-ea"/>
              </a:rPr>
              <a:t>向量中的每個元素依照順序以一次一個的方式指定給 </a:t>
            </a:r>
            <a:r>
              <a:rPr lang="en-US" altLang="zh-TW" sz="1400" dirty="0">
                <a:latin typeface="+mn-ea"/>
                <a:ea typeface="+mn-ea"/>
              </a:rPr>
              <a:t>index</a:t>
            </a:r>
            <a:r>
              <a:rPr lang="zh-TW" altLang="en-US" sz="1400" dirty="0">
                <a:latin typeface="+mn-ea"/>
                <a:ea typeface="+mn-ea"/>
              </a:rPr>
              <a:t>，每指定一次 </a:t>
            </a:r>
            <a:r>
              <a:rPr lang="en-US" altLang="zh-TW" sz="1400" dirty="0">
                <a:latin typeface="+mn-ea"/>
                <a:ea typeface="+mn-ea"/>
              </a:rPr>
              <a:t>index </a:t>
            </a:r>
            <a:r>
              <a:rPr lang="zh-TW" altLang="en-US" sz="1400" dirty="0">
                <a:latin typeface="+mn-ea"/>
                <a:ea typeface="+mn-ea"/>
              </a:rPr>
              <a:t>就會執行一次對應的 </a:t>
            </a:r>
            <a:r>
              <a:rPr lang="en-US" altLang="zh-TW" sz="1400" dirty="0">
                <a:latin typeface="+mn-ea"/>
                <a:ea typeface="+mn-ea"/>
              </a:rPr>
              <a:t>expr_2</a:t>
            </a:r>
            <a:r>
              <a:rPr lang="zh-TW" altLang="en-US" sz="1400" dirty="0">
                <a:latin typeface="+mn-ea"/>
                <a:ea typeface="+mn-ea"/>
              </a:rPr>
              <a:t>：</a:t>
            </a:r>
          </a:p>
          <a:p>
            <a:pPr lvl="3">
              <a:defRPr/>
            </a:pPr>
            <a:r>
              <a:rPr lang="en-US" altLang="zh-TW" sz="1400" b="1" dirty="0">
                <a:solidFill>
                  <a:srgbClr val="0070C0"/>
                </a:solidFill>
                <a:latin typeface="+mn-ea"/>
                <a:ea typeface="+mn-ea"/>
              </a:rPr>
              <a:t>sum &lt;- 0</a:t>
            </a:r>
          </a:p>
          <a:p>
            <a:pPr lvl="3">
              <a:defRPr/>
            </a:pPr>
            <a:r>
              <a:rPr lang="en-US" altLang="zh-TW" sz="1400" b="1" dirty="0">
                <a:solidFill>
                  <a:srgbClr val="0070C0"/>
                </a:solidFill>
                <a:latin typeface="+mn-ea"/>
                <a:ea typeface="+mn-ea"/>
              </a:rPr>
              <a:t>for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in 1:10) { sum &lt;- sum +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a:t>
            </a:r>
          </a:p>
          <a:p>
            <a:pPr lvl="1">
              <a:buFont typeface="Wingdings" pitchFamily="2" charset="2"/>
              <a:buChar char="Ø"/>
              <a:defRPr/>
            </a:pPr>
            <a:r>
              <a:rPr lang="zh-TW" altLang="en-US" sz="1400" dirty="0">
                <a:latin typeface="+mn-ea"/>
                <a:ea typeface="+mn-ea"/>
              </a:rPr>
              <a:t>得到的 </a:t>
            </a:r>
            <a:r>
              <a:rPr lang="en-US" altLang="zh-TW" sz="1400" dirty="0">
                <a:latin typeface="+mn-ea"/>
                <a:ea typeface="+mn-ea"/>
              </a:rPr>
              <a:t>sum </a:t>
            </a:r>
            <a:r>
              <a:rPr lang="zh-TW" altLang="en-US" sz="1400" dirty="0">
                <a:latin typeface="+mn-ea"/>
                <a:ea typeface="+mn-ea"/>
              </a:rPr>
              <a:t>為 </a:t>
            </a:r>
            <a:r>
              <a:rPr lang="en-US" altLang="zh-TW" sz="1400" dirty="0">
                <a:latin typeface="+mn-ea"/>
                <a:ea typeface="+mn-ea"/>
              </a:rPr>
              <a:t>1 </a:t>
            </a:r>
            <a:r>
              <a:rPr lang="zh-TW" altLang="en-US" sz="1400" dirty="0">
                <a:latin typeface="+mn-ea"/>
                <a:ea typeface="+mn-ea"/>
              </a:rPr>
              <a:t>到 </a:t>
            </a:r>
            <a:r>
              <a:rPr lang="en-US" altLang="zh-TW" sz="1400" dirty="0">
                <a:latin typeface="+mn-ea"/>
                <a:ea typeface="+mn-ea"/>
              </a:rPr>
              <a:t>10 </a:t>
            </a:r>
            <a:r>
              <a:rPr lang="zh-TW" altLang="en-US" sz="1400" dirty="0">
                <a:latin typeface="+mn-ea"/>
                <a:ea typeface="+mn-ea"/>
              </a:rPr>
              <a:t>的總和（這裡是為了舉例才使用 </a:t>
            </a:r>
            <a:r>
              <a:rPr lang="en-US" altLang="zh-TW" sz="1400" dirty="0">
                <a:latin typeface="+mn-ea"/>
                <a:ea typeface="+mn-ea"/>
              </a:rPr>
              <a:t>for </a:t>
            </a:r>
            <a:r>
              <a:rPr lang="zh-TW" altLang="en-US" sz="1400" dirty="0">
                <a:latin typeface="+mn-ea"/>
                <a:ea typeface="+mn-ea"/>
              </a:rPr>
              <a:t>迴圈，一般需要加總的情形，會使用 </a:t>
            </a:r>
            <a:r>
              <a:rPr lang="en-US" altLang="zh-TW" sz="1400" dirty="0">
                <a:latin typeface="+mn-ea"/>
                <a:ea typeface="+mn-ea"/>
              </a:rPr>
              <a:t>sum() </a:t>
            </a:r>
            <a:r>
              <a:rPr lang="zh-TW" altLang="en-US" sz="1400" dirty="0">
                <a:latin typeface="+mn-ea"/>
                <a:ea typeface="+mn-ea"/>
              </a:rPr>
              <a:t>函數，其效率較高）。</a:t>
            </a:r>
          </a:p>
          <a:p>
            <a:pPr>
              <a:buFont typeface="Wingdings" pitchFamily="2" charset="2"/>
              <a:buChar char="u"/>
              <a:defRPr/>
            </a:pPr>
            <a:endParaRPr lang="zh-TW" altLang="en-US" sz="1400" dirty="0">
              <a:latin typeface="+mn-ea"/>
              <a:ea typeface="+mn-ea"/>
            </a:endParaRPr>
          </a:p>
          <a:p>
            <a:pPr>
              <a:buFont typeface="Wingdings" pitchFamily="2" charset="2"/>
              <a:buChar char="u"/>
              <a:defRPr/>
            </a:pPr>
            <a:r>
              <a:rPr lang="zh-TW" altLang="en-US" sz="1400" dirty="0">
                <a:latin typeface="+mn-ea"/>
                <a:ea typeface="+mn-ea"/>
              </a:rPr>
              <a:t>若要查詢 </a:t>
            </a:r>
            <a:r>
              <a:rPr lang="en-US" altLang="zh-TW" sz="1400" dirty="0">
                <a:latin typeface="+mn-ea"/>
                <a:ea typeface="+mn-ea"/>
              </a:rPr>
              <a:t>for </a:t>
            </a:r>
            <a:r>
              <a:rPr lang="zh-TW" altLang="en-US" sz="1400" dirty="0">
                <a:latin typeface="+mn-ea"/>
                <a:ea typeface="+mn-ea"/>
              </a:rPr>
              <a:t>迴圈的線上手冊，請使用：</a:t>
            </a:r>
          </a:p>
          <a:p>
            <a:pPr lvl="3">
              <a:defRPr/>
            </a:pPr>
            <a:r>
              <a:rPr lang="en-US" altLang="zh-TW" sz="1400" b="1" dirty="0">
                <a:solidFill>
                  <a:srgbClr val="0070C0"/>
                </a:solidFill>
                <a:latin typeface="+mn-ea"/>
                <a:ea typeface="+mn-ea"/>
              </a:rPr>
              <a:t>?"for"</a:t>
            </a:r>
          </a:p>
          <a:p>
            <a:pPr>
              <a:buFont typeface="Wingdings" pitchFamily="2" charset="2"/>
              <a:buChar char="u"/>
              <a:defRPr/>
            </a:pPr>
            <a:r>
              <a:rPr lang="zh-TW" altLang="en-US" sz="1400" dirty="0">
                <a:latin typeface="+mn-ea"/>
                <a:ea typeface="+mn-ea"/>
              </a:rPr>
              <a:t>有時候要查詢的指令比較特殊時，可加入雙引號避免 </a:t>
            </a:r>
            <a:r>
              <a:rPr lang="en-US" altLang="zh-TW" sz="1400" dirty="0">
                <a:latin typeface="+mn-ea"/>
                <a:ea typeface="+mn-ea"/>
              </a:rPr>
              <a:t>R </a:t>
            </a:r>
            <a:r>
              <a:rPr lang="zh-TW" altLang="en-US" sz="1400" dirty="0">
                <a:latin typeface="+mn-ea"/>
                <a:ea typeface="+mn-ea"/>
              </a:rPr>
              <a:t>誤判。</a:t>
            </a:r>
          </a:p>
          <a:p>
            <a:pPr>
              <a:buFont typeface="Wingdings" pitchFamily="2" charset="2"/>
              <a:buChar char="u"/>
              <a:defRPr/>
            </a:pPr>
            <a:endParaRPr lang="zh-TW" altLang="en-US" sz="1400" dirty="0">
              <a:latin typeface="+mn-ea"/>
              <a:ea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標題 1"/>
          <p:cNvSpPr>
            <a:spLocks noGrp="1"/>
          </p:cNvSpPr>
          <p:nvPr>
            <p:ph type="title"/>
          </p:nvPr>
        </p:nvSpPr>
        <p:spPr/>
        <p:txBody>
          <a:bodyPr/>
          <a:lstStyle/>
          <a:p>
            <a:pPr eaLnBrk="1" hangingPunct="1"/>
            <a:r>
              <a:rPr lang="en-US" altLang="zh-TW" sz="2800" b="1" smtClean="0"/>
              <a:t>for </a:t>
            </a:r>
            <a:r>
              <a:rPr lang="zh-TW" altLang="en-US" sz="2800" b="1" smtClean="0"/>
              <a:t>迴圈，</a:t>
            </a:r>
            <a:r>
              <a:rPr lang="en-US" altLang="zh-TW" sz="2800" b="1" smtClean="0"/>
              <a:t>repeat </a:t>
            </a:r>
            <a:r>
              <a:rPr lang="zh-TW" altLang="en-US" sz="2800" b="1" smtClean="0"/>
              <a:t>與 </a:t>
            </a:r>
            <a:r>
              <a:rPr lang="en-US" altLang="zh-TW" sz="2800" b="1" smtClean="0"/>
              <a:t>while			(2/3)</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5D0AC0F8-4E2D-4EB9-82D7-8DCCB15B9DCE}" type="slidenum">
              <a:rPr lang="zh-TW" altLang="en-US" smtClean="0"/>
              <a:pPr fontAlgn="base">
                <a:spcBef>
                  <a:spcPct val="0"/>
                </a:spcBef>
                <a:spcAft>
                  <a:spcPct val="0"/>
                </a:spcAft>
                <a:defRPr/>
              </a:pPr>
              <a:t>19</a:t>
            </a:fld>
            <a:endParaRPr lang="zh-TW" altLang="en-US" dirty="0" smtClean="0"/>
          </a:p>
        </p:txBody>
      </p:sp>
      <p:sp>
        <p:nvSpPr>
          <p:cNvPr id="14340"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1"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2"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3"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4"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4345"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2892425"/>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第二種迴圈 </a:t>
            </a:r>
            <a:r>
              <a:rPr lang="en-US" altLang="zh-TW" sz="1400" dirty="0">
                <a:latin typeface="+mn-ea"/>
                <a:ea typeface="+mn-ea"/>
              </a:rPr>
              <a:t>repeat </a:t>
            </a:r>
            <a:r>
              <a:rPr lang="zh-TW" altLang="en-US" sz="1400" dirty="0">
                <a:latin typeface="+mn-ea"/>
                <a:ea typeface="+mn-ea"/>
              </a:rPr>
              <a:t>用法為：</a:t>
            </a:r>
          </a:p>
          <a:p>
            <a:pPr lvl="3">
              <a:defRPr/>
            </a:pPr>
            <a:r>
              <a:rPr lang="en-US" altLang="zh-TW" sz="1400" b="1" dirty="0">
                <a:solidFill>
                  <a:srgbClr val="0070C0"/>
                </a:solidFill>
                <a:latin typeface="+mn-ea"/>
                <a:ea typeface="+mn-ea"/>
              </a:rPr>
              <a:t>repeat </a:t>
            </a:r>
            <a:r>
              <a:rPr lang="en-US" altLang="zh-TW" sz="1400" b="1" dirty="0" err="1" smtClean="0">
                <a:solidFill>
                  <a:srgbClr val="0070C0"/>
                </a:solidFill>
                <a:latin typeface="+mn-ea"/>
                <a:ea typeface="+mn-ea"/>
              </a:rPr>
              <a:t>expr_repeat</a:t>
            </a:r>
            <a:endParaRPr lang="en-US" altLang="zh-TW" sz="1400" b="1" dirty="0">
              <a:solidFill>
                <a:srgbClr val="0070C0"/>
              </a:solidFill>
              <a:latin typeface="+mn-ea"/>
              <a:ea typeface="+mn-ea"/>
            </a:endParaRPr>
          </a:p>
          <a:p>
            <a:pPr lvl="3">
              <a:defRPr/>
            </a:pP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會不斷的重複執行 </a:t>
            </a:r>
            <a:r>
              <a:rPr lang="en-US" altLang="zh-TW" sz="1400" dirty="0" err="1">
                <a:latin typeface="+mn-ea"/>
                <a:ea typeface="+mn-ea"/>
              </a:rPr>
              <a:t>expr</a:t>
            </a:r>
            <a:r>
              <a:rPr lang="zh-TW" altLang="en-US" sz="1400" dirty="0">
                <a:latin typeface="+mn-ea"/>
                <a:ea typeface="+mn-ea"/>
              </a:rPr>
              <a:t>，直到碰到 </a:t>
            </a:r>
            <a:r>
              <a:rPr lang="en-US" altLang="zh-TW" sz="1400" dirty="0">
                <a:latin typeface="+mn-ea"/>
                <a:ea typeface="+mn-ea"/>
              </a:rPr>
              <a:t>break </a:t>
            </a:r>
            <a:r>
              <a:rPr lang="zh-TW" altLang="en-US" sz="1400" dirty="0">
                <a:latin typeface="+mn-ea"/>
                <a:ea typeface="+mn-ea"/>
              </a:rPr>
              <a:t>指令，例如上面的加總程式也可以寫成這樣：</a:t>
            </a:r>
          </a:p>
          <a:p>
            <a:pPr lvl="3">
              <a:defRPr/>
            </a:pPr>
            <a:r>
              <a:rPr lang="en-US" altLang="zh-TW" sz="1400" b="1" dirty="0">
                <a:solidFill>
                  <a:srgbClr val="0070C0"/>
                </a:solidFill>
                <a:latin typeface="+mn-ea"/>
                <a:ea typeface="+mn-ea"/>
              </a:rPr>
              <a:t>sum &lt;- 0</a:t>
            </a:r>
          </a:p>
          <a:p>
            <a:pPr lvl="3">
              <a:defRPr/>
            </a:pPr>
            <a:r>
              <a:rPr lang="en-US" altLang="zh-TW" sz="1400" b="1" dirty="0" err="1">
                <a:solidFill>
                  <a:srgbClr val="0070C0"/>
                </a:solidFill>
                <a:latin typeface="+mn-ea"/>
                <a:ea typeface="+mn-ea"/>
              </a:rPr>
              <a:t>i</a:t>
            </a:r>
            <a:r>
              <a:rPr lang="en-US" altLang="zh-TW" sz="1400" b="1" dirty="0">
                <a:solidFill>
                  <a:srgbClr val="0070C0"/>
                </a:solidFill>
                <a:latin typeface="+mn-ea"/>
                <a:ea typeface="+mn-ea"/>
              </a:rPr>
              <a:t> &lt;- 1</a:t>
            </a:r>
          </a:p>
          <a:p>
            <a:pPr lvl="3">
              <a:defRPr/>
            </a:pPr>
            <a:r>
              <a:rPr lang="en-US" altLang="zh-TW" sz="1400" b="1" dirty="0">
                <a:solidFill>
                  <a:srgbClr val="0070C0"/>
                </a:solidFill>
                <a:latin typeface="+mn-ea"/>
                <a:ea typeface="+mn-ea"/>
              </a:rPr>
              <a:t>repeat {</a:t>
            </a:r>
          </a:p>
          <a:p>
            <a:pPr lvl="3">
              <a:defRPr/>
            </a:pPr>
            <a:r>
              <a:rPr lang="en-US" altLang="zh-TW" sz="1400" b="1" dirty="0">
                <a:solidFill>
                  <a:srgbClr val="0070C0"/>
                </a:solidFill>
                <a:latin typeface="+mn-ea"/>
                <a:ea typeface="+mn-ea"/>
              </a:rPr>
              <a:t>    sum &lt;- sum + </a:t>
            </a:r>
            <a:r>
              <a:rPr lang="en-US" altLang="zh-TW" sz="1400" b="1" dirty="0" err="1">
                <a:solidFill>
                  <a:srgbClr val="0070C0"/>
                </a:solidFill>
                <a:latin typeface="+mn-ea"/>
                <a:ea typeface="+mn-ea"/>
              </a:rPr>
              <a:t>i</a:t>
            </a: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&lt;-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+ 1</a:t>
            </a:r>
          </a:p>
          <a:p>
            <a:pPr lvl="3">
              <a:defRPr/>
            </a:pPr>
            <a:r>
              <a:rPr lang="en-US" altLang="zh-TW" sz="1400" b="1" dirty="0">
                <a:solidFill>
                  <a:srgbClr val="0070C0"/>
                </a:solidFill>
                <a:latin typeface="+mn-ea"/>
                <a:ea typeface="+mn-ea"/>
              </a:rPr>
              <a:t>    if (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&gt; 10 ) break</a:t>
            </a:r>
          </a:p>
          <a:p>
            <a:pPr lvl="3">
              <a:defRPr/>
            </a:pPr>
            <a:r>
              <a:rPr lang="en-US" altLang="zh-TW" sz="1400" b="1" dirty="0">
                <a:solidFill>
                  <a:srgbClr val="0070C0"/>
                </a:solidFill>
                <a:latin typeface="+mn-ea"/>
                <a:ea typeface="+mn-ea"/>
              </a:rPr>
              <a:t>}</a:t>
            </a:r>
          </a:p>
          <a:p>
            <a:pPr lvl="1">
              <a:defRPr/>
            </a:pPr>
            <a:r>
              <a:rPr lang="zh-TW" altLang="en-US" sz="1400" dirty="0">
                <a:latin typeface="+mn-ea"/>
                <a:ea typeface="+mn-ea"/>
              </a:rPr>
              <a:t>所得到 </a:t>
            </a:r>
            <a:r>
              <a:rPr lang="en-US" altLang="zh-TW" sz="1400" dirty="0">
                <a:latin typeface="+mn-ea"/>
                <a:ea typeface="+mn-ea"/>
              </a:rPr>
              <a:t>sum </a:t>
            </a:r>
            <a:r>
              <a:rPr lang="zh-TW" altLang="en-US" sz="1400" dirty="0">
                <a:latin typeface="+mn-ea"/>
                <a:ea typeface="+mn-ea"/>
              </a:rPr>
              <a:t>是一樣的。</a:t>
            </a:r>
          </a:p>
          <a:p>
            <a:pPr>
              <a:buFont typeface="Wingdings" pitchFamily="2" charset="2"/>
              <a:buChar char="u"/>
              <a:defRPr/>
            </a:pPr>
            <a:endParaRPr lang="zh-TW" altLang="en-US" sz="1400" dirty="0">
              <a:latin typeface="+mn-ea"/>
              <a:ea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pPr eaLnBrk="1" hangingPunct="1"/>
            <a:r>
              <a:rPr lang="zh-TW" altLang="en-US" sz="2800" b="1" smtClean="0"/>
              <a:t>自訂函數</a:t>
            </a:r>
            <a:r>
              <a:rPr lang="en-US" altLang="zh-TW" sz="2800" b="1" smtClean="0"/>
              <a:t>						(1/3)</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6F1D981E-D033-49DC-92BA-D4FBF5087A81}" type="slidenum">
              <a:rPr lang="zh-TW" altLang="en-US" smtClean="0"/>
              <a:pPr fontAlgn="base">
                <a:spcBef>
                  <a:spcPct val="0"/>
                </a:spcBef>
                <a:spcAft>
                  <a:spcPct val="0"/>
                </a:spcAft>
                <a:defRPr/>
              </a:pPr>
              <a:t>2</a:t>
            </a:fld>
            <a:endParaRPr lang="zh-TW" altLang="en-US" dirty="0" smtClean="0"/>
          </a:p>
        </p:txBody>
      </p:sp>
      <p:sp>
        <p:nvSpPr>
          <p:cNvPr id="1024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024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185761"/>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在 </a:t>
            </a:r>
            <a:r>
              <a:rPr lang="en-US" altLang="zh-TW" sz="1400" dirty="0">
                <a:latin typeface="+mn-ea"/>
                <a:ea typeface="+mn-ea"/>
              </a:rPr>
              <a:t>R </a:t>
            </a:r>
            <a:r>
              <a:rPr lang="zh-TW" altLang="en-US" sz="1400" dirty="0">
                <a:latin typeface="+mn-ea"/>
                <a:ea typeface="+mn-ea"/>
              </a:rPr>
              <a:t>中所有的函數事實上都是一種物件，使用者可以建立自己的函數（</a:t>
            </a:r>
            <a:r>
              <a:rPr lang="en-US" altLang="zh-TW" sz="1400" dirty="0">
                <a:latin typeface="+mn-ea"/>
                <a:ea typeface="+mn-ea"/>
              </a:rPr>
              <a:t>function</a:t>
            </a:r>
            <a:r>
              <a:rPr lang="zh-TW" altLang="en-US" sz="1400" dirty="0">
                <a:latin typeface="+mn-ea"/>
                <a:ea typeface="+mn-ea"/>
              </a:rPr>
              <a:t>）物件，透過自訂函數的功能，可以讓 </a:t>
            </a:r>
            <a:r>
              <a:rPr lang="en-US" altLang="zh-TW" sz="1400" dirty="0">
                <a:latin typeface="+mn-ea"/>
                <a:ea typeface="+mn-ea"/>
              </a:rPr>
              <a:t>R </a:t>
            </a:r>
            <a:r>
              <a:rPr lang="zh-TW" altLang="en-US" sz="1400" dirty="0">
                <a:latin typeface="+mn-ea"/>
                <a:ea typeface="+mn-ea"/>
              </a:rPr>
              <a:t>擴展其使用上便利性與各項功能。</a:t>
            </a:r>
          </a:p>
          <a:p>
            <a:pPr>
              <a:buFont typeface="Wingdings" pitchFamily="2" charset="2"/>
              <a:buChar char="u"/>
              <a:defRPr/>
            </a:pPr>
            <a:endParaRPr lang="zh-TW" altLang="en-US" sz="1400" dirty="0">
              <a:latin typeface="+mn-ea"/>
              <a:ea typeface="+mn-ea"/>
            </a:endParaRPr>
          </a:p>
          <a:p>
            <a:pPr>
              <a:buFont typeface="Wingdings" pitchFamily="2" charset="2"/>
              <a:buChar char="u"/>
              <a:defRPr/>
            </a:pPr>
            <a:r>
              <a:rPr lang="zh-TW" altLang="en-US" sz="1400" dirty="0">
                <a:latin typeface="+mn-ea"/>
                <a:ea typeface="+mn-ea"/>
              </a:rPr>
              <a:t>大部分 </a:t>
            </a:r>
            <a:r>
              <a:rPr lang="en-US" altLang="zh-TW" sz="1400" dirty="0">
                <a:latin typeface="+mn-ea"/>
                <a:ea typeface="+mn-ea"/>
              </a:rPr>
              <a:t>R </a:t>
            </a:r>
            <a:r>
              <a:rPr lang="zh-TW" altLang="en-US" sz="1400" dirty="0">
                <a:latin typeface="+mn-ea"/>
                <a:ea typeface="+mn-ea"/>
              </a:rPr>
              <a:t>系統的內建函數（例如 </a:t>
            </a:r>
            <a:r>
              <a:rPr lang="en-US" altLang="zh-TW" sz="1400" dirty="0">
                <a:latin typeface="+mn-ea"/>
                <a:ea typeface="+mn-ea"/>
              </a:rPr>
              <a:t>mean()</a:t>
            </a:r>
            <a:r>
              <a:rPr lang="zh-TW" altLang="en-US" sz="1400" dirty="0">
                <a:latin typeface="+mn-ea"/>
                <a:ea typeface="+mn-ea"/>
              </a:rPr>
              <a:t>、</a:t>
            </a:r>
            <a:r>
              <a:rPr lang="en-US" altLang="zh-TW" sz="1400" dirty="0" err="1">
                <a:latin typeface="+mn-ea"/>
                <a:ea typeface="+mn-ea"/>
              </a:rPr>
              <a:t>var</a:t>
            </a:r>
            <a:r>
              <a:rPr lang="en-US" altLang="zh-TW" sz="1400" dirty="0">
                <a:latin typeface="+mn-ea"/>
                <a:ea typeface="+mn-ea"/>
              </a:rPr>
              <a:t>()</a:t>
            </a:r>
            <a:r>
              <a:rPr lang="zh-TW" altLang="en-US" sz="1400" dirty="0">
                <a:latin typeface="+mn-ea"/>
                <a:ea typeface="+mn-ea"/>
              </a:rPr>
              <a:t>、</a:t>
            </a:r>
            <a:r>
              <a:rPr lang="en-US" altLang="zh-TW" sz="1400" dirty="0">
                <a:latin typeface="+mn-ea"/>
                <a:ea typeface="+mn-ea"/>
              </a:rPr>
              <a:t>postscript() </a:t>
            </a:r>
            <a:r>
              <a:rPr lang="zh-TW" altLang="en-US" sz="1400" dirty="0">
                <a:latin typeface="+mn-ea"/>
                <a:ea typeface="+mn-ea"/>
              </a:rPr>
              <a:t>等等）都是用 </a:t>
            </a:r>
            <a:r>
              <a:rPr lang="en-US" altLang="zh-TW" sz="1400" dirty="0">
                <a:latin typeface="+mn-ea"/>
                <a:ea typeface="+mn-ea"/>
              </a:rPr>
              <a:t>R </a:t>
            </a:r>
            <a:r>
              <a:rPr lang="zh-TW" altLang="en-US" sz="1400" dirty="0">
                <a:latin typeface="+mn-ea"/>
                <a:ea typeface="+mn-ea"/>
              </a:rPr>
              <a:t>語言寫成的，因此他們在本質上與使用者自行定義的函數間並沒有差別，使用者輸入函數名稱就可以觀看任何函數的內容：</a:t>
            </a:r>
          </a:p>
          <a:p>
            <a:pPr lvl="3">
              <a:defRPr/>
            </a:pPr>
            <a:r>
              <a:rPr lang="en-US" altLang="zh-TW" sz="1400" b="1" dirty="0" err="1" smtClean="0">
                <a:solidFill>
                  <a:srgbClr val="0070C0"/>
                </a:solidFill>
                <a:latin typeface="+mn-ea"/>
                <a:ea typeface="+mn-ea"/>
              </a:rPr>
              <a:t>Var</a:t>
            </a:r>
            <a:r>
              <a:rPr lang="en-US" altLang="zh-TW" sz="1400" b="1" dirty="0" smtClean="0">
                <a:solidFill>
                  <a:srgbClr val="0070C0"/>
                </a:solidFill>
                <a:latin typeface="+mn-ea"/>
                <a:ea typeface="+mn-ea"/>
              </a:rPr>
              <a:t/>
            </a:r>
            <a:br>
              <a:rPr lang="en-US" altLang="zh-TW" sz="1400" b="1" dirty="0" smtClean="0">
                <a:solidFill>
                  <a:srgbClr val="0070C0"/>
                </a:solidFill>
                <a:latin typeface="+mn-ea"/>
                <a:ea typeface="+mn-ea"/>
              </a:rPr>
            </a:br>
            <a:r>
              <a:rPr lang="en-US" altLang="zh-TW" sz="1400" b="1" dirty="0" smtClean="0">
                <a:solidFill>
                  <a:srgbClr val="0070C0"/>
                </a:solidFill>
                <a:latin typeface="+mn-ea"/>
                <a:ea typeface="+mn-ea"/>
              </a:rPr>
              <a:t/>
            </a:r>
            <a:br>
              <a:rPr lang="en-US" altLang="zh-TW" sz="1400" b="1" dirty="0" smtClean="0">
                <a:solidFill>
                  <a:srgbClr val="0070C0"/>
                </a:solidFill>
                <a:latin typeface="+mn-ea"/>
                <a:ea typeface="+mn-ea"/>
              </a:rPr>
            </a:br>
            <a:r>
              <a:rPr lang="en-US" altLang="zh-TW" sz="1400" b="1" dirty="0" smtClean="0">
                <a:solidFill>
                  <a:srgbClr val="0070C0"/>
                </a:solidFill>
                <a:latin typeface="+mn-ea"/>
                <a:ea typeface="+mn-ea"/>
              </a:rPr>
              <a:t/>
            </a:r>
            <a:br>
              <a:rPr lang="en-US" altLang="zh-TW" sz="1400" b="1" dirty="0" smtClean="0">
                <a:solidFill>
                  <a:srgbClr val="0070C0"/>
                </a:solidFill>
                <a:latin typeface="+mn-ea"/>
                <a:ea typeface="+mn-ea"/>
              </a:rPr>
            </a:br>
            <a:r>
              <a:rPr lang="en-US" altLang="zh-TW" sz="1400" b="1" dirty="0" smtClean="0">
                <a:solidFill>
                  <a:srgbClr val="0070C0"/>
                </a:solidFill>
                <a:latin typeface="+mn-ea"/>
                <a:ea typeface="+mn-ea"/>
              </a:rPr>
              <a:t/>
            </a:r>
            <a:br>
              <a:rPr lang="en-US" altLang="zh-TW" sz="1400" b="1" dirty="0" smtClean="0">
                <a:solidFill>
                  <a:srgbClr val="0070C0"/>
                </a:solidFill>
                <a:latin typeface="+mn-ea"/>
                <a:ea typeface="+mn-ea"/>
              </a:rPr>
            </a:br>
            <a:r>
              <a:rPr lang="en-US" altLang="zh-TW" sz="1400" b="1" dirty="0" smtClean="0">
                <a:solidFill>
                  <a:srgbClr val="0070C0"/>
                </a:solidFill>
                <a:latin typeface="+mn-ea"/>
                <a:ea typeface="+mn-ea"/>
              </a:rPr>
              <a:t/>
            </a:r>
            <a:br>
              <a:rPr lang="en-US" altLang="zh-TW" sz="1400" b="1" dirty="0" smtClean="0">
                <a:solidFill>
                  <a:srgbClr val="0070C0"/>
                </a:solidFill>
                <a:latin typeface="+mn-ea"/>
                <a:ea typeface="+mn-ea"/>
              </a:rPr>
            </a:br>
            <a:r>
              <a:rPr lang="en-US" altLang="zh-TW" sz="1400" b="1" dirty="0" smtClean="0">
                <a:solidFill>
                  <a:srgbClr val="0070C0"/>
                </a:solidFill>
                <a:latin typeface="+mn-ea"/>
                <a:ea typeface="+mn-ea"/>
              </a:rPr>
              <a:t/>
            </a:r>
            <a:br>
              <a:rPr lang="en-US" altLang="zh-TW" sz="1400" b="1" dirty="0" smtClean="0">
                <a:solidFill>
                  <a:srgbClr val="0070C0"/>
                </a:solidFill>
                <a:latin typeface="+mn-ea"/>
                <a:ea typeface="+mn-ea"/>
              </a:rPr>
            </a:br>
            <a:endParaRPr lang="en-US" altLang="zh-TW" sz="1400" b="1" dirty="0" smtClean="0">
              <a:solidFill>
                <a:srgbClr val="0070C0"/>
              </a:solidFill>
              <a:latin typeface="+mn-ea"/>
              <a:ea typeface="+mn-ea"/>
            </a:endParaRPr>
          </a:p>
          <a:p>
            <a:pPr lvl="3">
              <a:defRPr/>
            </a:pPr>
            <a:endParaRPr lang="en-US" altLang="zh-TW" sz="1400" b="1" dirty="0">
              <a:solidFill>
                <a:srgbClr val="0070C0"/>
              </a:solidFill>
              <a:latin typeface="+mn-ea"/>
              <a:ea typeface="+mn-ea"/>
            </a:endParaRPr>
          </a:p>
          <a:p>
            <a:pPr lvl="3">
              <a:defRPr/>
            </a:pPr>
            <a:endParaRPr lang="en-US" altLang="zh-TW" sz="1400" b="1" dirty="0">
              <a:solidFill>
                <a:srgbClr val="0070C0"/>
              </a:solidFill>
              <a:latin typeface="+mn-ea"/>
              <a:ea typeface="+mn-ea"/>
            </a:endParaRPr>
          </a:p>
          <a:p>
            <a:pPr>
              <a:buFont typeface="Wingdings" pitchFamily="2" charset="2"/>
              <a:buChar char="u"/>
              <a:defRPr/>
            </a:pPr>
            <a:r>
              <a:rPr lang="zh-TW" altLang="en-US" sz="1400" dirty="0">
                <a:latin typeface="+mn-ea"/>
                <a:ea typeface="+mn-ea"/>
              </a:rPr>
              <a:t>自訂函數的方法為：</a:t>
            </a:r>
          </a:p>
          <a:p>
            <a:pPr lvl="3">
              <a:defRPr/>
            </a:pPr>
            <a:r>
              <a:rPr lang="en-US" altLang="zh-TW" sz="1400" b="1" dirty="0">
                <a:solidFill>
                  <a:srgbClr val="0070C0"/>
                </a:solidFill>
                <a:latin typeface="+mn-ea"/>
                <a:ea typeface="+mn-ea"/>
              </a:rPr>
              <a:t>name &lt;- function(arg_1, arg_2, ...) expression</a:t>
            </a:r>
          </a:p>
          <a:p>
            <a:pPr lvl="1">
              <a:buFont typeface="Wingdings" pitchFamily="2" charset="2"/>
              <a:buChar char="Ø"/>
              <a:defRPr/>
            </a:pPr>
            <a:r>
              <a:rPr lang="zh-TW" altLang="en-US" sz="1400" dirty="0">
                <a:latin typeface="+mn-ea"/>
                <a:ea typeface="+mn-ea"/>
              </a:rPr>
              <a:t>其中 </a:t>
            </a:r>
            <a:r>
              <a:rPr lang="en-US" altLang="zh-TW" sz="1400" dirty="0">
                <a:latin typeface="+mn-ea"/>
                <a:ea typeface="+mn-ea"/>
              </a:rPr>
              <a:t>expression </a:t>
            </a:r>
            <a:r>
              <a:rPr lang="zh-TW" altLang="en-US" sz="1400" dirty="0">
                <a:latin typeface="+mn-ea"/>
                <a:ea typeface="+mn-ea"/>
              </a:rPr>
              <a:t>是一個 </a:t>
            </a:r>
            <a:r>
              <a:rPr lang="en-US" altLang="zh-TW" sz="1400" dirty="0">
                <a:latin typeface="+mn-ea"/>
                <a:ea typeface="+mn-ea"/>
              </a:rPr>
              <a:t>R </a:t>
            </a:r>
            <a:r>
              <a:rPr lang="zh-TW" altLang="en-US" sz="1400" dirty="0">
                <a:latin typeface="+mn-ea"/>
                <a:ea typeface="+mn-ea"/>
              </a:rPr>
              <a:t>運算式（常常是一個區塊運算式），它利用參數 </a:t>
            </a:r>
            <a:r>
              <a:rPr lang="en-US" altLang="zh-TW" sz="1400" dirty="0" err="1">
                <a:latin typeface="+mn-ea"/>
                <a:ea typeface="+mn-ea"/>
              </a:rPr>
              <a:t>arg_i</a:t>
            </a:r>
            <a:r>
              <a:rPr lang="en-US" altLang="zh-TW" sz="1400" dirty="0">
                <a:latin typeface="+mn-ea"/>
                <a:ea typeface="+mn-ea"/>
              </a:rPr>
              <a:t> </a:t>
            </a:r>
            <a:r>
              <a:rPr lang="zh-TW" altLang="en-US" sz="1400" dirty="0">
                <a:latin typeface="+mn-ea"/>
                <a:ea typeface="+mn-ea"/>
              </a:rPr>
              <a:t>計算最終的結果，該運算式的傳回值就是此函數最後傳回的值，這樣定義的函數與一般內建的函數相同。</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p:txBody>
      </p:sp>
      <p:pic>
        <p:nvPicPr>
          <p:cNvPr id="10251" name="Picture 11"/>
          <p:cNvPicPr>
            <a:picLocks noChangeAspect="1" noChangeArrowheads="1"/>
          </p:cNvPicPr>
          <p:nvPr/>
        </p:nvPicPr>
        <p:blipFill>
          <a:blip r:embed="rId3" cstate="print"/>
          <a:srcRect b="55766"/>
          <a:stretch>
            <a:fillRect/>
          </a:stretch>
        </p:blipFill>
        <p:spPr bwMode="auto">
          <a:xfrm>
            <a:off x="1989187" y="2492896"/>
            <a:ext cx="3590925" cy="15841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標題 1"/>
          <p:cNvSpPr>
            <a:spLocks noGrp="1"/>
          </p:cNvSpPr>
          <p:nvPr>
            <p:ph type="title"/>
          </p:nvPr>
        </p:nvSpPr>
        <p:spPr/>
        <p:txBody>
          <a:bodyPr/>
          <a:lstStyle/>
          <a:p>
            <a:pPr eaLnBrk="1" hangingPunct="1"/>
            <a:r>
              <a:rPr lang="en-US" altLang="zh-TW" sz="2800" b="1" smtClean="0"/>
              <a:t>for </a:t>
            </a:r>
            <a:r>
              <a:rPr lang="zh-TW" altLang="en-US" sz="2800" b="1" smtClean="0"/>
              <a:t>迴圈，</a:t>
            </a:r>
            <a:r>
              <a:rPr lang="en-US" altLang="zh-TW" sz="2800" b="1" smtClean="0"/>
              <a:t>repeat </a:t>
            </a:r>
            <a:r>
              <a:rPr lang="zh-TW" altLang="en-US" sz="2800" b="1" smtClean="0"/>
              <a:t>與 </a:t>
            </a:r>
            <a:r>
              <a:rPr lang="en-US" altLang="zh-TW" sz="2800" b="1" smtClean="0"/>
              <a:t>while			(3/3)</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010826C0-562E-4116-A72C-4CB2D2467555}" type="slidenum">
              <a:rPr lang="zh-TW" altLang="en-US" smtClean="0"/>
              <a:pPr fontAlgn="base">
                <a:spcBef>
                  <a:spcPct val="0"/>
                </a:spcBef>
                <a:spcAft>
                  <a:spcPct val="0"/>
                </a:spcAft>
                <a:defRPr/>
              </a:pPr>
              <a:t>20</a:t>
            </a:fld>
            <a:endParaRPr lang="zh-TW" altLang="en-US" dirty="0" smtClean="0"/>
          </a:p>
        </p:txBody>
      </p:sp>
      <p:sp>
        <p:nvSpPr>
          <p:cNvPr id="1536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186238"/>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最後一種迴圈是 </a:t>
            </a:r>
            <a:r>
              <a:rPr lang="en-US" altLang="zh-TW" sz="1400" dirty="0">
                <a:latin typeface="+mn-ea"/>
                <a:ea typeface="+mn-ea"/>
              </a:rPr>
              <a:t>while </a:t>
            </a:r>
            <a:r>
              <a:rPr lang="zh-TW" altLang="en-US" sz="1400" dirty="0">
                <a:latin typeface="+mn-ea"/>
                <a:ea typeface="+mn-ea"/>
              </a:rPr>
              <a:t>其用法為：</a:t>
            </a:r>
          </a:p>
          <a:p>
            <a:pPr lvl="3">
              <a:defRPr/>
            </a:pPr>
            <a:r>
              <a:rPr lang="en-US" altLang="zh-TW" sz="1400" b="1" dirty="0">
                <a:solidFill>
                  <a:srgbClr val="0070C0"/>
                </a:solidFill>
                <a:latin typeface="+mn-ea"/>
                <a:ea typeface="+mn-ea"/>
              </a:rPr>
              <a:t>while (condition) </a:t>
            </a:r>
            <a:r>
              <a:rPr lang="en-US" altLang="zh-TW" sz="1400" b="1" dirty="0" err="1">
                <a:solidFill>
                  <a:srgbClr val="0070C0"/>
                </a:solidFill>
                <a:latin typeface="+mn-ea"/>
                <a:ea typeface="+mn-ea"/>
              </a:rPr>
              <a:t>expr</a:t>
            </a:r>
            <a:endParaRPr lang="en-US" altLang="zh-TW" sz="1400" b="1" dirty="0">
              <a:solidFill>
                <a:srgbClr val="0070C0"/>
              </a:solidFill>
              <a:latin typeface="+mn-ea"/>
              <a:ea typeface="+mn-ea"/>
            </a:endParaRPr>
          </a:p>
          <a:p>
            <a:pPr lvl="3">
              <a:defRPr/>
            </a:pP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而加總的程式用 </a:t>
            </a:r>
            <a:r>
              <a:rPr lang="en-US" altLang="zh-TW" sz="1400" dirty="0">
                <a:latin typeface="+mn-ea"/>
                <a:ea typeface="+mn-ea"/>
              </a:rPr>
              <a:t>while </a:t>
            </a:r>
            <a:r>
              <a:rPr lang="zh-TW" altLang="en-US" sz="1400" dirty="0">
                <a:latin typeface="+mn-ea"/>
                <a:ea typeface="+mn-ea"/>
              </a:rPr>
              <a:t>迴圈的寫法則為：</a:t>
            </a:r>
          </a:p>
          <a:p>
            <a:pPr lvl="3">
              <a:defRPr/>
            </a:pPr>
            <a:r>
              <a:rPr lang="en-US" altLang="zh-TW" sz="1400" b="1" dirty="0">
                <a:solidFill>
                  <a:srgbClr val="0070C0"/>
                </a:solidFill>
                <a:latin typeface="+mn-ea"/>
                <a:ea typeface="+mn-ea"/>
              </a:rPr>
              <a:t>sum &lt;- 0</a:t>
            </a:r>
          </a:p>
          <a:p>
            <a:pPr lvl="3">
              <a:defRPr/>
            </a:pPr>
            <a:r>
              <a:rPr lang="en-US" altLang="zh-TW" sz="1400" b="1" dirty="0" err="1">
                <a:solidFill>
                  <a:srgbClr val="0070C0"/>
                </a:solidFill>
                <a:latin typeface="+mn-ea"/>
                <a:ea typeface="+mn-ea"/>
              </a:rPr>
              <a:t>i</a:t>
            </a:r>
            <a:r>
              <a:rPr lang="en-US" altLang="zh-TW" sz="1400" b="1" dirty="0">
                <a:solidFill>
                  <a:srgbClr val="0070C0"/>
                </a:solidFill>
                <a:latin typeface="+mn-ea"/>
                <a:ea typeface="+mn-ea"/>
              </a:rPr>
              <a:t> &lt;- 1</a:t>
            </a:r>
          </a:p>
          <a:p>
            <a:pPr lvl="3">
              <a:defRPr/>
            </a:pPr>
            <a:r>
              <a:rPr lang="en-US" altLang="zh-TW" sz="1400" b="1" dirty="0">
                <a:solidFill>
                  <a:srgbClr val="0070C0"/>
                </a:solidFill>
                <a:latin typeface="+mn-ea"/>
                <a:ea typeface="+mn-ea"/>
              </a:rPr>
              <a:t>while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&lt;= 10) { sum &lt;- sum +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&lt;-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+ 1 }</a:t>
            </a:r>
          </a:p>
          <a:p>
            <a:pPr lvl="3">
              <a:defRPr/>
            </a:pP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關鍵字 </a:t>
            </a:r>
            <a:r>
              <a:rPr lang="en-US" altLang="zh-TW" sz="1400" dirty="0">
                <a:latin typeface="+mn-ea"/>
                <a:ea typeface="+mn-ea"/>
              </a:rPr>
              <a:t>break </a:t>
            </a:r>
            <a:r>
              <a:rPr lang="zh-TW" altLang="en-US" sz="1400" dirty="0">
                <a:latin typeface="+mn-ea"/>
                <a:ea typeface="+mn-ea"/>
              </a:rPr>
              <a:t>可以用於結束迴圈，它是結束 </a:t>
            </a:r>
            <a:r>
              <a:rPr lang="en-US" altLang="zh-TW" sz="1400" dirty="0">
                <a:latin typeface="+mn-ea"/>
                <a:ea typeface="+mn-ea"/>
              </a:rPr>
              <a:t>repeat </a:t>
            </a:r>
            <a:r>
              <a:rPr lang="zh-TW" altLang="en-US" sz="1400" dirty="0">
                <a:latin typeface="+mn-ea"/>
                <a:ea typeface="+mn-ea"/>
              </a:rPr>
              <a:t>迴圈的唯一辦法；而關鍵字 </a:t>
            </a:r>
            <a:r>
              <a:rPr lang="en-US" altLang="zh-TW" sz="1400" dirty="0">
                <a:latin typeface="+mn-ea"/>
                <a:ea typeface="+mn-ea"/>
              </a:rPr>
              <a:t>next </a:t>
            </a:r>
            <a:r>
              <a:rPr lang="zh-TW" altLang="en-US" sz="1400" dirty="0">
                <a:latin typeface="+mn-ea"/>
                <a:ea typeface="+mn-ea"/>
              </a:rPr>
              <a:t>可以用來結束一次特定的迴圈，然後直接跳入「下一次」迴圈，例如：</a:t>
            </a:r>
          </a:p>
          <a:p>
            <a:pPr lvl="3">
              <a:defRPr/>
            </a:pPr>
            <a:r>
              <a:rPr lang="en-US" altLang="zh-TW" sz="1400" b="1" dirty="0">
                <a:solidFill>
                  <a:srgbClr val="0070C0"/>
                </a:solidFill>
                <a:latin typeface="+mn-ea"/>
                <a:ea typeface="+mn-ea"/>
              </a:rPr>
              <a:t>sum &lt;- 0</a:t>
            </a:r>
          </a:p>
          <a:p>
            <a:pPr lvl="3">
              <a:defRPr/>
            </a:pPr>
            <a:r>
              <a:rPr lang="en-US" altLang="zh-TW" sz="1400" b="1" dirty="0">
                <a:solidFill>
                  <a:srgbClr val="0070C0"/>
                </a:solidFill>
                <a:latin typeface="+mn-ea"/>
                <a:ea typeface="+mn-ea"/>
              </a:rPr>
              <a:t>for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in 1:10) {</a:t>
            </a:r>
          </a:p>
          <a:p>
            <a:pPr lvl="3">
              <a:defRPr/>
            </a:pPr>
            <a:r>
              <a:rPr lang="en-US" altLang="zh-TW" sz="1400" b="1" dirty="0">
                <a:solidFill>
                  <a:srgbClr val="0070C0"/>
                </a:solidFill>
                <a:latin typeface="+mn-ea"/>
                <a:ea typeface="+mn-ea"/>
              </a:rPr>
              <a:t>    if ( </a:t>
            </a:r>
            <a:r>
              <a:rPr lang="en-US" altLang="zh-TW" sz="1400" b="1" dirty="0" err="1">
                <a:solidFill>
                  <a:srgbClr val="0070C0"/>
                </a:solidFill>
                <a:latin typeface="+mn-ea"/>
                <a:ea typeface="+mn-ea"/>
              </a:rPr>
              <a:t>i</a:t>
            </a:r>
            <a:r>
              <a:rPr lang="en-US" altLang="zh-TW" sz="1400" b="1" dirty="0">
                <a:solidFill>
                  <a:srgbClr val="0070C0"/>
                </a:solidFill>
                <a:latin typeface="+mn-ea"/>
                <a:ea typeface="+mn-ea"/>
              </a:rPr>
              <a:t> %% 2 == 0 ) next</a:t>
            </a:r>
          </a:p>
          <a:p>
            <a:pPr lvl="3">
              <a:defRPr/>
            </a:pPr>
            <a:r>
              <a:rPr lang="en-US" altLang="zh-TW" sz="1400" b="1" dirty="0">
                <a:solidFill>
                  <a:srgbClr val="0070C0"/>
                </a:solidFill>
                <a:latin typeface="+mn-ea"/>
                <a:ea typeface="+mn-ea"/>
              </a:rPr>
              <a:t>    sum &lt;- sum + </a:t>
            </a:r>
            <a:r>
              <a:rPr lang="en-US" altLang="zh-TW" sz="1400" b="1" dirty="0" err="1">
                <a:solidFill>
                  <a:srgbClr val="0070C0"/>
                </a:solidFill>
                <a:latin typeface="+mn-ea"/>
                <a:ea typeface="+mn-ea"/>
              </a:rPr>
              <a:t>i</a:t>
            </a: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a:t>
            </a:r>
          </a:p>
          <a:p>
            <a:pPr lvl="3">
              <a:defRPr/>
            </a:pP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這會將 </a:t>
            </a:r>
            <a:r>
              <a:rPr lang="en-US" altLang="zh-TW" sz="1400" dirty="0">
                <a:latin typeface="+mn-ea"/>
                <a:ea typeface="+mn-ea"/>
              </a:rPr>
              <a:t>1 </a:t>
            </a:r>
            <a:r>
              <a:rPr lang="zh-TW" altLang="en-US" sz="1400" dirty="0">
                <a:latin typeface="+mn-ea"/>
                <a:ea typeface="+mn-ea"/>
              </a:rPr>
              <a:t>到 </a:t>
            </a:r>
            <a:r>
              <a:rPr lang="en-US" altLang="zh-TW" sz="1400" dirty="0">
                <a:latin typeface="+mn-ea"/>
                <a:ea typeface="+mn-ea"/>
              </a:rPr>
              <a:t>10 </a:t>
            </a:r>
            <a:r>
              <a:rPr lang="zh-TW" altLang="en-US" sz="1400" dirty="0">
                <a:latin typeface="+mn-ea"/>
                <a:ea typeface="+mn-ea"/>
              </a:rPr>
              <a:t>中所有的奇數加總，其中 </a:t>
            </a:r>
            <a:r>
              <a:rPr lang="en-US" altLang="zh-TW" sz="1400" dirty="0">
                <a:latin typeface="+mn-ea"/>
                <a:ea typeface="+mn-ea"/>
              </a:rPr>
              <a:t>%% </a:t>
            </a:r>
            <a:r>
              <a:rPr lang="zh-TW" altLang="en-US" sz="1400" dirty="0">
                <a:latin typeface="+mn-ea"/>
                <a:ea typeface="+mn-ea"/>
              </a:rPr>
              <a:t>是餘數運算子，用來判斷 </a:t>
            </a:r>
            <a:r>
              <a:rPr lang="en-US" altLang="zh-TW" sz="1400" dirty="0" err="1">
                <a:latin typeface="+mn-ea"/>
                <a:ea typeface="+mn-ea"/>
              </a:rPr>
              <a:t>i</a:t>
            </a:r>
            <a:r>
              <a:rPr lang="en-US" altLang="zh-TW" sz="1400" dirty="0">
                <a:latin typeface="+mn-ea"/>
                <a:ea typeface="+mn-ea"/>
              </a:rPr>
              <a:t> </a:t>
            </a:r>
            <a:r>
              <a:rPr lang="zh-TW" altLang="en-US" sz="1400" dirty="0">
                <a:latin typeface="+mn-ea"/>
                <a:ea typeface="+mn-ea"/>
              </a:rPr>
              <a:t>是否為偶數。</a:t>
            </a:r>
            <a:endParaRPr lang="en-US" altLang="zh-TW" sz="1400" dirty="0">
              <a:latin typeface="+mn-ea"/>
              <a:ea typeface="+mn-ea"/>
            </a:endParaRPr>
          </a:p>
          <a:p>
            <a:pPr lvl="1">
              <a:buFont typeface="Wingdings" pitchFamily="2" charset="2"/>
              <a:buChar char="Ø"/>
              <a:defRPr/>
            </a:pPr>
            <a:endParaRPr lang="zh-TW" altLang="en-US" sz="1400" dirty="0">
              <a:latin typeface="+mn-ea"/>
              <a:ea typeface="+mn-ea"/>
            </a:endParaRPr>
          </a:p>
          <a:p>
            <a:pPr lvl="1">
              <a:buFont typeface="Wingdings" pitchFamily="2" charset="2"/>
              <a:buChar char="Ø"/>
              <a:defRPr/>
            </a:pPr>
            <a:r>
              <a:rPr lang="en-US" altLang="zh-TW" sz="1400" dirty="0">
                <a:latin typeface="+mn-ea"/>
                <a:ea typeface="+mn-ea"/>
              </a:rPr>
              <a:t>break </a:t>
            </a:r>
            <a:r>
              <a:rPr lang="zh-TW" altLang="en-US" sz="1400" dirty="0">
                <a:latin typeface="+mn-ea"/>
                <a:ea typeface="+mn-ea"/>
              </a:rPr>
              <a:t>與 </a:t>
            </a:r>
            <a:r>
              <a:rPr lang="en-US" altLang="zh-TW" sz="1400" dirty="0">
                <a:latin typeface="+mn-ea"/>
                <a:ea typeface="+mn-ea"/>
              </a:rPr>
              <a:t>next </a:t>
            </a:r>
            <a:r>
              <a:rPr lang="zh-TW" altLang="en-US" sz="1400" dirty="0">
                <a:latin typeface="+mn-ea"/>
                <a:ea typeface="+mn-ea"/>
              </a:rPr>
              <a:t>可以用在任何形式的迴圈（</a:t>
            </a:r>
            <a:r>
              <a:rPr lang="en-US" altLang="zh-TW" sz="1400" dirty="0">
                <a:latin typeface="+mn-ea"/>
                <a:ea typeface="+mn-ea"/>
              </a:rPr>
              <a:t>for</a:t>
            </a:r>
            <a:r>
              <a:rPr lang="zh-TW" altLang="en-US" sz="1400" dirty="0">
                <a:latin typeface="+mn-ea"/>
                <a:ea typeface="+mn-ea"/>
              </a:rPr>
              <a:t>、</a:t>
            </a:r>
            <a:r>
              <a:rPr lang="en-US" altLang="zh-TW" sz="1400" dirty="0">
                <a:latin typeface="+mn-ea"/>
                <a:ea typeface="+mn-ea"/>
              </a:rPr>
              <a:t>repeat </a:t>
            </a:r>
            <a:r>
              <a:rPr lang="zh-TW" altLang="en-US" sz="1400" dirty="0">
                <a:latin typeface="+mn-ea"/>
                <a:ea typeface="+mn-ea"/>
              </a:rPr>
              <a:t>或 </a:t>
            </a:r>
            <a:r>
              <a:rPr lang="en-US" altLang="zh-TW" sz="1400" dirty="0">
                <a:latin typeface="+mn-ea"/>
                <a:ea typeface="+mn-ea"/>
              </a:rPr>
              <a:t>while</a:t>
            </a:r>
            <a:r>
              <a:rPr lang="zh-TW" altLang="en-US" sz="1400" dirty="0">
                <a:latin typeface="+mn-ea"/>
                <a:ea typeface="+mn-ea"/>
              </a:rPr>
              <a:t>）中。</a:t>
            </a:r>
            <a:endParaRPr lang="zh-TW" altLang="en-US" sz="1400" b="1" dirty="0">
              <a:solidFill>
                <a:srgbClr val="0070C0"/>
              </a:solidFill>
              <a:latin typeface="+mn-ea"/>
              <a:ea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標題 1"/>
          <p:cNvSpPr>
            <a:spLocks noGrp="1"/>
          </p:cNvSpPr>
          <p:nvPr>
            <p:ph type="title"/>
          </p:nvPr>
        </p:nvSpPr>
        <p:spPr/>
        <p:txBody>
          <a:bodyPr/>
          <a:lstStyle/>
          <a:p>
            <a:pPr eaLnBrk="1" hangingPunct="1"/>
            <a:r>
              <a:rPr lang="en-US" altLang="zh-TW" sz="2800" b="1" dirty="0" smtClean="0"/>
              <a:t>for </a:t>
            </a:r>
            <a:r>
              <a:rPr lang="zh-TW" altLang="en-US" sz="2800" b="1" dirty="0" smtClean="0"/>
              <a:t>迴圈的例子</a:t>
            </a:r>
            <a:r>
              <a:rPr lang="en-US" altLang="zh-TW" sz="2800" b="1" dirty="0" smtClean="0"/>
              <a:t>		</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010826C0-562E-4116-A72C-4CB2D2467555}" type="slidenum">
              <a:rPr lang="zh-TW" altLang="en-US" smtClean="0"/>
              <a:pPr fontAlgn="base">
                <a:spcBef>
                  <a:spcPct val="0"/>
                </a:spcBef>
                <a:spcAft>
                  <a:spcPct val="0"/>
                </a:spcAft>
                <a:defRPr/>
              </a:pPr>
              <a:t>21</a:t>
            </a:fld>
            <a:endParaRPr lang="zh-TW" altLang="en-US" dirty="0" smtClean="0"/>
          </a:p>
        </p:txBody>
      </p:sp>
      <p:sp>
        <p:nvSpPr>
          <p:cNvPr id="1536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07777"/>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smtClean="0">
                <a:latin typeface="+mn-ea"/>
                <a:ea typeface="+mn-ea"/>
              </a:rPr>
              <a:t>利用</a:t>
            </a:r>
            <a:r>
              <a:rPr lang="en-US" altLang="zh-TW" sz="1400" dirty="0" smtClean="0">
                <a:latin typeface="+mn-ea"/>
                <a:ea typeface="+mn-ea"/>
              </a:rPr>
              <a:t>MASS</a:t>
            </a:r>
            <a:r>
              <a:rPr lang="zh-TW" altLang="en-US" sz="1400" dirty="0" smtClean="0">
                <a:latin typeface="+mn-ea"/>
                <a:ea typeface="+mn-ea"/>
              </a:rPr>
              <a:t>資料庫的變數數列</a:t>
            </a:r>
            <a:r>
              <a:rPr lang="en-US" altLang="zh-TW" sz="1400" dirty="0" err="1" smtClean="0">
                <a:latin typeface="+mn-ea"/>
                <a:ea typeface="+mn-ea"/>
              </a:rPr>
              <a:t>chem</a:t>
            </a:r>
            <a:r>
              <a:rPr lang="zh-TW" altLang="en-US" sz="1400" dirty="0" smtClean="0">
                <a:latin typeface="+mn-ea"/>
                <a:ea typeface="+mn-ea"/>
              </a:rPr>
              <a:t>，設計一個一維數列使得第 </a:t>
            </a:r>
            <a:r>
              <a:rPr lang="en-US" altLang="zh-TW" sz="1400" dirty="0" err="1" smtClean="0">
                <a:latin typeface="+mn-ea"/>
                <a:ea typeface="+mn-ea"/>
              </a:rPr>
              <a:t>i</a:t>
            </a:r>
            <a:r>
              <a:rPr lang="zh-TW" altLang="en-US" sz="1400" dirty="0" smtClean="0">
                <a:latin typeface="+mn-ea"/>
                <a:ea typeface="+mn-ea"/>
              </a:rPr>
              <a:t> 個元素內容為</a:t>
            </a:r>
            <a:endParaRPr lang="zh-TW" altLang="en-US" sz="1400" dirty="0">
              <a:latin typeface="+mn-ea"/>
              <a:ea typeface="+mn-ea"/>
            </a:endParaRPr>
          </a:p>
        </p:txBody>
      </p:sp>
      <p:graphicFrame>
        <p:nvGraphicFramePr>
          <p:cNvPr id="12" name="物件 11"/>
          <p:cNvGraphicFramePr>
            <a:graphicFrameLocks noChangeAspect="1"/>
          </p:cNvGraphicFramePr>
          <p:nvPr/>
        </p:nvGraphicFramePr>
        <p:xfrm>
          <a:off x="6876256" y="1234576"/>
          <a:ext cx="952500" cy="228600"/>
        </p:xfrm>
        <a:graphic>
          <a:graphicData uri="http://schemas.openxmlformats.org/presentationml/2006/ole">
            <p:oleObj spid="_x0000_s1026" name="方程式" r:id="rId4" imgW="952200" imgH="228600" progId="Equation.3">
              <p:embed/>
            </p:oleObj>
          </a:graphicData>
        </a:graphic>
      </p:graphicFrame>
      <p:sp>
        <p:nvSpPr>
          <p:cNvPr id="13" name="矩形 12"/>
          <p:cNvSpPr/>
          <p:nvPr/>
        </p:nvSpPr>
        <p:spPr>
          <a:xfrm>
            <a:off x="827584" y="1484784"/>
            <a:ext cx="7776864" cy="2123658"/>
          </a:xfrm>
          <a:prstGeom prst="rect">
            <a:avLst/>
          </a:prstGeom>
        </p:spPr>
        <p:txBody>
          <a:bodyPr wrap="square">
            <a:spAutoFit/>
          </a:bodyPr>
          <a:lstStyle/>
          <a:p>
            <a:r>
              <a:rPr lang="en-US" altLang="zh-TW" sz="1400" dirty="0" smtClean="0">
                <a:latin typeface="+mn-ea"/>
                <a:ea typeface="+mn-ea"/>
              </a:rPr>
              <a:t> </a:t>
            </a:r>
            <a:r>
              <a:rPr lang="en-US" altLang="zh-TW" sz="1400" dirty="0" err="1" smtClean="0">
                <a:latin typeface="+mn-ea"/>
                <a:ea typeface="+mn-ea"/>
              </a:rPr>
              <a:t>chem</a:t>
            </a:r>
            <a:endParaRPr lang="en-US" altLang="zh-TW" sz="1400" dirty="0" smtClean="0">
              <a:latin typeface="+mn-ea"/>
              <a:ea typeface="+mn-ea"/>
            </a:endParaRPr>
          </a:p>
          <a:p>
            <a:r>
              <a:rPr lang="en-US" altLang="zh-TW" sz="1200" dirty="0" smtClean="0">
                <a:solidFill>
                  <a:srgbClr val="0070C0"/>
                </a:solidFill>
                <a:latin typeface="+mn-ea"/>
                <a:ea typeface="+mn-ea"/>
              </a:rPr>
              <a:t> [1]  2.90  3.10  3.40  3.40  3.70  3.70  2.80  2.50  2.40  2.40  2.70  2.20  5.28  3.37  3.03</a:t>
            </a:r>
          </a:p>
          <a:p>
            <a:r>
              <a:rPr lang="en-US" altLang="zh-TW" sz="1200" dirty="0" smtClean="0">
                <a:solidFill>
                  <a:srgbClr val="0070C0"/>
                </a:solidFill>
                <a:latin typeface="+mn-ea"/>
                <a:ea typeface="+mn-ea"/>
              </a:rPr>
              <a:t>[16]  3.03 28.95  3.77  3.40  2.20  3.50  3.60  3.70  3.70</a:t>
            </a:r>
          </a:p>
          <a:p>
            <a:r>
              <a:rPr lang="en-US" altLang="zh-TW" sz="1400" dirty="0" smtClean="0">
                <a:latin typeface="+mn-ea"/>
                <a:ea typeface="+mn-ea"/>
              </a:rPr>
              <a:t> </a:t>
            </a:r>
            <a:r>
              <a:rPr lang="en-US" altLang="zh-TW" sz="1400" dirty="0" err="1" smtClean="0">
                <a:latin typeface="+mn-ea"/>
                <a:ea typeface="+mn-ea"/>
              </a:rPr>
              <a:t>nchem</a:t>
            </a:r>
            <a:r>
              <a:rPr lang="en-US" altLang="zh-TW" sz="1400" dirty="0" smtClean="0">
                <a:latin typeface="+mn-ea"/>
                <a:ea typeface="+mn-ea"/>
              </a:rPr>
              <a:t> = length(</a:t>
            </a:r>
            <a:r>
              <a:rPr lang="en-US" altLang="zh-TW" sz="1400" dirty="0" err="1" smtClean="0">
                <a:latin typeface="+mn-ea"/>
                <a:ea typeface="+mn-ea"/>
              </a:rPr>
              <a:t>chem)</a:t>
            </a:r>
          </a:p>
          <a:p>
            <a:r>
              <a:rPr lang="en-US" altLang="zh-TW" sz="1400" dirty="0" smtClean="0">
                <a:latin typeface="+mn-ea"/>
                <a:ea typeface="+mn-ea"/>
              </a:rPr>
              <a:t> </a:t>
            </a:r>
            <a:r>
              <a:rPr lang="en-US" altLang="zh-TW" sz="1400" dirty="0" err="1" smtClean="0">
                <a:latin typeface="+mn-ea"/>
                <a:ea typeface="+mn-ea"/>
              </a:rPr>
              <a:t>chemlog</a:t>
            </a:r>
            <a:r>
              <a:rPr lang="en-US" altLang="zh-TW" sz="1400" dirty="0" smtClean="0">
                <a:latin typeface="+mn-ea"/>
                <a:ea typeface="+mn-ea"/>
              </a:rPr>
              <a:t> = numeric(</a:t>
            </a:r>
            <a:r>
              <a:rPr lang="en-US" altLang="zh-TW" sz="1400" dirty="0" err="1" smtClean="0">
                <a:latin typeface="+mn-ea"/>
                <a:ea typeface="+mn-ea"/>
              </a:rPr>
              <a:t>nchem</a:t>
            </a:r>
            <a:r>
              <a:rPr lang="en-US" altLang="zh-TW" sz="1400" dirty="0" smtClean="0">
                <a:latin typeface="+mn-ea"/>
                <a:ea typeface="+mn-ea"/>
              </a:rPr>
              <a:t>)    #</a:t>
            </a:r>
            <a:r>
              <a:rPr lang="zh-TW" altLang="en-US" sz="1400" dirty="0" err="1" smtClean="0">
                <a:latin typeface="+mn-ea"/>
                <a:ea typeface="+mn-ea"/>
              </a:rPr>
              <a:t>建立一個一維空白數列，長度與</a:t>
            </a:r>
            <a:r>
              <a:rPr lang="en-US" altLang="zh-TW" sz="1400" dirty="0" err="1" smtClean="0">
                <a:latin typeface="+mn-ea"/>
                <a:ea typeface="+mn-ea"/>
              </a:rPr>
              <a:t>chem</a:t>
            </a:r>
            <a:r>
              <a:rPr lang="zh-TW" altLang="en-US" sz="1400" dirty="0" err="1" smtClean="0">
                <a:latin typeface="+mn-ea"/>
                <a:ea typeface="+mn-ea"/>
              </a:rPr>
              <a:t>相同</a:t>
            </a:r>
          </a:p>
          <a:p>
            <a:r>
              <a:rPr lang="en-US" altLang="zh-TW" sz="1400" dirty="0" smtClean="0">
                <a:latin typeface="+mn-ea"/>
                <a:ea typeface="+mn-ea"/>
              </a:rPr>
              <a:t> for (</a:t>
            </a:r>
            <a:r>
              <a:rPr lang="en-US" altLang="zh-TW" sz="1400" dirty="0" err="1" smtClean="0">
                <a:latin typeface="+mn-ea"/>
                <a:ea typeface="+mn-ea"/>
              </a:rPr>
              <a:t>i</a:t>
            </a:r>
            <a:r>
              <a:rPr lang="en-US" altLang="zh-TW" sz="1400" dirty="0" smtClean="0">
                <a:latin typeface="+mn-ea"/>
                <a:ea typeface="+mn-ea"/>
              </a:rPr>
              <a:t> in </a:t>
            </a:r>
            <a:r>
              <a:rPr lang="en-US" altLang="zh-TW" sz="1400" dirty="0" err="1" smtClean="0">
                <a:latin typeface="+mn-ea"/>
                <a:ea typeface="+mn-ea"/>
              </a:rPr>
              <a:t>1:nchem</a:t>
            </a:r>
            <a:r>
              <a:rPr lang="en-US" altLang="zh-TW" sz="1400" dirty="0" smtClean="0">
                <a:latin typeface="+mn-ea"/>
                <a:ea typeface="+mn-ea"/>
              </a:rPr>
              <a:t>)  </a:t>
            </a:r>
            <a:r>
              <a:rPr lang="en-US" altLang="zh-TW" sz="1400" dirty="0" err="1" smtClean="0">
                <a:latin typeface="+mn-ea"/>
                <a:ea typeface="+mn-ea"/>
              </a:rPr>
              <a:t>chemlog</a:t>
            </a:r>
            <a:r>
              <a:rPr lang="en-US" altLang="zh-TW" sz="1400" dirty="0" smtClean="0">
                <a:latin typeface="+mn-ea"/>
                <a:ea typeface="+mn-ea"/>
              </a:rPr>
              <a:t>[</a:t>
            </a:r>
            <a:r>
              <a:rPr lang="en-US" altLang="zh-TW" sz="1400" dirty="0" err="1" smtClean="0">
                <a:latin typeface="+mn-ea"/>
                <a:ea typeface="+mn-ea"/>
              </a:rPr>
              <a:t>i</a:t>
            </a:r>
            <a:r>
              <a:rPr lang="en-US" altLang="zh-TW" sz="1400" dirty="0" smtClean="0">
                <a:latin typeface="+mn-ea"/>
                <a:ea typeface="+mn-ea"/>
              </a:rPr>
              <a:t>] = </a:t>
            </a:r>
            <a:r>
              <a:rPr lang="en-US" altLang="zh-TW" sz="1400" dirty="0" err="1" smtClean="0">
                <a:latin typeface="+mn-ea"/>
                <a:ea typeface="+mn-ea"/>
              </a:rPr>
              <a:t>logb</a:t>
            </a:r>
            <a:r>
              <a:rPr lang="en-US" altLang="zh-TW" sz="1400" dirty="0" smtClean="0">
                <a:latin typeface="+mn-ea"/>
                <a:ea typeface="+mn-ea"/>
              </a:rPr>
              <a:t>(</a:t>
            </a:r>
            <a:r>
              <a:rPr lang="en-US" altLang="zh-TW" sz="1400" dirty="0" err="1" smtClean="0">
                <a:latin typeface="+mn-ea"/>
                <a:ea typeface="+mn-ea"/>
              </a:rPr>
              <a:t>chem</a:t>
            </a:r>
            <a:r>
              <a:rPr lang="en-US" altLang="zh-TW" sz="1400" dirty="0" smtClean="0">
                <a:latin typeface="+mn-ea"/>
                <a:ea typeface="+mn-ea"/>
              </a:rPr>
              <a:t>[</a:t>
            </a:r>
            <a:r>
              <a:rPr lang="en-US" altLang="zh-TW" sz="1400" dirty="0" err="1" smtClean="0">
                <a:latin typeface="+mn-ea"/>
                <a:ea typeface="+mn-ea"/>
              </a:rPr>
              <a:t>i</a:t>
            </a:r>
            <a:r>
              <a:rPr lang="en-US" altLang="zh-TW" sz="1400" dirty="0" smtClean="0">
                <a:latin typeface="+mn-ea"/>
                <a:ea typeface="+mn-ea"/>
              </a:rPr>
              <a:t>],10)+I</a:t>
            </a:r>
          </a:p>
          <a:p>
            <a:r>
              <a:rPr lang="en-US" altLang="zh-TW" sz="1400" dirty="0" smtClean="0">
                <a:latin typeface="+mn-ea"/>
                <a:ea typeface="+mn-ea"/>
              </a:rPr>
              <a:t> </a:t>
            </a:r>
            <a:r>
              <a:rPr lang="en-US" altLang="zh-TW" sz="1400" dirty="0" err="1" smtClean="0">
                <a:latin typeface="+mn-ea"/>
                <a:ea typeface="+mn-ea"/>
              </a:rPr>
              <a:t>chemlog</a:t>
            </a:r>
            <a:endParaRPr lang="en-US" altLang="zh-TW" sz="1400" dirty="0" smtClean="0">
              <a:latin typeface="+mn-ea"/>
              <a:ea typeface="+mn-ea"/>
            </a:endParaRPr>
          </a:p>
          <a:p>
            <a:r>
              <a:rPr lang="en-US" altLang="zh-TW" sz="1200" dirty="0" smtClean="0">
                <a:solidFill>
                  <a:srgbClr val="0070C0"/>
                </a:solidFill>
                <a:latin typeface="+mn-ea"/>
                <a:ea typeface="+mn-ea"/>
              </a:rPr>
              <a:t> [1]  1.462398  2.491362  3.531479  4.531479  5.568202  6.568202  7.447158  8.397940  9.380211</a:t>
            </a:r>
          </a:p>
          <a:p>
            <a:r>
              <a:rPr lang="en-US" altLang="zh-TW" sz="1200" dirty="0" smtClean="0">
                <a:solidFill>
                  <a:srgbClr val="0070C0"/>
                </a:solidFill>
                <a:latin typeface="+mn-ea"/>
                <a:ea typeface="+mn-ea"/>
              </a:rPr>
              <a:t>[10] 10.380211 11.431364 12.342423 13.722634 14.527630 15.481443 16.481443 18.461649 18.576341</a:t>
            </a:r>
          </a:p>
          <a:p>
            <a:r>
              <a:rPr lang="en-US" altLang="zh-TW" sz="1200" dirty="0" smtClean="0">
                <a:solidFill>
                  <a:srgbClr val="0070C0"/>
                </a:solidFill>
                <a:latin typeface="+mn-ea"/>
                <a:ea typeface="+mn-ea"/>
              </a:rPr>
              <a:t>[19] 19.531479 20.342423 21.544068 22.556303 23.568202 24.568202</a:t>
            </a:r>
            <a:endParaRPr lang="zh-TW" altLang="en-US" sz="1200" dirty="0" smtClean="0">
              <a:solidFill>
                <a:srgbClr val="0070C0"/>
              </a:solidFill>
              <a:latin typeface="+mn-ea"/>
              <a:ea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標題 1"/>
          <p:cNvSpPr>
            <a:spLocks noGrp="1"/>
          </p:cNvSpPr>
          <p:nvPr>
            <p:ph type="title"/>
          </p:nvPr>
        </p:nvSpPr>
        <p:spPr/>
        <p:txBody>
          <a:bodyPr/>
          <a:lstStyle/>
          <a:p>
            <a:pPr eaLnBrk="1" hangingPunct="1"/>
            <a:r>
              <a:rPr lang="en-US" altLang="zh-TW" sz="2800" b="1" dirty="0" smtClean="0"/>
              <a:t>Homework	(1/3)</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010826C0-562E-4116-A72C-4CB2D2467555}" type="slidenum">
              <a:rPr lang="zh-TW" altLang="en-US" smtClean="0"/>
              <a:pPr fontAlgn="base">
                <a:spcBef>
                  <a:spcPct val="0"/>
                </a:spcBef>
                <a:spcAft>
                  <a:spcPct val="0"/>
                </a:spcAft>
                <a:defRPr/>
              </a:pPr>
              <a:t>22</a:t>
            </a:fld>
            <a:endParaRPr lang="zh-TW" altLang="en-US" dirty="0" smtClean="0"/>
          </a:p>
        </p:txBody>
      </p:sp>
      <p:sp>
        <p:nvSpPr>
          <p:cNvPr id="1536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 name="矩形 6"/>
          <p:cNvSpPr>
            <a:spLocks noChangeArrowheads="1"/>
          </p:cNvSpPr>
          <p:nvPr/>
        </p:nvSpPr>
        <p:spPr bwMode="auto">
          <a:xfrm>
            <a:off x="500063" y="1174750"/>
            <a:ext cx="8143875" cy="5262979"/>
          </a:xfrm>
          <a:prstGeom prst="rect">
            <a:avLst/>
          </a:prstGeom>
          <a:noFill/>
          <a:ln w="9525">
            <a:noFill/>
            <a:miter lim="800000"/>
            <a:headEnd/>
            <a:tailEnd/>
          </a:ln>
        </p:spPr>
        <p:txBody>
          <a:bodyPr>
            <a:spAutoFit/>
          </a:bodyPr>
          <a:lstStyle/>
          <a:p>
            <a:pPr marL="342900" indent="-342900">
              <a:buAutoNum type="arabicPeriod"/>
              <a:defRPr/>
            </a:pPr>
            <a:r>
              <a:rPr lang="zh-TW" altLang="en-US" sz="1400" dirty="0" smtClean="0">
                <a:latin typeface="+mn-ea"/>
                <a:ea typeface="+mn-ea"/>
              </a:rPr>
              <a:t>引入</a:t>
            </a:r>
            <a:r>
              <a:rPr lang="en-US" altLang="zh-TW" sz="1400" dirty="0" smtClean="0">
                <a:latin typeface="+mn-ea"/>
                <a:ea typeface="+mn-ea"/>
              </a:rPr>
              <a:t>MASS</a:t>
            </a:r>
            <a:r>
              <a:rPr lang="zh-TW" altLang="en-US" sz="1400" dirty="0" smtClean="0">
                <a:latin typeface="+mn-ea"/>
                <a:ea typeface="+mn-ea"/>
              </a:rPr>
              <a:t>資料庫</a:t>
            </a:r>
            <a:endParaRPr lang="en-US" altLang="zh-TW" sz="1400" dirty="0" smtClean="0">
              <a:latin typeface="+mn-ea"/>
              <a:ea typeface="+mn-ea"/>
            </a:endParaRPr>
          </a:p>
          <a:p>
            <a:pPr marL="800100" lvl="1" indent="-342900">
              <a:buFont typeface="+mj-lt"/>
              <a:buAutoNum type="arabicParenR"/>
              <a:defRPr/>
            </a:pPr>
            <a:r>
              <a:rPr lang="zh-TW" altLang="en-US" sz="1400" dirty="0" smtClean="0">
                <a:latin typeface="+mn-ea"/>
                <a:ea typeface="+mn-ea"/>
              </a:rPr>
              <a:t>產生</a:t>
            </a:r>
            <a:r>
              <a:rPr lang="zh-TW" altLang="en-US" sz="1400" dirty="0" smtClean="0">
                <a:latin typeface="+mn-ea"/>
                <a:ea typeface="+mn-ea"/>
              </a:rPr>
              <a:t>計算標準</a:t>
            </a:r>
            <a:r>
              <a:rPr lang="zh-TW" altLang="en-US" sz="1400" dirty="0" smtClean="0">
                <a:latin typeface="+mn-ea"/>
                <a:ea typeface="+mn-ea"/>
              </a:rPr>
              <a:t>差的自訂函數</a:t>
            </a:r>
            <a:r>
              <a:rPr lang="en-US" altLang="zh-TW" sz="1400" dirty="0" smtClean="0">
                <a:latin typeface="+mn-ea"/>
                <a:ea typeface="+mn-ea"/>
              </a:rPr>
              <a:t>(</a:t>
            </a:r>
            <a:r>
              <a:rPr lang="zh-TW" altLang="en-US" sz="1400" dirty="0" smtClean="0">
                <a:latin typeface="+mn-ea"/>
                <a:ea typeface="+mn-ea"/>
              </a:rPr>
              <a:t>命名為</a:t>
            </a:r>
            <a:r>
              <a:rPr lang="en-US" altLang="zh-TW" sz="1400" dirty="0" err="1" smtClean="0">
                <a:latin typeface="+mn-ea"/>
                <a:ea typeface="+mn-ea"/>
              </a:rPr>
              <a:t>sd</a:t>
            </a:r>
            <a:r>
              <a:rPr lang="en-US" altLang="zh-TW" sz="1400" dirty="0" smtClean="0">
                <a:latin typeface="+mn-ea"/>
                <a:ea typeface="+mn-ea"/>
              </a:rPr>
              <a:t>)</a:t>
            </a:r>
            <a:r>
              <a:rPr lang="zh-TW" altLang="en-US" sz="1400" dirty="0" smtClean="0">
                <a:latin typeface="+mn-ea"/>
                <a:ea typeface="+mn-ea"/>
              </a:rPr>
              <a:t>，並計算變數數列  </a:t>
            </a:r>
            <a:r>
              <a:rPr lang="en-US" altLang="zh-TW" sz="1400" dirty="0" err="1" smtClean="0">
                <a:latin typeface="+mn-ea"/>
                <a:ea typeface="+mn-ea"/>
              </a:rPr>
              <a:t>chem</a:t>
            </a:r>
            <a:r>
              <a:rPr lang="zh-TW" altLang="en-US" sz="1400" dirty="0" smtClean="0">
                <a:latin typeface="+mn-ea"/>
                <a:ea typeface="+mn-ea"/>
              </a:rPr>
              <a:t> 的標準差</a:t>
            </a:r>
            <a:r>
              <a:rPr lang="en-US" altLang="zh-TW" sz="1400" dirty="0" smtClean="0">
                <a:latin typeface="+mn-ea"/>
                <a:ea typeface="+mn-ea"/>
              </a:rPr>
              <a:t/>
            </a:r>
            <a:br>
              <a:rPr lang="en-US" altLang="zh-TW" sz="1400" dirty="0" smtClean="0">
                <a:latin typeface="+mn-ea"/>
                <a:ea typeface="+mn-ea"/>
              </a:rPr>
            </a:br>
            <a:r>
              <a:rPr lang="zh-TW" altLang="en-US" sz="1400" dirty="0" smtClean="0">
                <a:latin typeface="+mn-ea"/>
                <a:ea typeface="+mn-ea"/>
              </a:rPr>
              <a:t>參考答案：</a:t>
            </a:r>
            <a:r>
              <a:rPr lang="en-US" altLang="zh-TW" sz="1400" dirty="0" smtClean="0">
                <a:solidFill>
                  <a:srgbClr val="0070C0"/>
                </a:solidFill>
                <a:latin typeface="+mn-ea"/>
              </a:rPr>
              <a:t>5.297396</a:t>
            </a:r>
          </a:p>
          <a:p>
            <a:pPr marL="800100" lvl="1" indent="-342900">
              <a:buFont typeface="+mj-lt"/>
              <a:buAutoNum type="arabicParenR"/>
              <a:defRPr/>
            </a:pPr>
            <a:r>
              <a:rPr lang="zh-TW" altLang="en-US" sz="1400" dirty="0" smtClean="0">
                <a:latin typeface="+mn-ea"/>
                <a:ea typeface="+mn-ea"/>
              </a:rPr>
              <a:t>應用</a:t>
            </a:r>
            <a:r>
              <a:rPr lang="en-US" altLang="zh-TW" sz="1400" dirty="0" smtClean="0">
                <a:latin typeface="+mn-ea"/>
                <a:ea typeface="+mn-ea"/>
              </a:rPr>
              <a:t>apply</a:t>
            </a:r>
            <a:r>
              <a:rPr lang="zh-TW" altLang="en-US" sz="1400" dirty="0" smtClean="0">
                <a:latin typeface="+mn-ea"/>
                <a:ea typeface="+mn-ea"/>
              </a:rPr>
              <a:t>函數以及上題所得之函數</a:t>
            </a:r>
            <a:r>
              <a:rPr lang="en-US" altLang="zh-TW" sz="1400" dirty="0" err="1" smtClean="0">
                <a:latin typeface="+mn-ea"/>
                <a:ea typeface="+mn-ea"/>
              </a:rPr>
              <a:t>sd</a:t>
            </a:r>
            <a:r>
              <a:rPr lang="zh-TW" altLang="en-US" sz="1400" dirty="0" smtClean="0">
                <a:latin typeface="+mn-ea"/>
                <a:ea typeface="+mn-ea"/>
              </a:rPr>
              <a:t>，計算變數物件</a:t>
            </a:r>
            <a:r>
              <a:rPr lang="en-US" altLang="zh-TW" sz="1400" dirty="0" smtClean="0">
                <a:latin typeface="+mn-ea"/>
                <a:ea typeface="+mn-ea"/>
              </a:rPr>
              <a:t>hills</a:t>
            </a:r>
            <a:r>
              <a:rPr lang="zh-TW" altLang="en-US" sz="1400" dirty="0" smtClean="0">
                <a:latin typeface="+mn-ea"/>
                <a:ea typeface="+mn-ea"/>
              </a:rPr>
              <a:t>每一行的標準差：</a:t>
            </a:r>
            <a:r>
              <a:rPr lang="en-US" altLang="zh-TW" sz="1400" dirty="0" smtClean="0">
                <a:latin typeface="+mn-ea"/>
                <a:ea typeface="+mn-ea"/>
              </a:rPr>
              <a:t/>
            </a:r>
            <a:br>
              <a:rPr lang="en-US" altLang="zh-TW" sz="1400" dirty="0" smtClean="0">
                <a:latin typeface="+mn-ea"/>
                <a:ea typeface="+mn-ea"/>
              </a:rPr>
            </a:br>
            <a:r>
              <a:rPr lang="zh-TW" altLang="en-US" sz="1400" dirty="0" smtClean="0">
                <a:latin typeface="+mn-ea"/>
                <a:ea typeface="+mn-ea"/>
              </a:rPr>
              <a:t>參考答案：</a:t>
            </a:r>
            <a:endParaRPr lang="en-US" altLang="zh-TW" sz="1400" dirty="0" smtClean="0">
              <a:latin typeface="+mn-ea"/>
              <a:ea typeface="+mn-ea"/>
            </a:endParaRPr>
          </a:p>
          <a:p>
            <a:r>
              <a:rPr lang="en-US" altLang="zh-TW" sz="1400" dirty="0" smtClean="0">
                <a:solidFill>
                  <a:srgbClr val="0070C0"/>
                </a:solidFill>
                <a:latin typeface="+mn-ea"/>
              </a:rPr>
              <a:t>		 dist      	 climb        	</a:t>
            </a:r>
            <a:r>
              <a:rPr lang="zh-TW" altLang="en-US" sz="1400" dirty="0" smtClean="0">
                <a:solidFill>
                  <a:srgbClr val="0070C0"/>
                </a:solidFill>
                <a:latin typeface="+mn-ea"/>
              </a:rPr>
              <a:t>      </a:t>
            </a:r>
            <a:r>
              <a:rPr lang="en-US" altLang="zh-TW" sz="1400" dirty="0" smtClean="0">
                <a:solidFill>
                  <a:srgbClr val="0070C0"/>
                </a:solidFill>
                <a:latin typeface="+mn-ea"/>
              </a:rPr>
              <a:t>time </a:t>
            </a:r>
          </a:p>
          <a:p>
            <a:r>
              <a:rPr lang="en-US" altLang="zh-TW" sz="1400" dirty="0" smtClean="0">
                <a:solidFill>
                  <a:srgbClr val="0070C0"/>
                </a:solidFill>
                <a:latin typeface="+mn-ea"/>
              </a:rPr>
              <a:t>   		5.523936 	1619.150536   50.040716 </a:t>
            </a:r>
            <a:endParaRPr lang="en-US" altLang="zh-TW" sz="1400" dirty="0" smtClean="0">
              <a:latin typeface="+mn-ea"/>
              <a:ea typeface="+mn-ea"/>
            </a:endParaRPr>
          </a:p>
          <a:p>
            <a:pPr marL="800100" lvl="1" indent="-342900">
              <a:buFont typeface="+mj-lt"/>
              <a:buAutoNum type="arabicParenR" startAt="3"/>
            </a:pPr>
            <a:r>
              <a:rPr lang="zh-TW" altLang="en-US" sz="1400" dirty="0" smtClean="0">
                <a:latin typeface="+mn-ea"/>
                <a:ea typeface="+mn-ea"/>
              </a:rPr>
              <a:t>設計一個函數可以同時計算數列長度、平均數以及標準差，並用來計算</a:t>
            </a:r>
            <a:r>
              <a:rPr lang="en-US" altLang="zh-TW" sz="1400" dirty="0" err="1" smtClean="0">
                <a:latin typeface="+mn-ea"/>
                <a:ea typeface="+mn-ea"/>
              </a:rPr>
              <a:t>chem</a:t>
            </a:r>
            <a:r>
              <a:rPr lang="zh-TW" altLang="en-US" sz="1400" dirty="0" smtClean="0">
                <a:latin typeface="+mn-ea"/>
                <a:ea typeface="+mn-ea"/>
              </a:rPr>
              <a:t>各值</a:t>
            </a:r>
            <a:r>
              <a:rPr lang="en-US" altLang="zh-TW" sz="1400" dirty="0" smtClean="0">
                <a:latin typeface="+mn-ea"/>
                <a:ea typeface="+mn-ea"/>
              </a:rPr>
              <a:t/>
            </a:r>
            <a:br>
              <a:rPr lang="en-US" altLang="zh-TW" sz="1400" dirty="0" smtClean="0">
                <a:latin typeface="+mn-ea"/>
                <a:ea typeface="+mn-ea"/>
              </a:rPr>
            </a:br>
            <a:r>
              <a:rPr lang="zh-TW" altLang="en-US" sz="1400" dirty="0" smtClean="0">
                <a:latin typeface="+mn-ea"/>
                <a:ea typeface="+mn-ea"/>
              </a:rPr>
              <a:t>參考答案：</a:t>
            </a:r>
            <a:endParaRPr lang="en-US" altLang="zh-TW" sz="1400" dirty="0" smtClean="0">
              <a:latin typeface="+mn-ea"/>
              <a:ea typeface="+mn-ea"/>
            </a:endParaRPr>
          </a:p>
          <a:p>
            <a:pPr lvl="4"/>
            <a:r>
              <a:rPr lang="en-US" altLang="zh-TW" sz="1400" dirty="0" smtClean="0">
                <a:solidFill>
                  <a:srgbClr val="0070C0"/>
                </a:solidFill>
                <a:latin typeface="+mn-ea"/>
              </a:rPr>
              <a:t>$number</a:t>
            </a:r>
          </a:p>
          <a:p>
            <a:pPr lvl="4"/>
            <a:r>
              <a:rPr lang="en-US" altLang="zh-TW" sz="1400" dirty="0" smtClean="0">
                <a:solidFill>
                  <a:srgbClr val="0070C0"/>
                </a:solidFill>
                <a:latin typeface="+mn-ea"/>
              </a:rPr>
              <a:t>[1] 24</a:t>
            </a:r>
          </a:p>
          <a:p>
            <a:pPr lvl="4"/>
            <a:endParaRPr lang="en-US" altLang="zh-TW" sz="1400" dirty="0" smtClean="0">
              <a:solidFill>
                <a:srgbClr val="0070C0"/>
              </a:solidFill>
              <a:latin typeface="+mn-ea"/>
            </a:endParaRPr>
          </a:p>
          <a:p>
            <a:pPr lvl="4"/>
            <a:r>
              <a:rPr lang="en-US" altLang="zh-TW" sz="1400" dirty="0" smtClean="0">
                <a:solidFill>
                  <a:srgbClr val="0070C0"/>
                </a:solidFill>
                <a:latin typeface="+mn-ea"/>
              </a:rPr>
              <a:t>$mean</a:t>
            </a:r>
          </a:p>
          <a:p>
            <a:pPr lvl="4"/>
            <a:r>
              <a:rPr lang="en-US" altLang="zh-TW" sz="1400" dirty="0" smtClean="0">
                <a:solidFill>
                  <a:srgbClr val="0070C0"/>
                </a:solidFill>
                <a:latin typeface="+mn-ea"/>
              </a:rPr>
              <a:t>[1] 4.280417</a:t>
            </a:r>
          </a:p>
          <a:p>
            <a:pPr lvl="4"/>
            <a:endParaRPr lang="en-US" altLang="zh-TW" sz="1400" dirty="0" smtClean="0">
              <a:solidFill>
                <a:srgbClr val="0070C0"/>
              </a:solidFill>
              <a:latin typeface="+mn-ea"/>
            </a:endParaRPr>
          </a:p>
          <a:p>
            <a:pPr lvl="4"/>
            <a:r>
              <a:rPr lang="en-US" altLang="zh-TW" sz="1400" dirty="0" smtClean="0">
                <a:solidFill>
                  <a:srgbClr val="0070C0"/>
                </a:solidFill>
                <a:latin typeface="+mn-ea"/>
              </a:rPr>
              <a:t>$</a:t>
            </a:r>
            <a:r>
              <a:rPr lang="en-US" altLang="zh-TW" sz="1400" dirty="0" err="1" smtClean="0">
                <a:solidFill>
                  <a:srgbClr val="0070C0"/>
                </a:solidFill>
                <a:latin typeface="+mn-ea"/>
              </a:rPr>
              <a:t>sd</a:t>
            </a:r>
            <a:endParaRPr lang="en-US" altLang="zh-TW" sz="1400" dirty="0" smtClean="0">
              <a:solidFill>
                <a:srgbClr val="0070C0"/>
              </a:solidFill>
              <a:latin typeface="+mn-ea"/>
            </a:endParaRPr>
          </a:p>
          <a:p>
            <a:pPr lvl="4"/>
            <a:r>
              <a:rPr lang="en-US" altLang="zh-TW" sz="1400" dirty="0" smtClean="0">
                <a:solidFill>
                  <a:srgbClr val="0070C0"/>
                </a:solidFill>
                <a:latin typeface="+mn-ea"/>
              </a:rPr>
              <a:t>[1] 5.297396</a:t>
            </a:r>
          </a:p>
          <a:p>
            <a:pPr marL="800100" lvl="1" indent="-342900">
              <a:buFont typeface="+mj-lt"/>
              <a:buAutoNum type="arabicParenR" startAt="3"/>
            </a:pPr>
            <a:r>
              <a:rPr lang="zh-TW" altLang="en-US" sz="1400" dirty="0" smtClean="0">
                <a:latin typeface="+mn-ea"/>
                <a:ea typeface="+mn-ea"/>
              </a:rPr>
              <a:t>設計一個函數，可用來計算 </a:t>
            </a:r>
            <a:r>
              <a:rPr lang="en-US" altLang="zh-TW" sz="1400" dirty="0" err="1" smtClean="0">
                <a:latin typeface="+mn-ea"/>
                <a:ea typeface="+mn-ea"/>
              </a:rPr>
              <a:t>chem</a:t>
            </a:r>
            <a:r>
              <a:rPr lang="en-US" altLang="zh-TW" sz="1400" dirty="0" smtClean="0">
                <a:latin typeface="+mn-ea"/>
                <a:ea typeface="+mn-ea"/>
              </a:rPr>
              <a:t> </a:t>
            </a:r>
            <a:r>
              <a:rPr lang="zh-TW" altLang="en-US" sz="1400" dirty="0" smtClean="0">
                <a:latin typeface="+mn-ea"/>
                <a:ea typeface="+mn-ea"/>
              </a:rPr>
              <a:t>在</a:t>
            </a:r>
            <a:r>
              <a:rPr lang="en-US" altLang="zh-TW" sz="1400" dirty="0" smtClean="0">
                <a:latin typeface="+mn-ea"/>
                <a:ea typeface="+mn-ea"/>
              </a:rPr>
              <a:t>[mean-</a:t>
            </a:r>
            <a:r>
              <a:rPr lang="en-US" altLang="zh-TW" sz="1400" dirty="0" err="1" smtClean="0">
                <a:latin typeface="+mn-ea"/>
                <a:ea typeface="+mn-ea"/>
              </a:rPr>
              <a:t>sd</a:t>
            </a:r>
            <a:r>
              <a:rPr lang="en-US" altLang="zh-TW" sz="1400" dirty="0" smtClean="0">
                <a:latin typeface="+mn-ea"/>
                <a:ea typeface="+mn-ea"/>
              </a:rPr>
              <a:t>, </a:t>
            </a:r>
            <a:r>
              <a:rPr lang="en-US" altLang="zh-TW" sz="1400" dirty="0" err="1" smtClean="0">
                <a:latin typeface="+mn-ea"/>
                <a:ea typeface="+mn-ea"/>
              </a:rPr>
              <a:t>mean+sd</a:t>
            </a:r>
            <a:r>
              <a:rPr lang="en-US" altLang="zh-TW" sz="1400" dirty="0" smtClean="0">
                <a:latin typeface="+mn-ea"/>
                <a:ea typeface="+mn-ea"/>
              </a:rPr>
              <a:t>]</a:t>
            </a:r>
            <a:r>
              <a:rPr lang="zh-TW" altLang="en-US" sz="1400" dirty="0" smtClean="0">
                <a:latin typeface="+mn-ea"/>
                <a:ea typeface="+mn-ea"/>
              </a:rPr>
              <a:t>間的個數與比例</a:t>
            </a:r>
            <a:r>
              <a:rPr lang="en-US" altLang="zh-TW" sz="1400" dirty="0" smtClean="0">
                <a:latin typeface="+mn-ea"/>
                <a:ea typeface="+mn-ea"/>
              </a:rPr>
              <a:t/>
            </a:r>
            <a:br>
              <a:rPr lang="en-US" altLang="zh-TW" sz="1400" dirty="0" smtClean="0">
                <a:latin typeface="+mn-ea"/>
                <a:ea typeface="+mn-ea"/>
              </a:rPr>
            </a:br>
            <a:r>
              <a:rPr lang="zh-TW" altLang="en-US" sz="1400" dirty="0" smtClean="0">
                <a:latin typeface="+mn-ea"/>
                <a:ea typeface="+mn-ea"/>
              </a:rPr>
              <a:t>參考答案：</a:t>
            </a:r>
            <a:endParaRPr lang="en-US" altLang="zh-TW" sz="1400" dirty="0" smtClean="0">
              <a:latin typeface="+mn-ea"/>
              <a:ea typeface="+mn-ea"/>
            </a:endParaRPr>
          </a:p>
          <a:p>
            <a:pPr lvl="4"/>
            <a:r>
              <a:rPr lang="en-US" altLang="zh-TW" sz="1400" dirty="0" smtClean="0">
                <a:solidFill>
                  <a:srgbClr val="0070C0"/>
                </a:solidFill>
                <a:latin typeface="+mn-ea"/>
              </a:rPr>
              <a:t>$number</a:t>
            </a:r>
          </a:p>
          <a:p>
            <a:pPr lvl="4"/>
            <a:r>
              <a:rPr lang="en-US" altLang="zh-TW" sz="1400" dirty="0" smtClean="0">
                <a:solidFill>
                  <a:srgbClr val="0070C0"/>
                </a:solidFill>
                <a:latin typeface="+mn-ea"/>
              </a:rPr>
              <a:t>[1] 23</a:t>
            </a:r>
          </a:p>
          <a:p>
            <a:pPr lvl="4"/>
            <a:endParaRPr lang="en-US" altLang="zh-TW" sz="1400" dirty="0" smtClean="0">
              <a:solidFill>
                <a:srgbClr val="0070C0"/>
              </a:solidFill>
              <a:latin typeface="+mn-ea"/>
            </a:endParaRPr>
          </a:p>
          <a:p>
            <a:pPr lvl="4"/>
            <a:r>
              <a:rPr lang="en-US" altLang="zh-TW" sz="1400" dirty="0" smtClean="0">
                <a:solidFill>
                  <a:srgbClr val="0070C0"/>
                </a:solidFill>
                <a:latin typeface="+mn-ea"/>
              </a:rPr>
              <a:t>$percent</a:t>
            </a:r>
          </a:p>
          <a:p>
            <a:pPr lvl="4"/>
            <a:r>
              <a:rPr lang="en-US" altLang="zh-TW" sz="1400" dirty="0" smtClean="0">
                <a:solidFill>
                  <a:srgbClr val="0070C0"/>
                </a:solidFill>
                <a:latin typeface="+mn-ea"/>
              </a:rPr>
              <a:t>[1] 0.9583333</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標題 1"/>
          <p:cNvSpPr>
            <a:spLocks noGrp="1"/>
          </p:cNvSpPr>
          <p:nvPr>
            <p:ph type="title"/>
          </p:nvPr>
        </p:nvSpPr>
        <p:spPr/>
        <p:txBody>
          <a:bodyPr/>
          <a:lstStyle/>
          <a:p>
            <a:pPr eaLnBrk="1" hangingPunct="1"/>
            <a:r>
              <a:rPr lang="en-US" altLang="zh-TW" sz="2800" b="1" dirty="0" smtClean="0"/>
              <a:t>Homework	(2/3)</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010826C0-562E-4116-A72C-4CB2D2467555}" type="slidenum">
              <a:rPr lang="zh-TW" altLang="en-US" smtClean="0"/>
              <a:pPr fontAlgn="base">
                <a:spcBef>
                  <a:spcPct val="0"/>
                </a:spcBef>
                <a:spcAft>
                  <a:spcPct val="0"/>
                </a:spcAft>
                <a:defRPr/>
              </a:pPr>
              <a:t>23</a:t>
            </a:fld>
            <a:endParaRPr lang="zh-TW" altLang="en-US" dirty="0" smtClean="0"/>
          </a:p>
        </p:txBody>
      </p:sp>
      <p:sp>
        <p:nvSpPr>
          <p:cNvPr id="1536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 name="矩形 6"/>
          <p:cNvSpPr>
            <a:spLocks noChangeArrowheads="1"/>
          </p:cNvSpPr>
          <p:nvPr/>
        </p:nvSpPr>
        <p:spPr bwMode="auto">
          <a:xfrm>
            <a:off x="500063" y="1174750"/>
            <a:ext cx="4071937" cy="4924425"/>
          </a:xfrm>
          <a:prstGeom prst="rect">
            <a:avLst/>
          </a:prstGeom>
          <a:noFill/>
          <a:ln w="9525">
            <a:noFill/>
            <a:miter lim="800000"/>
            <a:headEnd/>
            <a:tailEnd/>
          </a:ln>
        </p:spPr>
        <p:txBody>
          <a:bodyPr wrap="square">
            <a:spAutoFit/>
          </a:bodyPr>
          <a:lstStyle/>
          <a:p>
            <a:pPr marL="342900" indent="-342900">
              <a:buAutoNum type="arabicPeriod"/>
              <a:defRPr/>
            </a:pPr>
            <a:r>
              <a:rPr lang="zh-TW" altLang="en-US" sz="1400" dirty="0" smtClean="0">
                <a:latin typeface="+mn-ea"/>
                <a:ea typeface="+mn-ea"/>
              </a:rPr>
              <a:t>引入</a:t>
            </a:r>
            <a:r>
              <a:rPr lang="en-US" altLang="zh-TW" sz="1400" dirty="0" smtClean="0">
                <a:latin typeface="+mn-ea"/>
                <a:ea typeface="+mn-ea"/>
              </a:rPr>
              <a:t>MASS</a:t>
            </a:r>
            <a:r>
              <a:rPr lang="zh-TW" altLang="en-US" sz="1400" dirty="0" smtClean="0">
                <a:latin typeface="+mn-ea"/>
                <a:ea typeface="+mn-ea"/>
              </a:rPr>
              <a:t>資料庫</a:t>
            </a:r>
            <a:endParaRPr lang="en-US" altLang="zh-TW" sz="1400" dirty="0" smtClean="0">
              <a:latin typeface="+mn-ea"/>
              <a:ea typeface="+mn-ea"/>
            </a:endParaRPr>
          </a:p>
          <a:p>
            <a:pPr marL="800100" lvl="1" indent="-342900">
              <a:buFont typeface="+mj-lt"/>
              <a:buAutoNum type="arabicParenR" startAt="5"/>
            </a:pPr>
            <a:r>
              <a:rPr lang="zh-TW" altLang="en-US" sz="1400" dirty="0" smtClean="0">
                <a:latin typeface="+mn-ea"/>
                <a:ea typeface="+mn-ea"/>
              </a:rPr>
              <a:t>設計一個函數，可用來計算 </a:t>
            </a:r>
            <a:r>
              <a:rPr lang="en-US" altLang="zh-TW" sz="1400" dirty="0" smtClean="0">
                <a:latin typeface="+mn-ea"/>
              </a:rPr>
              <a:t>drivers</a:t>
            </a:r>
            <a:r>
              <a:rPr lang="en-US" altLang="zh-TW" sz="1400" dirty="0" smtClean="0">
                <a:latin typeface="+mn-ea"/>
                <a:ea typeface="+mn-ea"/>
              </a:rPr>
              <a:t> </a:t>
            </a:r>
            <a:r>
              <a:rPr lang="zh-TW" altLang="en-US" sz="1400" dirty="0" smtClean="0">
                <a:latin typeface="+mn-ea"/>
                <a:ea typeface="+mn-ea"/>
              </a:rPr>
              <a:t>在</a:t>
            </a:r>
            <a:r>
              <a:rPr lang="en-US" altLang="zh-TW" sz="1400" dirty="0" smtClean="0">
                <a:latin typeface="+mn-ea"/>
                <a:ea typeface="+mn-ea"/>
              </a:rPr>
              <a:t>[mean-k*</a:t>
            </a:r>
            <a:r>
              <a:rPr lang="en-US" altLang="zh-TW" sz="1400" dirty="0" err="1" smtClean="0">
                <a:latin typeface="+mn-ea"/>
                <a:ea typeface="+mn-ea"/>
              </a:rPr>
              <a:t>sd</a:t>
            </a:r>
            <a:r>
              <a:rPr lang="en-US" altLang="zh-TW" sz="1400" dirty="0" smtClean="0">
                <a:latin typeface="+mn-ea"/>
                <a:ea typeface="+mn-ea"/>
              </a:rPr>
              <a:t>, </a:t>
            </a:r>
            <a:r>
              <a:rPr lang="en-US" altLang="zh-TW" sz="1400" dirty="0" err="1" smtClean="0">
                <a:latin typeface="+mn-ea"/>
                <a:ea typeface="+mn-ea"/>
              </a:rPr>
              <a:t>mean+k</a:t>
            </a:r>
            <a:r>
              <a:rPr lang="en-US" altLang="zh-TW" sz="1400" dirty="0" smtClean="0">
                <a:latin typeface="+mn-ea"/>
                <a:ea typeface="+mn-ea"/>
              </a:rPr>
              <a:t>*</a:t>
            </a:r>
            <a:r>
              <a:rPr lang="en-US" altLang="zh-TW" sz="1400" dirty="0" err="1" smtClean="0">
                <a:latin typeface="+mn-ea"/>
                <a:ea typeface="+mn-ea"/>
              </a:rPr>
              <a:t>sd</a:t>
            </a:r>
            <a:r>
              <a:rPr lang="en-US" altLang="zh-TW" sz="1400" dirty="0" smtClean="0">
                <a:latin typeface="+mn-ea"/>
                <a:ea typeface="+mn-ea"/>
              </a:rPr>
              <a:t>]</a:t>
            </a:r>
            <a:r>
              <a:rPr lang="zh-TW" altLang="en-US" sz="1400" dirty="0" smtClean="0">
                <a:latin typeface="+mn-ea"/>
                <a:ea typeface="+mn-ea"/>
              </a:rPr>
              <a:t>間的個數與比例，</a:t>
            </a:r>
            <a:r>
              <a:rPr lang="en-US" altLang="zh-TW" sz="1400" dirty="0" smtClean="0">
                <a:latin typeface="+mn-ea"/>
                <a:ea typeface="+mn-ea"/>
              </a:rPr>
              <a:t>k</a:t>
            </a:r>
            <a:r>
              <a:rPr lang="zh-TW" altLang="en-US" sz="1400" dirty="0" smtClean="0">
                <a:latin typeface="+mn-ea"/>
                <a:ea typeface="+mn-ea"/>
              </a:rPr>
              <a:t>為整數</a:t>
            </a:r>
            <a:endParaRPr lang="en-US" altLang="zh-TW" sz="1400" dirty="0" smtClean="0">
              <a:latin typeface="+mn-ea"/>
              <a:ea typeface="+mn-ea"/>
            </a:endParaRPr>
          </a:p>
          <a:p>
            <a:pPr marL="800100" lvl="1" indent="-342900"/>
            <a:r>
              <a:rPr lang="en-US" altLang="zh-TW" sz="1400" dirty="0" smtClean="0">
                <a:latin typeface="+mn-ea"/>
                <a:ea typeface="+mn-ea"/>
              </a:rPr>
              <a:t>	</a:t>
            </a:r>
            <a:r>
              <a:rPr lang="zh-TW" altLang="en-US" sz="1400" dirty="0" smtClean="0">
                <a:latin typeface="+mn-ea"/>
                <a:ea typeface="+mn-ea"/>
              </a:rPr>
              <a:t>參考答案：</a:t>
            </a:r>
            <a:endParaRPr lang="en-US" altLang="zh-TW" sz="1400" dirty="0" smtClean="0">
              <a:latin typeface="+mn-ea"/>
              <a:ea typeface="+mn-ea"/>
            </a:endParaRPr>
          </a:p>
          <a:p>
            <a:pPr lvl="2"/>
            <a:r>
              <a:rPr lang="en-US" altLang="zh-TW" sz="1200" dirty="0" smtClean="0">
                <a:solidFill>
                  <a:srgbClr val="0070C0"/>
                </a:solidFill>
                <a:latin typeface="+mn-ea"/>
              </a:rPr>
              <a:t>$k</a:t>
            </a:r>
          </a:p>
          <a:p>
            <a:pPr lvl="2"/>
            <a:r>
              <a:rPr lang="en-US" altLang="zh-TW" sz="1200" dirty="0" smtClean="0">
                <a:solidFill>
                  <a:srgbClr val="0070C0"/>
                </a:solidFill>
                <a:latin typeface="+mn-ea"/>
              </a:rPr>
              <a:t>[1] 1</a:t>
            </a:r>
          </a:p>
          <a:p>
            <a:pPr lvl="2"/>
            <a:r>
              <a:rPr lang="en-US" altLang="zh-TW" sz="1200" dirty="0" smtClean="0">
                <a:solidFill>
                  <a:srgbClr val="0070C0"/>
                </a:solidFill>
                <a:latin typeface="+mn-ea"/>
              </a:rPr>
              <a:t>$number</a:t>
            </a:r>
          </a:p>
          <a:p>
            <a:pPr lvl="2"/>
            <a:r>
              <a:rPr lang="en-US" altLang="zh-TW" sz="1200" dirty="0" smtClean="0">
                <a:solidFill>
                  <a:srgbClr val="0070C0"/>
                </a:solidFill>
                <a:latin typeface="+mn-ea"/>
              </a:rPr>
              <a:t>[1] 134</a:t>
            </a:r>
          </a:p>
          <a:p>
            <a:pPr lvl="2"/>
            <a:r>
              <a:rPr lang="en-US" altLang="zh-TW" sz="1200" dirty="0" smtClean="0">
                <a:solidFill>
                  <a:srgbClr val="0070C0"/>
                </a:solidFill>
                <a:latin typeface="+mn-ea"/>
              </a:rPr>
              <a:t>$percent</a:t>
            </a:r>
          </a:p>
          <a:p>
            <a:pPr lvl="2"/>
            <a:r>
              <a:rPr lang="en-US" altLang="zh-TW" sz="1200" dirty="0" smtClean="0">
                <a:solidFill>
                  <a:srgbClr val="0070C0"/>
                </a:solidFill>
                <a:latin typeface="+mn-ea"/>
              </a:rPr>
              <a:t>[1] 0.6979167</a:t>
            </a:r>
          </a:p>
          <a:p>
            <a:pPr marL="800100" lvl="1" indent="-342900"/>
            <a:endParaRPr lang="en-US" altLang="zh-TW" sz="1400" dirty="0" smtClean="0">
              <a:latin typeface="+mn-ea"/>
              <a:ea typeface="+mn-ea"/>
            </a:endParaRPr>
          </a:p>
          <a:p>
            <a:pPr lvl="2"/>
            <a:r>
              <a:rPr lang="en-US" altLang="zh-TW" sz="1200" dirty="0" smtClean="0">
                <a:solidFill>
                  <a:srgbClr val="0070C0"/>
                </a:solidFill>
                <a:latin typeface="+mn-ea"/>
              </a:rPr>
              <a:t>$k</a:t>
            </a:r>
          </a:p>
          <a:p>
            <a:pPr lvl="2"/>
            <a:r>
              <a:rPr lang="en-US" altLang="zh-TW" sz="1200" dirty="0" smtClean="0">
                <a:solidFill>
                  <a:srgbClr val="0070C0"/>
                </a:solidFill>
                <a:latin typeface="+mn-ea"/>
              </a:rPr>
              <a:t>[1] 2</a:t>
            </a:r>
          </a:p>
          <a:p>
            <a:pPr lvl="2"/>
            <a:r>
              <a:rPr lang="en-US" altLang="zh-TW" sz="1200" dirty="0" smtClean="0">
                <a:solidFill>
                  <a:srgbClr val="0070C0"/>
                </a:solidFill>
                <a:latin typeface="+mn-ea"/>
              </a:rPr>
              <a:t>$number</a:t>
            </a:r>
          </a:p>
          <a:p>
            <a:pPr lvl="2"/>
            <a:r>
              <a:rPr lang="en-US" altLang="zh-TW" sz="1200" dirty="0" smtClean="0">
                <a:solidFill>
                  <a:srgbClr val="0070C0"/>
                </a:solidFill>
                <a:latin typeface="+mn-ea"/>
              </a:rPr>
              <a:t>[1] 185</a:t>
            </a:r>
          </a:p>
          <a:p>
            <a:pPr lvl="2"/>
            <a:r>
              <a:rPr lang="en-US" altLang="zh-TW" sz="1200" dirty="0" smtClean="0">
                <a:solidFill>
                  <a:srgbClr val="0070C0"/>
                </a:solidFill>
                <a:latin typeface="+mn-ea"/>
              </a:rPr>
              <a:t>$percent</a:t>
            </a:r>
          </a:p>
          <a:p>
            <a:pPr lvl="2"/>
            <a:r>
              <a:rPr lang="en-US" altLang="zh-TW" sz="1200" dirty="0" smtClean="0">
                <a:solidFill>
                  <a:srgbClr val="0070C0"/>
                </a:solidFill>
                <a:latin typeface="+mn-ea"/>
              </a:rPr>
              <a:t>[1] 0.9635417</a:t>
            </a:r>
          </a:p>
          <a:p>
            <a:pPr marL="800100" lvl="1" indent="-342900"/>
            <a:endParaRPr lang="en-US" altLang="zh-TW" sz="1400" dirty="0" smtClean="0">
              <a:latin typeface="+mn-ea"/>
              <a:ea typeface="+mn-ea"/>
            </a:endParaRPr>
          </a:p>
          <a:p>
            <a:pPr lvl="2"/>
            <a:r>
              <a:rPr lang="en-US" altLang="zh-TW" sz="1200" dirty="0" smtClean="0">
                <a:solidFill>
                  <a:srgbClr val="0070C0"/>
                </a:solidFill>
                <a:latin typeface="+mn-ea"/>
              </a:rPr>
              <a:t>$k</a:t>
            </a:r>
          </a:p>
          <a:p>
            <a:pPr lvl="2"/>
            <a:r>
              <a:rPr lang="en-US" altLang="zh-TW" sz="1200" dirty="0" smtClean="0">
                <a:solidFill>
                  <a:srgbClr val="0070C0"/>
                </a:solidFill>
                <a:latin typeface="+mn-ea"/>
              </a:rPr>
              <a:t>[1] 3</a:t>
            </a:r>
          </a:p>
          <a:p>
            <a:pPr lvl="2"/>
            <a:r>
              <a:rPr lang="en-US" altLang="zh-TW" sz="1200" dirty="0" smtClean="0">
                <a:solidFill>
                  <a:srgbClr val="0070C0"/>
                </a:solidFill>
                <a:latin typeface="+mn-ea"/>
              </a:rPr>
              <a:t>$number</a:t>
            </a:r>
          </a:p>
          <a:p>
            <a:pPr lvl="2"/>
            <a:r>
              <a:rPr lang="en-US" altLang="zh-TW" sz="1200" dirty="0" smtClean="0">
                <a:solidFill>
                  <a:srgbClr val="0070C0"/>
                </a:solidFill>
                <a:latin typeface="+mn-ea"/>
              </a:rPr>
              <a:t>[1] 191</a:t>
            </a:r>
          </a:p>
          <a:p>
            <a:pPr lvl="2"/>
            <a:r>
              <a:rPr lang="en-US" altLang="zh-TW" sz="1200" dirty="0" smtClean="0">
                <a:solidFill>
                  <a:srgbClr val="0070C0"/>
                </a:solidFill>
                <a:latin typeface="+mn-ea"/>
              </a:rPr>
              <a:t>$percent</a:t>
            </a:r>
          </a:p>
          <a:p>
            <a:pPr lvl="2"/>
            <a:r>
              <a:rPr lang="en-US" altLang="zh-TW" sz="1200" dirty="0" smtClean="0">
                <a:solidFill>
                  <a:srgbClr val="0070C0"/>
                </a:solidFill>
                <a:latin typeface="+mn-ea"/>
              </a:rPr>
              <a:t>[1] 0.9947917</a:t>
            </a:r>
          </a:p>
        </p:txBody>
      </p:sp>
      <p:sp>
        <p:nvSpPr>
          <p:cNvPr id="11" name="矩形 6"/>
          <p:cNvSpPr>
            <a:spLocks noChangeArrowheads="1"/>
          </p:cNvSpPr>
          <p:nvPr/>
        </p:nvSpPr>
        <p:spPr bwMode="auto">
          <a:xfrm>
            <a:off x="4604519" y="1196752"/>
            <a:ext cx="4071937" cy="3754874"/>
          </a:xfrm>
          <a:prstGeom prst="rect">
            <a:avLst/>
          </a:prstGeom>
          <a:noFill/>
          <a:ln w="9525">
            <a:noFill/>
            <a:miter lim="800000"/>
            <a:headEnd/>
            <a:tailEnd/>
          </a:ln>
        </p:spPr>
        <p:txBody>
          <a:bodyPr wrap="square">
            <a:spAutoFit/>
          </a:bodyPr>
          <a:lstStyle/>
          <a:p>
            <a:pPr marL="800100" lvl="1" indent="-342900"/>
            <a:endParaRPr lang="zh-TW" altLang="en-US" sz="1400" dirty="0" smtClean="0">
              <a:latin typeface="+mn-ea"/>
              <a:ea typeface="+mn-ea"/>
            </a:endParaRPr>
          </a:p>
          <a:p>
            <a:pPr marL="800100" lvl="1" indent="-342900">
              <a:buFont typeface="+mj-lt"/>
              <a:buAutoNum type="arabicParenR" startAt="6"/>
            </a:pPr>
            <a:r>
              <a:rPr lang="zh-TW" altLang="en-US" sz="1400" dirty="0" smtClean="0">
                <a:latin typeface="+mn-ea"/>
                <a:ea typeface="+mn-ea"/>
              </a:rPr>
              <a:t>設計一個函數可用來計算 </a:t>
            </a:r>
            <a:r>
              <a:rPr lang="en-US" altLang="zh-TW" sz="1400" dirty="0" err="1" smtClean="0">
                <a:latin typeface="+mn-ea"/>
                <a:ea typeface="+mn-ea"/>
              </a:rPr>
              <a:t>chem</a:t>
            </a:r>
            <a:r>
              <a:rPr lang="zh-TW" altLang="en-US" sz="1400" dirty="0" smtClean="0">
                <a:latin typeface="+mn-ea"/>
                <a:ea typeface="+mn-ea"/>
              </a:rPr>
              <a:t>的四分位數</a:t>
            </a:r>
            <a:endParaRPr lang="en-US" altLang="zh-TW" sz="1400" dirty="0" smtClean="0">
              <a:latin typeface="+mn-ea"/>
              <a:ea typeface="+mn-ea"/>
            </a:endParaRPr>
          </a:p>
          <a:p>
            <a:pPr marL="800100" lvl="1" indent="-342900"/>
            <a:r>
              <a:rPr lang="en-US" altLang="zh-TW" sz="1400" dirty="0" smtClean="0">
                <a:latin typeface="+mn-ea"/>
                <a:ea typeface="+mn-ea"/>
              </a:rPr>
              <a:t>	</a:t>
            </a:r>
            <a:r>
              <a:rPr lang="zh-TW" altLang="en-US" sz="1400" dirty="0" smtClean="0">
                <a:latin typeface="+mn-ea"/>
                <a:ea typeface="+mn-ea"/>
              </a:rPr>
              <a:t>參考答案：</a:t>
            </a:r>
            <a:endParaRPr lang="en-US" altLang="zh-TW" sz="1400" dirty="0" smtClean="0">
              <a:latin typeface="+mn-ea"/>
              <a:ea typeface="+mn-ea"/>
            </a:endParaRPr>
          </a:p>
          <a:p>
            <a:pPr lvl="2"/>
            <a:r>
              <a:rPr lang="en-US" altLang="zh-TW" sz="1400" dirty="0" smtClean="0">
                <a:latin typeface="+mn-ea"/>
                <a:ea typeface="+mn-ea"/>
              </a:rPr>
              <a:t/>
            </a:r>
            <a:br>
              <a:rPr lang="en-US" altLang="zh-TW" sz="1400" dirty="0" smtClean="0">
                <a:latin typeface="+mn-ea"/>
                <a:ea typeface="+mn-ea"/>
              </a:rPr>
            </a:br>
            <a:r>
              <a:rPr lang="en-US" altLang="zh-TW" sz="1400" dirty="0" smtClean="0">
                <a:solidFill>
                  <a:srgbClr val="0070C0"/>
                </a:solidFill>
                <a:latin typeface="+mn-ea"/>
              </a:rPr>
              <a:t>$</a:t>
            </a:r>
            <a:r>
              <a:rPr lang="en-US" altLang="zh-TW" sz="1400" dirty="0" err="1" smtClean="0">
                <a:solidFill>
                  <a:srgbClr val="0070C0"/>
                </a:solidFill>
                <a:latin typeface="+mn-ea"/>
              </a:rPr>
              <a:t>q1</a:t>
            </a:r>
            <a:endParaRPr lang="en-US" altLang="zh-TW" sz="1400" dirty="0" smtClean="0">
              <a:solidFill>
                <a:srgbClr val="0070C0"/>
              </a:solidFill>
              <a:latin typeface="+mn-ea"/>
            </a:endParaRPr>
          </a:p>
          <a:p>
            <a:pPr lvl="2"/>
            <a:r>
              <a:rPr lang="en-US" altLang="zh-TW" sz="1400" dirty="0" smtClean="0">
                <a:solidFill>
                  <a:srgbClr val="0070C0"/>
                </a:solidFill>
                <a:latin typeface="+mn-ea"/>
              </a:rPr>
              <a:t>  25% </a:t>
            </a:r>
          </a:p>
          <a:p>
            <a:pPr lvl="2"/>
            <a:r>
              <a:rPr lang="en-US" altLang="zh-TW" sz="1400" dirty="0" smtClean="0">
                <a:solidFill>
                  <a:srgbClr val="0070C0"/>
                </a:solidFill>
                <a:latin typeface="+mn-ea"/>
              </a:rPr>
              <a:t>2.775 </a:t>
            </a:r>
          </a:p>
          <a:p>
            <a:pPr lvl="2"/>
            <a:endParaRPr lang="en-US" altLang="zh-TW" sz="1400" dirty="0" smtClean="0">
              <a:solidFill>
                <a:srgbClr val="0070C0"/>
              </a:solidFill>
              <a:latin typeface="+mn-ea"/>
            </a:endParaRPr>
          </a:p>
          <a:p>
            <a:pPr lvl="2"/>
            <a:r>
              <a:rPr lang="en-US" altLang="zh-TW" sz="1400" dirty="0" smtClean="0">
                <a:solidFill>
                  <a:srgbClr val="0070C0"/>
                </a:solidFill>
                <a:latin typeface="+mn-ea"/>
              </a:rPr>
              <a:t>$</a:t>
            </a:r>
            <a:r>
              <a:rPr lang="en-US" altLang="zh-TW" sz="1400" dirty="0" err="1" smtClean="0">
                <a:solidFill>
                  <a:srgbClr val="0070C0"/>
                </a:solidFill>
                <a:latin typeface="+mn-ea"/>
              </a:rPr>
              <a:t>q2</a:t>
            </a:r>
            <a:endParaRPr lang="en-US" altLang="zh-TW" sz="1400" dirty="0" smtClean="0">
              <a:solidFill>
                <a:srgbClr val="0070C0"/>
              </a:solidFill>
              <a:latin typeface="+mn-ea"/>
            </a:endParaRPr>
          </a:p>
          <a:p>
            <a:pPr lvl="2"/>
            <a:r>
              <a:rPr lang="en-US" altLang="zh-TW" sz="1400" dirty="0" smtClean="0">
                <a:solidFill>
                  <a:srgbClr val="0070C0"/>
                </a:solidFill>
                <a:latin typeface="+mn-ea"/>
              </a:rPr>
              <a:t>  50% </a:t>
            </a:r>
          </a:p>
          <a:p>
            <a:pPr lvl="2"/>
            <a:r>
              <a:rPr lang="en-US" altLang="zh-TW" sz="1400" dirty="0" smtClean="0">
                <a:solidFill>
                  <a:srgbClr val="0070C0"/>
                </a:solidFill>
                <a:latin typeface="+mn-ea"/>
              </a:rPr>
              <a:t>3.385 </a:t>
            </a:r>
          </a:p>
          <a:p>
            <a:pPr lvl="2"/>
            <a:endParaRPr lang="en-US" altLang="zh-TW" sz="1400" dirty="0" smtClean="0">
              <a:solidFill>
                <a:srgbClr val="0070C0"/>
              </a:solidFill>
              <a:latin typeface="+mn-ea"/>
            </a:endParaRPr>
          </a:p>
          <a:p>
            <a:pPr lvl="2"/>
            <a:r>
              <a:rPr lang="en-US" altLang="zh-TW" sz="1400" dirty="0" smtClean="0">
                <a:solidFill>
                  <a:srgbClr val="0070C0"/>
                </a:solidFill>
                <a:latin typeface="+mn-ea"/>
              </a:rPr>
              <a:t>$</a:t>
            </a:r>
            <a:r>
              <a:rPr lang="en-US" altLang="zh-TW" sz="1400" dirty="0" err="1" smtClean="0">
                <a:solidFill>
                  <a:srgbClr val="0070C0"/>
                </a:solidFill>
                <a:latin typeface="+mn-ea"/>
              </a:rPr>
              <a:t>q3</a:t>
            </a:r>
            <a:endParaRPr lang="en-US" altLang="zh-TW" sz="1400" dirty="0" smtClean="0">
              <a:solidFill>
                <a:srgbClr val="0070C0"/>
              </a:solidFill>
              <a:latin typeface="+mn-ea"/>
            </a:endParaRPr>
          </a:p>
          <a:p>
            <a:pPr lvl="2"/>
            <a:r>
              <a:rPr lang="en-US" altLang="zh-TW" sz="1400" dirty="0" smtClean="0">
                <a:solidFill>
                  <a:srgbClr val="0070C0"/>
                </a:solidFill>
                <a:latin typeface="+mn-ea"/>
              </a:rPr>
              <a:t>75% </a:t>
            </a:r>
          </a:p>
          <a:p>
            <a:pPr lvl="2"/>
            <a:r>
              <a:rPr lang="en-US" altLang="zh-TW" sz="1400" dirty="0" smtClean="0">
                <a:solidFill>
                  <a:srgbClr val="0070C0"/>
                </a:solidFill>
                <a:latin typeface="+mn-ea"/>
              </a:rPr>
              <a:t>3.7 </a:t>
            </a:r>
          </a:p>
          <a:p>
            <a:pPr marL="800100" lvl="1" indent="-342900"/>
            <a:endParaRPr lang="en-US" altLang="zh-TW" sz="1400" dirty="0" smtClean="0">
              <a:latin typeface="+mn-ea"/>
              <a:ea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標題 1"/>
          <p:cNvSpPr>
            <a:spLocks noGrp="1"/>
          </p:cNvSpPr>
          <p:nvPr>
            <p:ph type="title"/>
          </p:nvPr>
        </p:nvSpPr>
        <p:spPr/>
        <p:txBody>
          <a:bodyPr/>
          <a:lstStyle/>
          <a:p>
            <a:pPr eaLnBrk="1" hangingPunct="1"/>
            <a:r>
              <a:rPr lang="en-US" altLang="zh-TW" sz="2800" b="1" dirty="0" smtClean="0"/>
              <a:t>Homework	(3/3)</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010826C0-562E-4116-A72C-4CB2D2467555}" type="slidenum">
              <a:rPr lang="zh-TW" altLang="en-US" smtClean="0"/>
              <a:pPr fontAlgn="base">
                <a:spcBef>
                  <a:spcPct val="0"/>
                </a:spcBef>
                <a:spcAft>
                  <a:spcPct val="0"/>
                </a:spcAft>
                <a:defRPr/>
              </a:pPr>
              <a:t>24</a:t>
            </a:fld>
            <a:endParaRPr lang="zh-TW" altLang="en-US" dirty="0" smtClean="0"/>
          </a:p>
        </p:txBody>
      </p:sp>
      <p:sp>
        <p:nvSpPr>
          <p:cNvPr id="1536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 name="矩形 6"/>
          <p:cNvSpPr>
            <a:spLocks noChangeArrowheads="1"/>
          </p:cNvSpPr>
          <p:nvPr/>
        </p:nvSpPr>
        <p:spPr bwMode="auto">
          <a:xfrm>
            <a:off x="500063" y="1174750"/>
            <a:ext cx="8176393" cy="1815882"/>
          </a:xfrm>
          <a:prstGeom prst="rect">
            <a:avLst/>
          </a:prstGeom>
          <a:noFill/>
          <a:ln w="9525">
            <a:noFill/>
            <a:miter lim="800000"/>
            <a:headEnd/>
            <a:tailEnd/>
          </a:ln>
        </p:spPr>
        <p:txBody>
          <a:bodyPr wrap="square">
            <a:spAutoFit/>
          </a:bodyPr>
          <a:lstStyle/>
          <a:p>
            <a:pPr marL="342900" indent="-342900">
              <a:buFont typeface="+mj-lt"/>
              <a:buAutoNum type="arabicPeriod" startAt="2"/>
              <a:defRPr/>
            </a:pPr>
            <a:r>
              <a:rPr lang="zh-TW" altLang="en-US" sz="1400" dirty="0" smtClean="0">
                <a:latin typeface="+mn-ea"/>
                <a:ea typeface="+mn-ea"/>
              </a:rPr>
              <a:t>設計一個一維迴圈用來儲存長度為</a:t>
            </a:r>
            <a:r>
              <a:rPr lang="en-US" altLang="zh-TW" sz="1400" dirty="0" smtClean="0">
                <a:latin typeface="+mn-ea"/>
                <a:ea typeface="+mn-ea"/>
              </a:rPr>
              <a:t>8</a:t>
            </a:r>
            <a:r>
              <a:rPr lang="zh-TW" altLang="en-US" sz="1400" dirty="0" smtClean="0">
                <a:latin typeface="+mn-ea"/>
                <a:ea typeface="+mn-ea"/>
              </a:rPr>
              <a:t>的數列，其中第 </a:t>
            </a:r>
            <a:r>
              <a:rPr lang="en-US" altLang="zh-TW" sz="1400" dirty="0" err="1" smtClean="0">
                <a:latin typeface="+mn-ea"/>
                <a:ea typeface="+mn-ea"/>
              </a:rPr>
              <a:t>i</a:t>
            </a:r>
            <a:r>
              <a:rPr lang="en-US" altLang="zh-TW" sz="1400" dirty="0" smtClean="0">
                <a:latin typeface="+mn-ea"/>
                <a:ea typeface="+mn-ea"/>
              </a:rPr>
              <a:t> </a:t>
            </a:r>
            <a:r>
              <a:rPr lang="zh-TW" altLang="en-US" sz="1400" dirty="0" smtClean="0">
                <a:latin typeface="+mn-ea"/>
                <a:ea typeface="+mn-ea"/>
              </a:rPr>
              <a:t>個元素為</a:t>
            </a:r>
            <a:r>
              <a:rPr lang="en-US" altLang="zh-TW" sz="1400" dirty="0" smtClean="0">
                <a:latin typeface="+mn-ea"/>
                <a:ea typeface="+mn-ea"/>
              </a:rPr>
              <a:t/>
            </a:r>
            <a:br>
              <a:rPr lang="en-US" altLang="zh-TW" sz="1400" dirty="0" smtClean="0">
                <a:latin typeface="+mn-ea"/>
                <a:ea typeface="+mn-ea"/>
              </a:rPr>
            </a:br>
            <a:endParaRPr lang="en-US" altLang="zh-TW" sz="1400" dirty="0" smtClean="0">
              <a:latin typeface="+mn-ea"/>
              <a:ea typeface="+mn-ea"/>
            </a:endParaRPr>
          </a:p>
          <a:p>
            <a:pPr marL="342900" indent="-342900">
              <a:buFont typeface="+mj-lt"/>
              <a:buAutoNum type="arabicPeriod" startAt="2"/>
              <a:defRPr/>
            </a:pPr>
            <a:r>
              <a:rPr lang="zh-TW" altLang="en-US" sz="1400" dirty="0" smtClean="0">
                <a:latin typeface="+mn-ea"/>
                <a:ea typeface="+mn-ea"/>
              </a:rPr>
              <a:t>設計一個長度</a:t>
            </a:r>
            <a:r>
              <a:rPr lang="en-US" altLang="zh-TW" sz="1400" dirty="0" smtClean="0">
                <a:latin typeface="+mn-ea"/>
                <a:ea typeface="+mn-ea"/>
              </a:rPr>
              <a:t>14</a:t>
            </a:r>
            <a:r>
              <a:rPr lang="zh-TW" altLang="en-US" sz="1400" dirty="0" smtClean="0">
                <a:latin typeface="+mn-ea"/>
                <a:ea typeface="+mn-ea"/>
              </a:rPr>
              <a:t>的一維數列，其第 </a:t>
            </a:r>
            <a:r>
              <a:rPr lang="en-US" altLang="zh-TW" sz="1400" dirty="0" err="1" smtClean="0">
                <a:latin typeface="+mn-ea"/>
                <a:ea typeface="+mn-ea"/>
              </a:rPr>
              <a:t>i</a:t>
            </a:r>
            <a:r>
              <a:rPr lang="en-US" altLang="zh-TW" sz="1400" dirty="0" smtClean="0">
                <a:latin typeface="+mn-ea"/>
                <a:ea typeface="+mn-ea"/>
              </a:rPr>
              <a:t> </a:t>
            </a:r>
            <a:r>
              <a:rPr lang="zh-TW" altLang="en-US" sz="1400" dirty="0" smtClean="0">
                <a:latin typeface="+mn-ea"/>
                <a:ea typeface="+mn-ea"/>
              </a:rPr>
              <a:t>個元素為</a:t>
            </a:r>
            <a:r>
              <a:rPr lang="en-US" altLang="zh-TW" sz="1400" dirty="0" smtClean="0">
                <a:latin typeface="+mn-ea"/>
                <a:ea typeface="+mn-ea"/>
              </a:rPr>
              <a:t/>
            </a:r>
            <a:br>
              <a:rPr lang="en-US" altLang="zh-TW" sz="1400" dirty="0" smtClean="0">
                <a:latin typeface="+mn-ea"/>
                <a:ea typeface="+mn-ea"/>
              </a:rPr>
            </a:br>
            <a:endParaRPr lang="en-US" altLang="zh-TW" sz="1400" dirty="0" smtClean="0">
              <a:latin typeface="+mn-ea"/>
              <a:ea typeface="+mn-ea"/>
            </a:endParaRPr>
          </a:p>
          <a:p>
            <a:pPr marL="342900" indent="-342900">
              <a:buFont typeface="+mj-lt"/>
              <a:buAutoNum type="arabicPeriod" startAt="2"/>
              <a:defRPr/>
            </a:pPr>
            <a:r>
              <a:rPr lang="zh-TW" altLang="en-US" sz="1400" dirty="0" smtClean="0">
                <a:latin typeface="+mn-ea"/>
                <a:ea typeface="+mn-ea"/>
              </a:rPr>
              <a:t>設計一個</a:t>
            </a:r>
            <a:r>
              <a:rPr lang="en-US" altLang="zh-TW" sz="1400" dirty="0" smtClean="0">
                <a:latin typeface="+mn-ea"/>
                <a:ea typeface="+mn-ea"/>
              </a:rPr>
              <a:t>4</a:t>
            </a:r>
            <a:r>
              <a:rPr lang="zh-TW" altLang="en-US" sz="1400" dirty="0" smtClean="0">
                <a:latin typeface="+mn-ea"/>
                <a:ea typeface="+mn-ea"/>
              </a:rPr>
              <a:t>列</a:t>
            </a:r>
            <a:r>
              <a:rPr lang="en-US" altLang="zh-TW" sz="1400" dirty="0" smtClean="0">
                <a:latin typeface="+mn-ea"/>
                <a:ea typeface="+mn-ea"/>
              </a:rPr>
              <a:t>3</a:t>
            </a:r>
            <a:r>
              <a:rPr lang="zh-TW" altLang="en-US" sz="1400" dirty="0" smtClean="0">
                <a:latin typeface="+mn-ea"/>
                <a:ea typeface="+mn-ea"/>
              </a:rPr>
              <a:t>行的二維矩陣，其第</a:t>
            </a:r>
            <a:r>
              <a:rPr lang="en-US" altLang="zh-TW" sz="1400" dirty="0" smtClean="0">
                <a:latin typeface="+mn-ea"/>
                <a:ea typeface="+mn-ea"/>
              </a:rPr>
              <a:t>(</a:t>
            </a:r>
            <a:r>
              <a:rPr lang="en-US" altLang="zh-TW" sz="1400" dirty="0" err="1" smtClean="0">
                <a:latin typeface="+mn-ea"/>
                <a:ea typeface="+mn-ea"/>
              </a:rPr>
              <a:t>i</a:t>
            </a:r>
            <a:r>
              <a:rPr lang="en-US" altLang="zh-TW" sz="1400" dirty="0" smtClean="0">
                <a:latin typeface="+mn-ea"/>
                <a:ea typeface="+mn-ea"/>
              </a:rPr>
              <a:t>,</a:t>
            </a:r>
            <a:r>
              <a:rPr lang="zh-TW" altLang="en-US" sz="1400" dirty="0" smtClean="0">
                <a:latin typeface="+mn-ea"/>
                <a:ea typeface="+mn-ea"/>
              </a:rPr>
              <a:t> </a:t>
            </a:r>
            <a:r>
              <a:rPr lang="en-US" altLang="zh-TW" sz="1400" dirty="0" smtClean="0">
                <a:latin typeface="+mn-ea"/>
                <a:ea typeface="+mn-ea"/>
              </a:rPr>
              <a:t>j)</a:t>
            </a:r>
            <a:r>
              <a:rPr lang="zh-TW" altLang="en-US" sz="1400" dirty="0" smtClean="0">
                <a:latin typeface="+mn-ea"/>
                <a:ea typeface="+mn-ea"/>
              </a:rPr>
              <a:t>個元素為</a:t>
            </a:r>
            <a:endParaRPr lang="en-US" altLang="zh-TW" sz="1400" dirty="0" smtClean="0">
              <a:latin typeface="+mn-ea"/>
              <a:ea typeface="+mn-ea"/>
            </a:endParaRPr>
          </a:p>
          <a:p>
            <a:pPr marL="342900" indent="-342900">
              <a:buFont typeface="+mj-lt"/>
              <a:buAutoNum type="arabicPeriod" startAt="2"/>
              <a:defRPr/>
            </a:pPr>
            <a:endParaRPr lang="en-US" altLang="zh-TW" sz="1400" dirty="0" smtClean="0">
              <a:latin typeface="+mn-ea"/>
              <a:ea typeface="+mn-ea"/>
            </a:endParaRPr>
          </a:p>
          <a:p>
            <a:pPr marL="342900" indent="-342900">
              <a:buFont typeface="+mj-lt"/>
              <a:buAutoNum type="arabicPeriod" startAt="2"/>
              <a:defRPr/>
            </a:pPr>
            <a:r>
              <a:rPr lang="en-US" altLang="zh-TW" sz="1400" dirty="0" smtClean="0">
                <a:latin typeface="+mn-ea"/>
                <a:ea typeface="+mn-ea"/>
              </a:rPr>
              <a:t>(1) </a:t>
            </a:r>
            <a:r>
              <a:rPr lang="zh-TW" altLang="en-US" sz="1400" dirty="0" smtClean="0">
                <a:latin typeface="+mn-ea"/>
                <a:ea typeface="+mn-ea"/>
              </a:rPr>
              <a:t>將</a:t>
            </a:r>
            <a:r>
              <a:rPr lang="en-US" altLang="zh-TW" sz="1400" dirty="0" smtClean="0">
                <a:latin typeface="+mn-ea"/>
                <a:ea typeface="+mn-ea"/>
              </a:rPr>
              <a:t>MASS</a:t>
            </a:r>
            <a:r>
              <a:rPr lang="zh-TW" altLang="en-US" sz="1400" dirty="0" smtClean="0">
                <a:latin typeface="+mn-ea"/>
                <a:ea typeface="+mn-ea"/>
              </a:rPr>
              <a:t>資料庫的變數數列</a:t>
            </a:r>
            <a:r>
              <a:rPr lang="en-US" altLang="zh-TW" sz="1400" dirty="0" err="1" smtClean="0">
                <a:latin typeface="+mn-ea"/>
                <a:ea typeface="+mn-ea"/>
              </a:rPr>
              <a:t>chem</a:t>
            </a:r>
            <a:r>
              <a:rPr lang="zh-TW" altLang="en-US" sz="1400" dirty="0" smtClean="0">
                <a:latin typeface="+mn-ea"/>
                <a:ea typeface="+mn-ea"/>
              </a:rPr>
              <a:t>，儲存乘</a:t>
            </a:r>
            <a:r>
              <a:rPr lang="en-US" altLang="zh-TW" sz="1400" dirty="0" smtClean="0">
                <a:latin typeface="+mn-ea"/>
                <a:ea typeface="+mn-ea"/>
              </a:rPr>
              <a:t>6</a:t>
            </a:r>
            <a:r>
              <a:rPr lang="zh-TW" altLang="en-US" sz="1400" dirty="0" smtClean="0">
                <a:latin typeface="+mn-ea"/>
                <a:ea typeface="+mn-ea"/>
              </a:rPr>
              <a:t>*</a:t>
            </a:r>
            <a:r>
              <a:rPr lang="en-US" altLang="zh-TW" sz="1400" dirty="0" smtClean="0">
                <a:latin typeface="+mn-ea"/>
                <a:ea typeface="+mn-ea"/>
              </a:rPr>
              <a:t>4</a:t>
            </a:r>
            <a:r>
              <a:rPr lang="zh-TW" altLang="en-US" sz="1400" dirty="0" smtClean="0">
                <a:latin typeface="+mn-ea"/>
                <a:ea typeface="+mn-ea"/>
              </a:rPr>
              <a:t>的二維數列</a:t>
            </a:r>
            <a:r>
              <a:rPr lang="en-US" altLang="zh-TW" sz="1400" dirty="0" err="1" smtClean="0">
                <a:latin typeface="+mn-ea"/>
                <a:ea typeface="+mn-ea"/>
              </a:rPr>
              <a:t>chem2</a:t>
            </a:r>
            <a:r>
              <a:rPr lang="en-US" altLang="zh-TW" sz="1400" dirty="0" smtClean="0">
                <a:latin typeface="+mn-ea"/>
                <a:ea typeface="+mn-ea"/>
              </a:rPr>
              <a:t/>
            </a:r>
            <a:br>
              <a:rPr lang="en-US" altLang="zh-TW" sz="1400" dirty="0" smtClean="0">
                <a:latin typeface="+mn-ea"/>
                <a:ea typeface="+mn-ea"/>
              </a:rPr>
            </a:br>
            <a:r>
              <a:rPr lang="en-US" altLang="zh-TW" sz="1400" dirty="0" smtClean="0">
                <a:latin typeface="+mn-ea"/>
                <a:ea typeface="+mn-ea"/>
              </a:rPr>
              <a:t>(2) </a:t>
            </a:r>
            <a:r>
              <a:rPr lang="zh-TW" altLang="en-US" sz="1400" dirty="0" smtClean="0">
                <a:latin typeface="+mn-ea"/>
                <a:ea typeface="+mn-ea"/>
              </a:rPr>
              <a:t>設計一個二維矩陣</a:t>
            </a:r>
            <a:r>
              <a:rPr lang="en-US" altLang="zh-TW" sz="1400" dirty="0" err="1" smtClean="0">
                <a:latin typeface="+mn-ea"/>
                <a:ea typeface="+mn-ea"/>
              </a:rPr>
              <a:t>chem3</a:t>
            </a:r>
            <a:r>
              <a:rPr lang="zh-TW" altLang="en-US" sz="1400" dirty="0" smtClean="0">
                <a:latin typeface="+mn-ea"/>
                <a:ea typeface="+mn-ea"/>
              </a:rPr>
              <a:t>，其中第</a:t>
            </a:r>
            <a:r>
              <a:rPr lang="en-US" altLang="zh-TW" sz="1400" dirty="0" smtClean="0">
                <a:latin typeface="+mn-ea"/>
                <a:ea typeface="+mn-ea"/>
              </a:rPr>
              <a:t>(</a:t>
            </a:r>
            <a:r>
              <a:rPr lang="en-US" altLang="zh-TW" sz="1400" dirty="0" err="1" smtClean="0">
                <a:latin typeface="+mn-ea"/>
                <a:ea typeface="+mn-ea"/>
              </a:rPr>
              <a:t>i</a:t>
            </a:r>
            <a:r>
              <a:rPr lang="en-US" altLang="zh-TW" sz="1400" dirty="0" smtClean="0">
                <a:latin typeface="+mn-ea"/>
                <a:ea typeface="+mn-ea"/>
              </a:rPr>
              <a:t>,</a:t>
            </a:r>
            <a:r>
              <a:rPr lang="zh-TW" altLang="en-US" sz="1400" dirty="0" smtClean="0">
                <a:latin typeface="+mn-ea"/>
                <a:ea typeface="+mn-ea"/>
              </a:rPr>
              <a:t> </a:t>
            </a:r>
            <a:r>
              <a:rPr lang="en-US" altLang="zh-TW" sz="1400" dirty="0" smtClean="0">
                <a:latin typeface="+mn-ea"/>
                <a:ea typeface="+mn-ea"/>
              </a:rPr>
              <a:t>j)</a:t>
            </a:r>
            <a:r>
              <a:rPr lang="zh-TW" altLang="en-US" sz="1400" dirty="0" smtClean="0">
                <a:latin typeface="+mn-ea"/>
                <a:ea typeface="+mn-ea"/>
              </a:rPr>
              <a:t>個元素為</a:t>
            </a:r>
            <a:endParaRPr lang="en-US" altLang="zh-TW" sz="1400" dirty="0" smtClean="0">
              <a:latin typeface="+mn-ea"/>
              <a:ea typeface="+mn-ea"/>
            </a:endParaRPr>
          </a:p>
        </p:txBody>
      </p:sp>
      <p:graphicFrame>
        <p:nvGraphicFramePr>
          <p:cNvPr id="2050" name="Object 2"/>
          <p:cNvGraphicFramePr>
            <a:graphicFrameLocks noChangeAspect="1"/>
          </p:cNvGraphicFramePr>
          <p:nvPr/>
        </p:nvGraphicFramePr>
        <p:xfrm>
          <a:off x="5807040" y="1219143"/>
          <a:ext cx="215900" cy="203200"/>
        </p:xfrm>
        <a:graphic>
          <a:graphicData uri="http://schemas.openxmlformats.org/presentationml/2006/ole">
            <p:oleObj spid="_x0000_s2050" name="方程式" r:id="rId4" imgW="215640" imgH="203040" progId="Equation.3">
              <p:embed/>
            </p:oleObj>
          </a:graphicData>
        </a:graphic>
      </p:graphicFrame>
      <p:graphicFrame>
        <p:nvGraphicFramePr>
          <p:cNvPr id="2051" name="Object 3"/>
          <p:cNvGraphicFramePr>
            <a:graphicFrameLocks noChangeAspect="1"/>
          </p:cNvGraphicFramePr>
          <p:nvPr/>
        </p:nvGraphicFramePr>
        <p:xfrm>
          <a:off x="4479257" y="1650211"/>
          <a:ext cx="495300" cy="228600"/>
        </p:xfrm>
        <a:graphic>
          <a:graphicData uri="http://schemas.openxmlformats.org/presentationml/2006/ole">
            <p:oleObj spid="_x0000_s2051" name="方程式" r:id="rId5" imgW="495000" imgH="228600" progId="Equation.3">
              <p:embed/>
            </p:oleObj>
          </a:graphicData>
        </a:graphic>
      </p:graphicFrame>
      <p:graphicFrame>
        <p:nvGraphicFramePr>
          <p:cNvPr id="2052" name="Object 4"/>
          <p:cNvGraphicFramePr>
            <a:graphicFrameLocks noChangeAspect="1"/>
          </p:cNvGraphicFramePr>
          <p:nvPr/>
        </p:nvGraphicFramePr>
        <p:xfrm>
          <a:off x="4706938" y="2060575"/>
          <a:ext cx="368300" cy="228600"/>
        </p:xfrm>
        <a:graphic>
          <a:graphicData uri="http://schemas.openxmlformats.org/presentationml/2006/ole">
            <p:oleObj spid="_x0000_s2052" name="方程式" r:id="rId6" imgW="368280" imgH="228600" progId="Equation.3">
              <p:embed/>
            </p:oleObj>
          </a:graphicData>
        </a:graphic>
      </p:graphicFrame>
      <p:graphicFrame>
        <p:nvGraphicFramePr>
          <p:cNvPr id="2053" name="Object 5"/>
          <p:cNvGraphicFramePr>
            <a:graphicFrameLocks noChangeAspect="1"/>
          </p:cNvGraphicFramePr>
          <p:nvPr/>
        </p:nvGraphicFramePr>
        <p:xfrm>
          <a:off x="4914948" y="2717466"/>
          <a:ext cx="1092200" cy="241300"/>
        </p:xfrm>
        <a:graphic>
          <a:graphicData uri="http://schemas.openxmlformats.org/presentationml/2006/ole">
            <p:oleObj spid="_x0000_s2053" name="方程式" r:id="rId7" imgW="1091880" imgH="241200" progId="Equation.3">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標題 1"/>
          <p:cNvSpPr>
            <a:spLocks noGrp="1"/>
          </p:cNvSpPr>
          <p:nvPr>
            <p:ph type="title"/>
          </p:nvPr>
        </p:nvSpPr>
        <p:spPr/>
        <p:txBody>
          <a:bodyPr/>
          <a:lstStyle/>
          <a:p>
            <a:pPr eaLnBrk="1" hangingPunct="1"/>
            <a:r>
              <a:rPr lang="zh-TW" altLang="en-US" sz="2800" b="1" smtClean="0"/>
              <a:t>自訂函數</a:t>
            </a:r>
            <a:r>
              <a:rPr lang="en-US" altLang="zh-TW" sz="2800" b="1" smtClean="0"/>
              <a:t>						(2/3)</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A57740EF-9E36-4EDE-930F-91B7A8E66529}" type="slidenum">
              <a:rPr lang="zh-TW" altLang="en-US" smtClean="0"/>
              <a:pPr fontAlgn="base">
                <a:spcBef>
                  <a:spcPct val="0"/>
                </a:spcBef>
                <a:spcAft>
                  <a:spcPct val="0"/>
                </a:spcAft>
                <a:defRPr/>
              </a:pPr>
              <a:t>3</a:t>
            </a:fld>
            <a:endParaRPr lang="zh-TW" altLang="en-US" dirty="0" smtClean="0"/>
          </a:p>
        </p:txBody>
      </p:sp>
      <p:sp>
        <p:nvSpPr>
          <p:cNvPr id="11268"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69"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0"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1"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2"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273"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5262979"/>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以下示範如何自訂一個函數計算變異數相同時的雙樣本 </a:t>
            </a:r>
            <a:r>
              <a:rPr lang="en-US" altLang="zh-TW" sz="1400" dirty="0">
                <a:latin typeface="+mn-ea"/>
                <a:ea typeface="+mn-ea"/>
              </a:rPr>
              <a:t>t </a:t>
            </a:r>
            <a:r>
              <a:rPr lang="zh-TW" altLang="en-US" sz="1400" dirty="0">
                <a:latin typeface="+mn-ea"/>
                <a:ea typeface="+mn-ea"/>
              </a:rPr>
              <a:t>統計量（</a:t>
            </a:r>
            <a:r>
              <a:rPr lang="en-US" altLang="zh-TW" sz="1400" dirty="0">
                <a:latin typeface="+mn-ea"/>
                <a:ea typeface="+mn-ea"/>
              </a:rPr>
              <a:t>two sample t-statistic</a:t>
            </a:r>
            <a:r>
              <a:rPr lang="zh-TW" altLang="en-US" sz="1400" dirty="0">
                <a:latin typeface="+mn-ea"/>
                <a:ea typeface="+mn-ea"/>
              </a:rPr>
              <a:t>）：</a:t>
            </a:r>
          </a:p>
          <a:p>
            <a:pPr lvl="3">
              <a:defRPr/>
            </a:pPr>
            <a:r>
              <a:rPr lang="en-US" altLang="zh-TW" sz="1400" b="1" dirty="0" err="1">
                <a:solidFill>
                  <a:srgbClr val="0070C0"/>
                </a:solidFill>
                <a:latin typeface="+mn-ea"/>
                <a:ea typeface="+mn-ea"/>
              </a:rPr>
              <a:t>twosam.t</a:t>
            </a:r>
            <a:r>
              <a:rPr lang="en-US" altLang="zh-TW" sz="1400" b="1" dirty="0">
                <a:solidFill>
                  <a:srgbClr val="0070C0"/>
                </a:solidFill>
                <a:latin typeface="+mn-ea"/>
                <a:ea typeface="+mn-ea"/>
              </a:rPr>
              <a:t> &lt;- function(y1, y2) {</a:t>
            </a:r>
          </a:p>
          <a:p>
            <a:pPr lvl="3">
              <a:defRPr/>
            </a:pPr>
            <a:r>
              <a:rPr lang="en-US" altLang="zh-TW" sz="1400" b="1" dirty="0">
                <a:solidFill>
                  <a:srgbClr val="0070C0"/>
                </a:solidFill>
                <a:latin typeface="+mn-ea"/>
                <a:ea typeface="+mn-ea"/>
              </a:rPr>
              <a:t>    n1 &lt;- length(y1); n2 &lt;- length(y2)</a:t>
            </a:r>
          </a:p>
          <a:p>
            <a:pPr lvl="3">
              <a:defRPr/>
            </a:pPr>
            <a:r>
              <a:rPr lang="en-US" altLang="zh-TW" sz="1400" b="1" dirty="0">
                <a:solidFill>
                  <a:srgbClr val="0070C0"/>
                </a:solidFill>
                <a:latin typeface="+mn-ea"/>
                <a:ea typeface="+mn-ea"/>
              </a:rPr>
              <a:t>    yb1 &lt;- mean(y1); yb2 &lt;- mean(y2)</a:t>
            </a:r>
          </a:p>
          <a:p>
            <a:pPr lvl="3">
              <a:defRPr/>
            </a:pPr>
            <a:r>
              <a:rPr lang="en-US" altLang="zh-TW" sz="1400" b="1" dirty="0">
                <a:solidFill>
                  <a:srgbClr val="0070C0"/>
                </a:solidFill>
                <a:latin typeface="+mn-ea"/>
                <a:ea typeface="+mn-ea"/>
              </a:rPr>
              <a:t>    s1 &lt;- </a:t>
            </a:r>
            <a:r>
              <a:rPr lang="en-US" altLang="zh-TW" sz="1400" b="1" dirty="0" err="1">
                <a:solidFill>
                  <a:srgbClr val="0070C0"/>
                </a:solidFill>
                <a:latin typeface="+mn-ea"/>
                <a:ea typeface="+mn-ea"/>
              </a:rPr>
              <a:t>var</a:t>
            </a:r>
            <a:r>
              <a:rPr lang="en-US" altLang="zh-TW" sz="1400" b="1" dirty="0">
                <a:solidFill>
                  <a:srgbClr val="0070C0"/>
                </a:solidFill>
                <a:latin typeface="+mn-ea"/>
                <a:ea typeface="+mn-ea"/>
              </a:rPr>
              <a:t>(y1); s2 &lt;- </a:t>
            </a:r>
            <a:r>
              <a:rPr lang="en-US" altLang="zh-TW" sz="1400" b="1" dirty="0" err="1">
                <a:solidFill>
                  <a:srgbClr val="0070C0"/>
                </a:solidFill>
                <a:latin typeface="+mn-ea"/>
                <a:ea typeface="+mn-ea"/>
              </a:rPr>
              <a:t>var</a:t>
            </a:r>
            <a:r>
              <a:rPr lang="en-US" altLang="zh-TW" sz="1400" b="1" dirty="0">
                <a:solidFill>
                  <a:srgbClr val="0070C0"/>
                </a:solidFill>
                <a:latin typeface="+mn-ea"/>
                <a:ea typeface="+mn-ea"/>
              </a:rPr>
              <a:t>(y2)</a:t>
            </a:r>
          </a:p>
          <a:p>
            <a:pPr lvl="3">
              <a:defRPr/>
            </a:pPr>
            <a:r>
              <a:rPr lang="en-US" altLang="zh-TW" sz="1400" b="1" dirty="0">
                <a:solidFill>
                  <a:srgbClr val="0070C0"/>
                </a:solidFill>
                <a:latin typeface="+mn-ea"/>
                <a:ea typeface="+mn-ea"/>
              </a:rPr>
              <a:t>    s &lt;- ((n1-1)*s1 + (n2-1)*s2)/(n1+n2-2)</a:t>
            </a:r>
          </a:p>
          <a:p>
            <a:pPr lvl="3">
              <a:defRPr/>
            </a:pPr>
            <a:r>
              <a:rPr lang="en-US" altLang="zh-TW" sz="1400" b="1" dirty="0">
                <a:solidFill>
                  <a:srgbClr val="0070C0"/>
                </a:solidFill>
                <a:latin typeface="+mn-ea"/>
                <a:ea typeface="+mn-ea"/>
              </a:rPr>
              <a:t>    </a:t>
            </a:r>
            <a:r>
              <a:rPr lang="en-US" altLang="zh-TW" sz="1400" b="1" dirty="0" err="1">
                <a:solidFill>
                  <a:srgbClr val="0070C0"/>
                </a:solidFill>
                <a:latin typeface="+mn-ea"/>
                <a:ea typeface="+mn-ea"/>
              </a:rPr>
              <a:t>tst</a:t>
            </a:r>
            <a:r>
              <a:rPr lang="en-US" altLang="zh-TW" sz="1400" b="1" dirty="0">
                <a:solidFill>
                  <a:srgbClr val="0070C0"/>
                </a:solidFill>
                <a:latin typeface="+mn-ea"/>
                <a:ea typeface="+mn-ea"/>
              </a:rPr>
              <a:t> &lt;- (yb1 - yb2)/</a:t>
            </a:r>
            <a:r>
              <a:rPr lang="en-US" altLang="zh-TW" sz="1400" b="1" dirty="0" err="1">
                <a:solidFill>
                  <a:srgbClr val="0070C0"/>
                </a:solidFill>
                <a:latin typeface="+mn-ea"/>
                <a:ea typeface="+mn-ea"/>
              </a:rPr>
              <a:t>sqrt</a:t>
            </a:r>
            <a:r>
              <a:rPr lang="en-US" altLang="zh-TW" sz="1400" b="1" dirty="0">
                <a:solidFill>
                  <a:srgbClr val="0070C0"/>
                </a:solidFill>
                <a:latin typeface="+mn-ea"/>
                <a:ea typeface="+mn-ea"/>
              </a:rPr>
              <a:t>(s*(1/n1 + 1/n2))</a:t>
            </a:r>
          </a:p>
          <a:p>
            <a:pPr lvl="3">
              <a:defRPr/>
            </a:pPr>
            <a:r>
              <a:rPr lang="en-US" altLang="zh-TW" sz="1400" b="1" dirty="0">
                <a:solidFill>
                  <a:srgbClr val="0070C0"/>
                </a:solidFill>
                <a:latin typeface="+mn-ea"/>
                <a:ea typeface="+mn-ea"/>
              </a:rPr>
              <a:t>    </a:t>
            </a:r>
            <a:r>
              <a:rPr lang="en-US" altLang="zh-TW" sz="1400" b="1" dirty="0" err="1">
                <a:solidFill>
                  <a:srgbClr val="0070C0"/>
                </a:solidFill>
                <a:latin typeface="+mn-ea"/>
                <a:ea typeface="+mn-ea"/>
              </a:rPr>
              <a:t>tst</a:t>
            </a:r>
            <a:endParaRPr lang="en-US" altLang="zh-TW" sz="1400" b="1" dirty="0">
              <a:solidFill>
                <a:srgbClr val="0070C0"/>
              </a:solidFill>
              <a:latin typeface="+mn-ea"/>
              <a:ea typeface="+mn-ea"/>
            </a:endParaRPr>
          </a:p>
          <a:p>
            <a:pPr lvl="3">
              <a:defRPr/>
            </a:pPr>
            <a:r>
              <a:rPr lang="en-US" altLang="zh-TW" sz="1400" b="1" dirty="0">
                <a:solidFill>
                  <a:srgbClr val="0070C0"/>
                </a:solidFill>
                <a:latin typeface="+mn-ea"/>
                <a:ea typeface="+mn-ea"/>
              </a:rPr>
              <a:t>}</a:t>
            </a:r>
          </a:p>
          <a:p>
            <a:pPr lvl="1">
              <a:buFont typeface="Wingdings" pitchFamily="2" charset="2"/>
              <a:buChar char="Ø"/>
              <a:defRPr/>
            </a:pPr>
            <a:r>
              <a:rPr lang="zh-TW" altLang="en-US" sz="1400" dirty="0">
                <a:latin typeface="+mn-ea"/>
                <a:ea typeface="+mn-ea"/>
              </a:rPr>
              <a:t>應注意函數中最後一行只有單純的一個 </a:t>
            </a:r>
            <a:r>
              <a:rPr lang="en-US" altLang="zh-TW" sz="1400" dirty="0" err="1">
                <a:latin typeface="+mn-ea"/>
                <a:ea typeface="+mn-ea"/>
              </a:rPr>
              <a:t>tst</a:t>
            </a:r>
            <a:r>
              <a:rPr lang="en-US" altLang="zh-TW" sz="1400" dirty="0">
                <a:latin typeface="+mn-ea"/>
                <a:ea typeface="+mn-ea"/>
              </a:rPr>
              <a:t> </a:t>
            </a:r>
            <a:r>
              <a:rPr lang="zh-TW" altLang="en-US" sz="1400" dirty="0">
                <a:latin typeface="+mn-ea"/>
                <a:ea typeface="+mn-ea"/>
              </a:rPr>
              <a:t>變數，</a:t>
            </a:r>
            <a:r>
              <a:rPr lang="zh-TW" altLang="en-US" sz="1400" dirty="0" smtClean="0">
                <a:latin typeface="+mn-ea"/>
                <a:ea typeface="+mn-ea"/>
              </a:rPr>
              <a:t>這一行</a:t>
            </a:r>
            <a:r>
              <a:rPr lang="zh-TW" altLang="en-US" sz="1400" dirty="0">
                <a:latin typeface="+mn-ea"/>
                <a:ea typeface="+mn-ea"/>
              </a:rPr>
              <a:t>對計算來說並沒有意義，而要加這一行的原因</a:t>
            </a:r>
            <a:r>
              <a:rPr lang="zh-TW" altLang="en-US" sz="1400" dirty="0" smtClean="0">
                <a:latin typeface="+mn-ea"/>
                <a:ea typeface="+mn-ea"/>
              </a:rPr>
              <a:t>是</a:t>
            </a:r>
            <a:r>
              <a:rPr lang="zh-TW" altLang="en-US" sz="1400" dirty="0" smtClean="0">
                <a:solidFill>
                  <a:srgbClr val="FF0000"/>
                </a:solidFill>
                <a:latin typeface="+mn-ea"/>
                <a:ea typeface="+mn-ea"/>
              </a:rPr>
              <a:t>為了</a:t>
            </a:r>
            <a:r>
              <a:rPr lang="zh-TW" altLang="en-US" sz="1400" dirty="0">
                <a:solidFill>
                  <a:srgbClr val="FF0000"/>
                </a:solidFill>
                <a:latin typeface="+mn-ea"/>
                <a:ea typeface="+mn-ea"/>
              </a:rPr>
              <a:t>讓 </a:t>
            </a:r>
            <a:r>
              <a:rPr lang="en-US" altLang="zh-TW" sz="1400" dirty="0" err="1">
                <a:solidFill>
                  <a:srgbClr val="FF0000"/>
                </a:solidFill>
                <a:latin typeface="+mn-ea"/>
                <a:ea typeface="+mn-ea"/>
              </a:rPr>
              <a:t>tst</a:t>
            </a:r>
            <a:r>
              <a:rPr lang="en-US" altLang="zh-TW" sz="1400" dirty="0">
                <a:solidFill>
                  <a:srgbClr val="FF0000"/>
                </a:solidFill>
                <a:latin typeface="+mn-ea"/>
                <a:ea typeface="+mn-ea"/>
              </a:rPr>
              <a:t> </a:t>
            </a:r>
            <a:r>
              <a:rPr lang="zh-TW" altLang="en-US" sz="1400" dirty="0">
                <a:solidFill>
                  <a:srgbClr val="FF0000"/>
                </a:solidFill>
                <a:latin typeface="+mn-ea"/>
                <a:ea typeface="+mn-ea"/>
              </a:rPr>
              <a:t>的值成為整個區塊傳回值</a:t>
            </a:r>
            <a:r>
              <a:rPr lang="zh-TW" altLang="en-US" sz="1400" dirty="0">
                <a:latin typeface="+mn-ea"/>
                <a:ea typeface="+mn-ea"/>
              </a:rPr>
              <a:t>（詳細說明請參考區塊運算式章節），在這個例子中，倒數第二行的傳回值也是 </a:t>
            </a:r>
            <a:r>
              <a:rPr lang="en-US" altLang="zh-TW" sz="1400" dirty="0" err="1">
                <a:latin typeface="+mn-ea"/>
                <a:ea typeface="+mn-ea"/>
              </a:rPr>
              <a:t>tst</a:t>
            </a:r>
            <a:r>
              <a:rPr lang="en-US" altLang="zh-TW" sz="1400" dirty="0">
                <a:latin typeface="+mn-ea"/>
                <a:ea typeface="+mn-ea"/>
              </a:rPr>
              <a:t> </a:t>
            </a:r>
            <a:r>
              <a:rPr lang="zh-TW" altLang="en-US" sz="1400" dirty="0">
                <a:latin typeface="+mn-ea"/>
                <a:ea typeface="+mn-ea"/>
              </a:rPr>
              <a:t>的值，所以也可以將最後一行省略，但建議還是明確指定傳回的值以避免因疏忽而造成的錯誤。</a:t>
            </a:r>
            <a:endParaRPr lang="en-US" altLang="zh-TW" sz="1400" dirty="0">
              <a:latin typeface="+mn-ea"/>
              <a:ea typeface="+mn-ea"/>
            </a:endParaRPr>
          </a:p>
          <a:p>
            <a:pPr lvl="1">
              <a:buFont typeface="Wingdings" pitchFamily="2" charset="2"/>
              <a:buChar char="Ø"/>
              <a:defRPr/>
            </a:pPr>
            <a:endParaRPr lang="en-US" altLang="zh-TW" sz="1400" dirty="0">
              <a:latin typeface="+mn-ea"/>
              <a:ea typeface="+mn-ea"/>
            </a:endParaRPr>
          </a:p>
          <a:p>
            <a:pPr lvl="1">
              <a:buFont typeface="Wingdings" pitchFamily="2" charset="2"/>
              <a:buChar char="Ø"/>
              <a:defRPr/>
            </a:pPr>
            <a:r>
              <a:rPr lang="zh-TW" altLang="en-US" sz="1400" dirty="0">
                <a:latin typeface="+mn-ea"/>
                <a:ea typeface="+mn-ea"/>
              </a:rPr>
              <a:t>另一種指定函數傳回值的方式是使用 </a:t>
            </a:r>
            <a:r>
              <a:rPr lang="en-US" altLang="zh-TW" sz="1400" dirty="0">
                <a:solidFill>
                  <a:srgbClr val="FF0000"/>
                </a:solidFill>
                <a:latin typeface="+mn-ea"/>
                <a:ea typeface="+mn-ea"/>
              </a:rPr>
              <a:t>return(value)</a:t>
            </a:r>
            <a:r>
              <a:rPr lang="zh-TW" altLang="en-US" sz="1400" dirty="0">
                <a:latin typeface="+mn-ea"/>
                <a:ea typeface="+mn-ea"/>
              </a:rPr>
              <a:t>，</a:t>
            </a:r>
            <a:r>
              <a:rPr lang="en-US" altLang="zh-TW" sz="1400" dirty="0">
                <a:latin typeface="+mn-ea"/>
                <a:ea typeface="+mn-ea"/>
              </a:rPr>
              <a:t>value </a:t>
            </a:r>
            <a:r>
              <a:rPr lang="zh-TW" altLang="en-US" sz="1400" dirty="0">
                <a:latin typeface="+mn-ea"/>
                <a:ea typeface="+mn-ea"/>
              </a:rPr>
              <a:t>是要傳回的值（所以在這個例子中，最後一行也可以寫成 </a:t>
            </a:r>
            <a:r>
              <a:rPr lang="en-US" altLang="zh-TW" sz="1400" dirty="0">
                <a:latin typeface="+mn-ea"/>
                <a:ea typeface="+mn-ea"/>
              </a:rPr>
              <a:t>return(</a:t>
            </a:r>
            <a:r>
              <a:rPr lang="en-US" altLang="zh-TW" sz="1400" dirty="0" err="1">
                <a:latin typeface="+mn-ea"/>
                <a:ea typeface="+mn-ea"/>
              </a:rPr>
              <a:t>tst</a:t>
            </a:r>
            <a:r>
              <a:rPr lang="en-US" altLang="zh-TW" sz="1400" dirty="0">
                <a:latin typeface="+mn-ea"/>
                <a:ea typeface="+mn-ea"/>
              </a:rPr>
              <a:t>)</a:t>
            </a:r>
            <a:r>
              <a:rPr lang="zh-TW" altLang="en-US" sz="1400" dirty="0">
                <a:latin typeface="+mn-ea"/>
                <a:ea typeface="+mn-ea"/>
              </a:rPr>
              <a:t>），在呼叫 </a:t>
            </a:r>
            <a:r>
              <a:rPr lang="en-US" altLang="zh-TW" sz="1400" dirty="0">
                <a:latin typeface="+mn-ea"/>
                <a:ea typeface="+mn-ea"/>
              </a:rPr>
              <a:t>return() </a:t>
            </a:r>
            <a:r>
              <a:rPr lang="zh-TW" altLang="en-US" sz="1400" dirty="0">
                <a:latin typeface="+mn-ea"/>
                <a:ea typeface="+mn-ea"/>
              </a:rPr>
              <a:t>之後，程式就會跳出這個函數並傳回指定的值，有時候在函數執行的</a:t>
            </a:r>
            <a:r>
              <a:rPr lang="zh-TW" altLang="en-US" sz="1400" dirty="0">
                <a:solidFill>
                  <a:srgbClr val="FF0000"/>
                </a:solidFill>
                <a:latin typeface="+mn-ea"/>
                <a:ea typeface="+mn-ea"/>
              </a:rPr>
              <a:t>中途</a:t>
            </a:r>
            <a:r>
              <a:rPr lang="zh-TW" altLang="en-US" sz="1400" dirty="0">
                <a:latin typeface="+mn-ea"/>
                <a:ea typeface="+mn-ea"/>
              </a:rPr>
              <a:t>要跳出時，就要使用 </a:t>
            </a:r>
            <a:r>
              <a:rPr lang="en-US" altLang="zh-TW" sz="1400" dirty="0">
                <a:latin typeface="+mn-ea"/>
                <a:ea typeface="+mn-ea"/>
              </a:rPr>
              <a:t>return()</a:t>
            </a:r>
            <a:r>
              <a:rPr lang="zh-TW" altLang="en-US" sz="1400" dirty="0">
                <a:latin typeface="+mn-ea"/>
                <a:ea typeface="+mn-ea"/>
              </a:rPr>
              <a:t>。</a:t>
            </a:r>
          </a:p>
          <a:p>
            <a:pPr lvl="1">
              <a:buFont typeface="Wingdings" pitchFamily="2" charset="2"/>
              <a:buChar char="Ø"/>
              <a:defRPr/>
            </a:pPr>
            <a:endParaRPr lang="zh-TW" altLang="en-US" sz="1400" dirty="0">
              <a:latin typeface="+mn-ea"/>
              <a:ea typeface="+mn-ea"/>
            </a:endParaRPr>
          </a:p>
          <a:p>
            <a:pPr lvl="1">
              <a:buFont typeface="Wingdings" pitchFamily="2" charset="2"/>
              <a:buChar char="Ø"/>
              <a:defRPr/>
            </a:pPr>
            <a:r>
              <a:rPr lang="zh-TW" altLang="en-US" sz="1400" dirty="0">
                <a:latin typeface="+mn-ea"/>
                <a:ea typeface="+mn-ea"/>
              </a:rPr>
              <a:t>現在透過這個自訂函數來計算 </a:t>
            </a:r>
            <a:r>
              <a:rPr lang="en-US" altLang="zh-TW" sz="1400" dirty="0">
                <a:latin typeface="+mn-ea"/>
                <a:ea typeface="+mn-ea"/>
              </a:rPr>
              <a:t>t </a:t>
            </a:r>
            <a:r>
              <a:rPr lang="zh-TW" altLang="en-US" sz="1400" dirty="0">
                <a:latin typeface="+mn-ea"/>
                <a:ea typeface="+mn-ea"/>
              </a:rPr>
              <a:t>統計量：</a:t>
            </a:r>
          </a:p>
          <a:p>
            <a:pPr lvl="3">
              <a:defRPr/>
            </a:pPr>
            <a:r>
              <a:rPr lang="en-US" altLang="zh-TW" sz="1400" b="1" dirty="0">
                <a:solidFill>
                  <a:srgbClr val="0070C0"/>
                </a:solidFill>
                <a:latin typeface="+mn-ea"/>
                <a:ea typeface="+mn-ea"/>
              </a:rPr>
              <a:t>x1 &lt;- </a:t>
            </a:r>
            <a:r>
              <a:rPr lang="en-US" altLang="zh-TW" sz="1400" b="1" dirty="0" err="1">
                <a:solidFill>
                  <a:srgbClr val="0070C0"/>
                </a:solidFill>
                <a:latin typeface="+mn-ea"/>
                <a:ea typeface="+mn-ea"/>
              </a:rPr>
              <a:t>rnorm</a:t>
            </a:r>
            <a:r>
              <a:rPr lang="en-US" altLang="zh-TW" sz="1400" b="1" dirty="0">
                <a:solidFill>
                  <a:srgbClr val="0070C0"/>
                </a:solidFill>
                <a:latin typeface="+mn-ea"/>
                <a:ea typeface="+mn-ea"/>
              </a:rPr>
              <a:t>(10)</a:t>
            </a:r>
          </a:p>
          <a:p>
            <a:pPr lvl="3">
              <a:defRPr/>
            </a:pPr>
            <a:r>
              <a:rPr lang="en-US" altLang="zh-TW" sz="1400" b="1" dirty="0">
                <a:solidFill>
                  <a:srgbClr val="0070C0"/>
                </a:solidFill>
                <a:latin typeface="+mn-ea"/>
                <a:ea typeface="+mn-ea"/>
              </a:rPr>
              <a:t>x2 &lt;- </a:t>
            </a:r>
            <a:r>
              <a:rPr lang="en-US" altLang="zh-TW" sz="1400" b="1" dirty="0" err="1">
                <a:solidFill>
                  <a:srgbClr val="0070C0"/>
                </a:solidFill>
                <a:latin typeface="+mn-ea"/>
                <a:ea typeface="+mn-ea"/>
              </a:rPr>
              <a:t>rnorm</a:t>
            </a:r>
            <a:r>
              <a:rPr lang="en-US" altLang="zh-TW" sz="1400" b="1" dirty="0">
                <a:solidFill>
                  <a:srgbClr val="0070C0"/>
                </a:solidFill>
                <a:latin typeface="+mn-ea"/>
                <a:ea typeface="+mn-ea"/>
              </a:rPr>
              <a:t>(15)</a:t>
            </a:r>
          </a:p>
          <a:p>
            <a:pPr lvl="3">
              <a:defRPr/>
            </a:pPr>
            <a:r>
              <a:rPr lang="en-US" altLang="zh-TW" sz="1400" b="1" dirty="0">
                <a:solidFill>
                  <a:srgbClr val="0070C0"/>
                </a:solidFill>
                <a:latin typeface="+mn-ea"/>
                <a:ea typeface="+mn-ea"/>
              </a:rPr>
              <a:t>my.t.st &lt;- </a:t>
            </a:r>
            <a:r>
              <a:rPr lang="en-US" altLang="zh-TW" sz="1400" b="1" dirty="0" err="1">
                <a:solidFill>
                  <a:srgbClr val="0070C0"/>
                </a:solidFill>
                <a:latin typeface="+mn-ea"/>
                <a:ea typeface="+mn-ea"/>
              </a:rPr>
              <a:t>twosam.t</a:t>
            </a:r>
            <a:r>
              <a:rPr lang="en-US" altLang="zh-TW" sz="1400" b="1" dirty="0">
                <a:solidFill>
                  <a:srgbClr val="0070C0"/>
                </a:solidFill>
                <a:latin typeface="+mn-ea"/>
                <a:ea typeface="+mn-ea"/>
              </a:rPr>
              <a:t>(x1,x2)</a:t>
            </a:r>
          </a:p>
          <a:p>
            <a:pPr lvl="1">
              <a:buFont typeface="Wingdings" pitchFamily="2" charset="2"/>
              <a:buChar char="Ø"/>
              <a:defRPr/>
            </a:pPr>
            <a:r>
              <a:rPr lang="en-US" altLang="zh-TW" sz="1400" dirty="0">
                <a:latin typeface="+mn-ea"/>
                <a:ea typeface="+mn-ea"/>
              </a:rPr>
              <a:t>my.t.st </a:t>
            </a:r>
            <a:r>
              <a:rPr lang="zh-TW" altLang="en-US" sz="1400" dirty="0">
                <a:latin typeface="+mn-ea"/>
                <a:ea typeface="+mn-ea"/>
              </a:rPr>
              <a:t>即為 </a:t>
            </a:r>
            <a:r>
              <a:rPr lang="en-US" altLang="zh-TW" sz="1400" dirty="0">
                <a:latin typeface="+mn-ea"/>
                <a:ea typeface="+mn-ea"/>
              </a:rPr>
              <a:t>t </a:t>
            </a:r>
            <a:r>
              <a:rPr lang="zh-TW" altLang="en-US" sz="1400" dirty="0">
                <a:latin typeface="+mn-ea"/>
                <a:ea typeface="+mn-ea"/>
              </a:rPr>
              <a:t>統計量的值。這裡是為了舉例才使用自訂函數，在 </a:t>
            </a:r>
            <a:r>
              <a:rPr lang="en-US" altLang="zh-TW" sz="1400" dirty="0">
                <a:latin typeface="+mn-ea"/>
                <a:ea typeface="+mn-ea"/>
              </a:rPr>
              <a:t>R </a:t>
            </a:r>
            <a:r>
              <a:rPr lang="zh-TW" altLang="en-US" sz="1400" dirty="0">
                <a:latin typeface="+mn-ea"/>
                <a:ea typeface="+mn-ea"/>
              </a:rPr>
              <a:t>中要計算 </a:t>
            </a:r>
            <a:r>
              <a:rPr lang="en-US" altLang="zh-TW" sz="1400" dirty="0">
                <a:latin typeface="+mn-ea"/>
                <a:ea typeface="+mn-ea"/>
              </a:rPr>
              <a:t>t </a:t>
            </a:r>
            <a:r>
              <a:rPr lang="zh-TW" altLang="en-US" sz="1400" dirty="0">
                <a:latin typeface="+mn-ea"/>
                <a:ea typeface="+mn-ea"/>
              </a:rPr>
              <a:t>統計量可以使用 </a:t>
            </a:r>
            <a:r>
              <a:rPr lang="en-US" altLang="zh-TW" sz="1400" dirty="0" err="1">
                <a:latin typeface="+mn-ea"/>
                <a:ea typeface="+mn-ea"/>
              </a:rPr>
              <a:t>t.test</a:t>
            </a:r>
            <a:r>
              <a:rPr lang="en-US" altLang="zh-TW" sz="1400" dirty="0">
                <a:latin typeface="+mn-ea"/>
                <a:ea typeface="+mn-ea"/>
              </a:rPr>
              <a:t>() </a:t>
            </a:r>
            <a:r>
              <a:rPr lang="zh-TW" altLang="en-US" sz="1400" dirty="0">
                <a:latin typeface="+mn-ea"/>
                <a:ea typeface="+mn-ea"/>
              </a:rPr>
              <a:t>函數。</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標題 1"/>
          <p:cNvSpPr>
            <a:spLocks noGrp="1"/>
          </p:cNvSpPr>
          <p:nvPr>
            <p:ph type="title"/>
          </p:nvPr>
        </p:nvSpPr>
        <p:spPr/>
        <p:txBody>
          <a:bodyPr/>
          <a:lstStyle/>
          <a:p>
            <a:pPr eaLnBrk="1" hangingPunct="1"/>
            <a:r>
              <a:rPr lang="zh-TW" altLang="en-US" sz="2800" b="1" smtClean="0"/>
              <a:t>自訂函數</a:t>
            </a:r>
            <a:r>
              <a:rPr lang="en-US" altLang="zh-TW" sz="2800" b="1" smtClean="0"/>
              <a:t>						(3/3)</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3FEBDD4E-9B29-4AE6-94B6-E4962A39A659}" type="slidenum">
              <a:rPr lang="zh-TW" altLang="en-US" smtClean="0"/>
              <a:pPr fontAlgn="base">
                <a:spcBef>
                  <a:spcPct val="0"/>
                </a:spcBef>
                <a:spcAft>
                  <a:spcPct val="0"/>
                </a:spcAft>
                <a:defRPr/>
              </a:pPr>
              <a:t>4</a:t>
            </a:fld>
            <a:endParaRPr lang="zh-TW" altLang="en-US" dirty="0" smtClean="0"/>
          </a:p>
        </p:txBody>
      </p:sp>
      <p:sp>
        <p:nvSpPr>
          <p:cNvPr id="12292"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3"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4"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5"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6"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2297"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186238"/>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第二個範例模擬 </a:t>
            </a:r>
            <a:r>
              <a:rPr lang="en-US" altLang="zh-TW" sz="1400" dirty="0" err="1">
                <a:latin typeface="+mn-ea"/>
                <a:ea typeface="+mn-ea"/>
              </a:rPr>
              <a:t>Matlab</a:t>
            </a:r>
            <a:r>
              <a:rPr lang="en-US" altLang="zh-TW" sz="1400" dirty="0">
                <a:latin typeface="+mn-ea"/>
                <a:ea typeface="+mn-ea"/>
              </a:rPr>
              <a:t> </a:t>
            </a:r>
            <a:r>
              <a:rPr lang="zh-TW" altLang="en-US" sz="1400" dirty="0">
                <a:latin typeface="+mn-ea"/>
                <a:ea typeface="+mn-ea"/>
              </a:rPr>
              <a:t>中的反斜線運算子（</a:t>
            </a:r>
            <a:r>
              <a:rPr lang="en-US" altLang="zh-TW" sz="1400" dirty="0">
                <a:latin typeface="+mn-ea"/>
                <a:ea typeface="+mn-ea"/>
              </a:rPr>
              <a:t>\</a:t>
            </a:r>
            <a:r>
              <a:rPr lang="zh-TW" altLang="en-US" sz="1400" dirty="0">
                <a:latin typeface="+mn-ea"/>
                <a:ea typeface="+mn-ea"/>
              </a:rPr>
              <a:t>）：給定 </a:t>
            </a:r>
            <a:r>
              <a:rPr lang="en-US" altLang="zh-TW" sz="1400" dirty="0">
                <a:latin typeface="+mn-ea"/>
                <a:ea typeface="+mn-ea"/>
              </a:rPr>
              <a:t>n × 1 </a:t>
            </a:r>
            <a:r>
              <a:rPr lang="zh-TW" altLang="en-US" sz="1400" dirty="0">
                <a:latin typeface="+mn-ea"/>
                <a:ea typeface="+mn-ea"/>
              </a:rPr>
              <a:t>的向量 </a:t>
            </a:r>
            <a:r>
              <a:rPr lang="en-US" altLang="zh-TW" sz="1400" dirty="0">
                <a:latin typeface="+mn-ea"/>
                <a:ea typeface="+mn-ea"/>
              </a:rPr>
              <a:t>y </a:t>
            </a:r>
            <a:r>
              <a:rPr lang="zh-TW" altLang="en-US" sz="1400" dirty="0">
                <a:latin typeface="+mn-ea"/>
                <a:ea typeface="+mn-ea"/>
              </a:rPr>
              <a:t>和一個 </a:t>
            </a:r>
            <a:r>
              <a:rPr lang="en-US" altLang="zh-TW" sz="1400" dirty="0">
                <a:latin typeface="+mn-ea"/>
                <a:ea typeface="+mn-ea"/>
              </a:rPr>
              <a:t>n × p </a:t>
            </a:r>
            <a:r>
              <a:rPr lang="zh-TW" altLang="en-US" sz="1400" dirty="0">
                <a:latin typeface="+mn-ea"/>
                <a:ea typeface="+mn-ea"/>
              </a:rPr>
              <a:t>的矩陣 </a:t>
            </a:r>
            <a:r>
              <a:rPr lang="en-US" altLang="zh-TW" sz="1400" dirty="0">
                <a:latin typeface="+mn-ea"/>
                <a:ea typeface="+mn-ea"/>
              </a:rPr>
              <a:t>X</a:t>
            </a:r>
            <a:r>
              <a:rPr lang="zh-TW" altLang="en-US" sz="1400" dirty="0">
                <a:latin typeface="+mn-ea"/>
                <a:ea typeface="+mn-ea"/>
              </a:rPr>
              <a:t>，</a:t>
            </a:r>
            <a:r>
              <a:rPr lang="en-US" altLang="zh-TW" sz="1400" dirty="0">
                <a:latin typeface="+mn-ea"/>
                <a:ea typeface="+mn-ea"/>
              </a:rPr>
              <a:t>X \ y </a:t>
            </a:r>
            <a:r>
              <a:rPr lang="zh-TW" altLang="en-US" sz="1400" dirty="0">
                <a:latin typeface="+mn-ea"/>
                <a:ea typeface="+mn-ea"/>
              </a:rPr>
              <a:t>的定義為 </a:t>
            </a:r>
            <a:r>
              <a:rPr lang="en-US" altLang="zh-TW" sz="1400" dirty="0">
                <a:latin typeface="+mn-ea"/>
                <a:ea typeface="+mn-ea"/>
              </a:rPr>
              <a:t>(X‘X)^{-}</a:t>
            </a:r>
            <a:r>
              <a:rPr lang="en-US" altLang="zh-TW" sz="1400" dirty="0" err="1">
                <a:latin typeface="+mn-ea"/>
                <a:ea typeface="+mn-ea"/>
              </a:rPr>
              <a:t>X’y</a:t>
            </a:r>
            <a:r>
              <a:rPr lang="en-US" altLang="zh-TW" sz="1400" dirty="0">
                <a:latin typeface="+mn-ea"/>
                <a:ea typeface="+mn-ea"/>
              </a:rPr>
              <a:t>, </a:t>
            </a:r>
            <a:r>
              <a:rPr lang="zh-TW" altLang="en-US" sz="1400" dirty="0">
                <a:latin typeface="+mn-ea"/>
                <a:ea typeface="+mn-ea"/>
              </a:rPr>
              <a:t>其中 </a:t>
            </a:r>
            <a:r>
              <a:rPr lang="en-US" altLang="zh-TW" sz="1400" dirty="0">
                <a:latin typeface="+mn-ea"/>
                <a:ea typeface="+mn-ea"/>
              </a:rPr>
              <a:t>(X‘X)^{-} </a:t>
            </a:r>
            <a:r>
              <a:rPr lang="zh-TW" altLang="en-US" sz="1400" dirty="0">
                <a:latin typeface="+mn-ea"/>
                <a:ea typeface="+mn-ea"/>
              </a:rPr>
              <a:t>這就是 </a:t>
            </a:r>
            <a:r>
              <a:rPr lang="en-US" altLang="zh-TW" sz="1400" dirty="0">
                <a:latin typeface="+mn-ea"/>
                <a:ea typeface="+mn-ea"/>
              </a:rPr>
              <a:t>X’X </a:t>
            </a:r>
            <a:r>
              <a:rPr lang="zh-TW" altLang="en-US" sz="1400" dirty="0">
                <a:latin typeface="+mn-ea"/>
                <a:ea typeface="+mn-ea"/>
              </a:rPr>
              <a:t>的廣義反矩陣（</a:t>
            </a:r>
            <a:r>
              <a:rPr lang="en-US" altLang="zh-TW" sz="1400" dirty="0">
                <a:latin typeface="+mn-ea"/>
                <a:ea typeface="+mn-ea"/>
              </a:rPr>
              <a:t>generalized inverse</a:t>
            </a:r>
            <a:r>
              <a:rPr lang="zh-TW" altLang="en-US" sz="1400" dirty="0">
                <a:latin typeface="+mn-ea"/>
                <a:ea typeface="+mn-ea"/>
              </a:rPr>
              <a:t>）。此運算子是用來計算向量 </a:t>
            </a:r>
            <a:r>
              <a:rPr lang="en-US" altLang="zh-TW" sz="1400" dirty="0">
                <a:latin typeface="+mn-ea"/>
                <a:ea typeface="+mn-ea"/>
              </a:rPr>
              <a:t>y </a:t>
            </a:r>
            <a:r>
              <a:rPr lang="zh-TW" altLang="en-US" sz="1400" dirty="0">
                <a:latin typeface="+mn-ea"/>
                <a:ea typeface="+mn-ea"/>
              </a:rPr>
              <a:t>正交投影到 </a:t>
            </a:r>
            <a:r>
              <a:rPr lang="en-US" altLang="zh-TW" sz="1400" dirty="0">
                <a:latin typeface="+mn-ea"/>
                <a:ea typeface="+mn-ea"/>
              </a:rPr>
              <a:t>X </a:t>
            </a:r>
            <a:r>
              <a:rPr lang="zh-TW" altLang="en-US" sz="1400" dirty="0">
                <a:latin typeface="+mn-ea"/>
                <a:ea typeface="+mn-ea"/>
              </a:rPr>
              <a:t>行空間（</a:t>
            </a:r>
            <a:r>
              <a:rPr lang="en-US" altLang="zh-TW" sz="1400" dirty="0">
                <a:latin typeface="+mn-ea"/>
                <a:ea typeface="+mn-ea"/>
              </a:rPr>
              <a:t>column space</a:t>
            </a:r>
            <a:r>
              <a:rPr lang="zh-TW" altLang="en-US" sz="1400" dirty="0">
                <a:latin typeface="+mn-ea"/>
                <a:ea typeface="+mn-ea"/>
              </a:rPr>
              <a:t>）上面的係數（這個係數稱為回歸係數的最小平方法估計（</a:t>
            </a:r>
            <a:r>
              <a:rPr lang="en-US" altLang="zh-TW" sz="1400" dirty="0">
                <a:latin typeface="+mn-ea"/>
                <a:ea typeface="+mn-ea"/>
              </a:rPr>
              <a:t>least squares estimate</a:t>
            </a:r>
            <a:r>
              <a:rPr lang="zh-TW" altLang="en-US" sz="1400" dirty="0">
                <a:latin typeface="+mn-ea"/>
                <a:ea typeface="+mn-ea"/>
              </a:rPr>
              <a:t>）），這個功能可以使用 </a:t>
            </a:r>
            <a:r>
              <a:rPr lang="en-US" altLang="zh-TW" sz="1400" dirty="0" err="1">
                <a:latin typeface="+mn-ea"/>
                <a:ea typeface="+mn-ea"/>
              </a:rPr>
              <a:t>qr</a:t>
            </a:r>
            <a:r>
              <a:rPr lang="en-US" altLang="zh-TW" sz="1400" dirty="0">
                <a:latin typeface="+mn-ea"/>
                <a:ea typeface="+mn-ea"/>
              </a:rPr>
              <a:t>() </a:t>
            </a:r>
            <a:r>
              <a:rPr lang="zh-TW" altLang="en-US" sz="1400" dirty="0">
                <a:latin typeface="+mn-ea"/>
                <a:ea typeface="+mn-ea"/>
              </a:rPr>
              <a:t>函數來實做，但直接使用此函數的步驟較為繁雜，故自訂一個比較簡單使用的函數：</a:t>
            </a:r>
          </a:p>
          <a:p>
            <a:pPr lvl="3">
              <a:defRPr/>
            </a:pPr>
            <a:r>
              <a:rPr lang="en-US" altLang="zh-TW" sz="1400" b="1" dirty="0" err="1">
                <a:solidFill>
                  <a:srgbClr val="0070C0"/>
                </a:solidFill>
                <a:latin typeface="+mn-ea"/>
                <a:ea typeface="+mn-ea"/>
              </a:rPr>
              <a:t>bslash</a:t>
            </a:r>
            <a:r>
              <a:rPr lang="en-US" altLang="zh-TW" sz="1400" b="1" dirty="0">
                <a:solidFill>
                  <a:srgbClr val="0070C0"/>
                </a:solidFill>
                <a:latin typeface="+mn-ea"/>
                <a:ea typeface="+mn-ea"/>
              </a:rPr>
              <a:t> &lt;- function(X, y) {</a:t>
            </a:r>
          </a:p>
          <a:p>
            <a:pPr lvl="3">
              <a:defRPr/>
            </a:pPr>
            <a:r>
              <a:rPr lang="en-US" altLang="zh-TW" sz="1400" b="1" dirty="0">
                <a:solidFill>
                  <a:srgbClr val="0070C0"/>
                </a:solidFill>
                <a:latin typeface="+mn-ea"/>
                <a:ea typeface="+mn-ea"/>
              </a:rPr>
              <a:t>    X &lt;- </a:t>
            </a:r>
            <a:r>
              <a:rPr lang="en-US" altLang="zh-TW" sz="1400" b="1" dirty="0" err="1">
                <a:solidFill>
                  <a:srgbClr val="0070C0"/>
                </a:solidFill>
                <a:latin typeface="+mn-ea"/>
                <a:ea typeface="+mn-ea"/>
              </a:rPr>
              <a:t>qr</a:t>
            </a:r>
            <a:r>
              <a:rPr lang="en-US" altLang="zh-TW" sz="1400" b="1" dirty="0">
                <a:solidFill>
                  <a:srgbClr val="0070C0"/>
                </a:solidFill>
                <a:latin typeface="+mn-ea"/>
                <a:ea typeface="+mn-ea"/>
              </a:rPr>
              <a:t>(X)</a:t>
            </a:r>
          </a:p>
          <a:p>
            <a:pPr lvl="3">
              <a:defRPr/>
            </a:pPr>
            <a:r>
              <a:rPr lang="en-US" altLang="zh-TW" sz="1400" b="1" dirty="0">
                <a:solidFill>
                  <a:srgbClr val="0070C0"/>
                </a:solidFill>
                <a:latin typeface="+mn-ea"/>
                <a:ea typeface="+mn-ea"/>
              </a:rPr>
              <a:t>    </a:t>
            </a:r>
            <a:r>
              <a:rPr lang="en-US" altLang="zh-TW" sz="1400" b="1" dirty="0" err="1">
                <a:solidFill>
                  <a:srgbClr val="0070C0"/>
                </a:solidFill>
                <a:latin typeface="+mn-ea"/>
                <a:ea typeface="+mn-ea"/>
              </a:rPr>
              <a:t>qr.coef</a:t>
            </a:r>
            <a:r>
              <a:rPr lang="en-US" altLang="zh-TW" sz="1400" b="1" dirty="0">
                <a:solidFill>
                  <a:srgbClr val="0070C0"/>
                </a:solidFill>
                <a:latin typeface="+mn-ea"/>
                <a:ea typeface="+mn-ea"/>
              </a:rPr>
              <a:t>(X, y)</a:t>
            </a:r>
          </a:p>
          <a:p>
            <a:pPr lvl="3">
              <a:defRPr/>
            </a:pPr>
            <a:r>
              <a:rPr lang="en-US" altLang="zh-TW" sz="1400" b="1" dirty="0">
                <a:solidFill>
                  <a:srgbClr val="0070C0"/>
                </a:solidFill>
                <a:latin typeface="+mn-ea"/>
                <a:ea typeface="+mn-ea"/>
              </a:rPr>
              <a:t>}</a:t>
            </a:r>
          </a:p>
          <a:p>
            <a:pPr lvl="3">
              <a:defRPr/>
            </a:pP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此函數的使用方式為：</a:t>
            </a:r>
          </a:p>
          <a:p>
            <a:pPr lvl="3">
              <a:defRPr/>
            </a:pPr>
            <a:r>
              <a:rPr lang="en-US" altLang="zh-TW" sz="1400" b="1" dirty="0">
                <a:solidFill>
                  <a:srgbClr val="0070C0"/>
                </a:solidFill>
                <a:latin typeface="+mn-ea"/>
                <a:ea typeface="+mn-ea"/>
              </a:rPr>
              <a:t>X &lt;- array(c(1,4,6,13),c(2,2))</a:t>
            </a:r>
          </a:p>
          <a:p>
            <a:pPr lvl="3">
              <a:defRPr/>
            </a:pPr>
            <a:r>
              <a:rPr lang="en-US" altLang="zh-TW" sz="1400" b="1" dirty="0">
                <a:solidFill>
                  <a:srgbClr val="0070C0"/>
                </a:solidFill>
                <a:latin typeface="+mn-ea"/>
                <a:ea typeface="+mn-ea"/>
              </a:rPr>
              <a:t>y &lt;- c(3,7)</a:t>
            </a:r>
          </a:p>
          <a:p>
            <a:pPr lvl="3">
              <a:defRPr/>
            </a:pPr>
            <a:r>
              <a:rPr lang="en-US" altLang="zh-TW" sz="1400" b="1" dirty="0" err="1">
                <a:solidFill>
                  <a:srgbClr val="0070C0"/>
                </a:solidFill>
                <a:latin typeface="+mn-ea"/>
                <a:ea typeface="+mn-ea"/>
              </a:rPr>
              <a:t>regcoeff</a:t>
            </a:r>
            <a:r>
              <a:rPr lang="en-US" altLang="zh-TW" sz="1400" b="1" dirty="0">
                <a:solidFill>
                  <a:srgbClr val="0070C0"/>
                </a:solidFill>
                <a:latin typeface="+mn-ea"/>
                <a:ea typeface="+mn-ea"/>
              </a:rPr>
              <a:t> &lt;- </a:t>
            </a:r>
            <a:r>
              <a:rPr lang="en-US" altLang="zh-TW" sz="1400" b="1" dirty="0" err="1">
                <a:solidFill>
                  <a:srgbClr val="0070C0"/>
                </a:solidFill>
                <a:latin typeface="+mn-ea"/>
                <a:ea typeface="+mn-ea"/>
              </a:rPr>
              <a:t>bslash</a:t>
            </a:r>
            <a:r>
              <a:rPr lang="en-US" altLang="zh-TW" sz="1400" b="1" dirty="0">
                <a:solidFill>
                  <a:srgbClr val="0070C0"/>
                </a:solidFill>
                <a:latin typeface="+mn-ea"/>
                <a:ea typeface="+mn-ea"/>
              </a:rPr>
              <a:t>(X, y)</a:t>
            </a:r>
          </a:p>
          <a:p>
            <a:pPr lvl="3">
              <a:defRPr/>
            </a:pPr>
            <a:endParaRPr lang="en-US" altLang="zh-TW" sz="1400" b="1" dirty="0">
              <a:solidFill>
                <a:srgbClr val="0070C0"/>
              </a:solidFill>
              <a:latin typeface="+mn-ea"/>
              <a:ea typeface="+mn-ea"/>
            </a:endParaRPr>
          </a:p>
          <a:p>
            <a:pPr>
              <a:buFont typeface="Wingdings" pitchFamily="2" charset="2"/>
              <a:buChar char="u"/>
              <a:defRPr/>
            </a:pPr>
            <a:r>
              <a:rPr lang="en-US" altLang="zh-TW" sz="1400" dirty="0">
                <a:latin typeface="+mn-ea"/>
                <a:ea typeface="+mn-ea"/>
              </a:rPr>
              <a:t>R </a:t>
            </a:r>
            <a:r>
              <a:rPr lang="zh-TW" altLang="en-US" sz="1400" dirty="0">
                <a:latin typeface="+mn-ea"/>
                <a:ea typeface="+mn-ea"/>
              </a:rPr>
              <a:t>內建的 </a:t>
            </a:r>
            <a:r>
              <a:rPr lang="en-US" altLang="zh-TW" sz="1400" dirty="0" err="1">
                <a:latin typeface="+mn-ea"/>
                <a:ea typeface="+mn-ea"/>
              </a:rPr>
              <a:t>lsfit</a:t>
            </a:r>
            <a:r>
              <a:rPr lang="en-US" altLang="zh-TW" sz="1400" dirty="0">
                <a:latin typeface="+mn-ea"/>
                <a:ea typeface="+mn-ea"/>
              </a:rPr>
              <a:t>() </a:t>
            </a:r>
            <a:r>
              <a:rPr lang="zh-TW" altLang="en-US" sz="1400" dirty="0">
                <a:latin typeface="+mn-ea"/>
                <a:ea typeface="+mn-ea"/>
              </a:rPr>
              <a:t>函數中也有一樣的功能，而且其功能更齊全，但往往所需要的功能只是其中的一小部分，這時候就可以像這樣將需要的功能抽離出來，自訂一個較簡單的函數來使用，使用上會比較方便。</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zh-TW" altLang="en-US" sz="1400" dirty="0">
              <a:latin typeface="+mn-ea"/>
              <a:ea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標題 1"/>
          <p:cNvSpPr>
            <a:spLocks noGrp="1"/>
          </p:cNvSpPr>
          <p:nvPr>
            <p:ph type="title"/>
          </p:nvPr>
        </p:nvSpPr>
        <p:spPr/>
        <p:txBody>
          <a:bodyPr/>
          <a:lstStyle/>
          <a:p>
            <a:pPr eaLnBrk="1" hangingPunct="1"/>
            <a:r>
              <a:rPr lang="zh-TW" altLang="en-US" sz="2800" b="1" smtClean="0"/>
              <a:t>定義運算子</a:t>
            </a:r>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652189FF-0FCE-4F13-88E7-08798F8B0F26}" type="slidenum">
              <a:rPr lang="zh-TW" altLang="en-US" smtClean="0"/>
              <a:pPr fontAlgn="base">
                <a:spcBef>
                  <a:spcPct val="0"/>
                </a:spcBef>
                <a:spcAft>
                  <a:spcPct val="0"/>
                </a:spcAft>
                <a:defRPr/>
              </a:pPr>
              <a:t>5</a:t>
            </a:fld>
            <a:endParaRPr lang="zh-TW" altLang="en-US" dirty="0" smtClean="0"/>
          </a:p>
        </p:txBody>
      </p:sp>
      <p:sp>
        <p:nvSpPr>
          <p:cNvPr id="13316"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7"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8"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19"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20"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3321"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324225"/>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在 </a:t>
            </a:r>
            <a:r>
              <a:rPr lang="en-US" altLang="zh-TW" sz="1400" dirty="0">
                <a:latin typeface="+mn-ea"/>
                <a:ea typeface="+mn-ea"/>
              </a:rPr>
              <a:t>R </a:t>
            </a:r>
            <a:r>
              <a:rPr lang="zh-TW" altLang="en-US" sz="1400" dirty="0">
                <a:latin typeface="+mn-ea"/>
                <a:ea typeface="+mn-ea"/>
              </a:rPr>
              <a:t>中自訂運算子的方式與自訂函數類似，運算子的形式必須是 </a:t>
            </a:r>
            <a:r>
              <a:rPr lang="en-US" altLang="zh-TW" sz="1400" dirty="0">
                <a:latin typeface="+mn-ea"/>
                <a:ea typeface="+mn-ea"/>
              </a:rPr>
              <a:t>%</a:t>
            </a:r>
            <a:r>
              <a:rPr lang="en-US" altLang="zh-TW" sz="1400" dirty="0" err="1">
                <a:latin typeface="+mn-ea"/>
                <a:ea typeface="+mn-ea"/>
              </a:rPr>
              <a:t>opname</a:t>
            </a:r>
            <a:r>
              <a:rPr lang="en-US" altLang="zh-TW" sz="1400" dirty="0">
                <a:latin typeface="+mn-ea"/>
                <a:ea typeface="+mn-ea"/>
              </a:rPr>
              <a:t>%</a:t>
            </a:r>
            <a:r>
              <a:rPr lang="zh-TW" altLang="en-US" sz="1400" dirty="0">
                <a:latin typeface="+mn-ea"/>
                <a:ea typeface="+mn-ea"/>
              </a:rPr>
              <a:t>，其中 </a:t>
            </a:r>
            <a:r>
              <a:rPr lang="en-US" altLang="zh-TW" sz="1400" dirty="0" err="1">
                <a:latin typeface="+mn-ea"/>
                <a:ea typeface="+mn-ea"/>
              </a:rPr>
              <a:t>opname</a:t>
            </a:r>
            <a:r>
              <a:rPr lang="en-US" altLang="zh-TW" sz="1400" dirty="0">
                <a:latin typeface="+mn-ea"/>
                <a:ea typeface="+mn-ea"/>
              </a:rPr>
              <a:t> </a:t>
            </a:r>
            <a:r>
              <a:rPr lang="zh-TW" altLang="en-US" sz="1400" dirty="0">
                <a:latin typeface="+mn-ea"/>
                <a:ea typeface="+mn-ea"/>
              </a:rPr>
              <a:t>可以是任何名稱，而指定的語法為（注意要使用引號）：</a:t>
            </a:r>
          </a:p>
          <a:p>
            <a:pPr lvl="3">
              <a:defRPr/>
            </a:pPr>
            <a:r>
              <a:rPr lang="en-US" altLang="zh-TW" sz="1400" b="1" dirty="0">
                <a:solidFill>
                  <a:srgbClr val="0070C0"/>
                </a:solidFill>
                <a:latin typeface="+mn-ea"/>
                <a:ea typeface="+mn-ea"/>
              </a:rPr>
              <a:t>"%</a:t>
            </a:r>
            <a:r>
              <a:rPr lang="en-US" altLang="zh-TW" sz="1400" b="1" dirty="0" err="1">
                <a:solidFill>
                  <a:srgbClr val="0070C0"/>
                </a:solidFill>
                <a:latin typeface="+mn-ea"/>
                <a:ea typeface="+mn-ea"/>
              </a:rPr>
              <a:t>op_name</a:t>
            </a:r>
            <a:r>
              <a:rPr lang="en-US" altLang="zh-TW" sz="1400" b="1" dirty="0">
                <a:solidFill>
                  <a:srgbClr val="0070C0"/>
                </a:solidFill>
                <a:latin typeface="+mn-ea"/>
                <a:ea typeface="+mn-ea"/>
              </a:rPr>
              <a:t>%" &lt;- function(x, y) { </a:t>
            </a:r>
            <a:r>
              <a:rPr lang="en-US" altLang="zh-TW" sz="1400" b="1" dirty="0" err="1">
                <a:solidFill>
                  <a:srgbClr val="0070C0"/>
                </a:solidFill>
                <a:latin typeface="+mn-ea"/>
                <a:ea typeface="+mn-ea"/>
              </a:rPr>
              <a:t>expr</a:t>
            </a:r>
            <a:r>
              <a:rPr lang="en-US" altLang="zh-TW" sz="1400" b="1" dirty="0">
                <a:solidFill>
                  <a:srgbClr val="0070C0"/>
                </a:solidFill>
                <a:latin typeface="+mn-ea"/>
                <a:ea typeface="+mn-ea"/>
              </a:rPr>
              <a:t> }</a:t>
            </a:r>
          </a:p>
          <a:p>
            <a:pPr lvl="1">
              <a:buFont typeface="Wingdings" pitchFamily="2" charset="2"/>
              <a:buChar char="Ø"/>
              <a:defRPr/>
            </a:pPr>
            <a:r>
              <a:rPr lang="zh-TW" altLang="en-US" sz="1400" dirty="0">
                <a:latin typeface="+mn-ea"/>
                <a:ea typeface="+mn-ea"/>
              </a:rPr>
              <a:t>而自訂運算子的使用方式跟一般運算子相同：</a:t>
            </a:r>
          </a:p>
          <a:p>
            <a:pPr lvl="3">
              <a:defRPr/>
            </a:pPr>
            <a:r>
              <a:rPr lang="en-US" altLang="zh-TW" sz="1400" b="1" dirty="0">
                <a:solidFill>
                  <a:srgbClr val="0070C0"/>
                </a:solidFill>
                <a:latin typeface="+mn-ea"/>
                <a:ea typeface="+mn-ea"/>
              </a:rPr>
              <a:t>x %</a:t>
            </a:r>
            <a:r>
              <a:rPr lang="en-US" altLang="zh-TW" sz="1400" b="1" dirty="0" err="1">
                <a:solidFill>
                  <a:srgbClr val="0070C0"/>
                </a:solidFill>
                <a:latin typeface="+mn-ea"/>
                <a:ea typeface="+mn-ea"/>
              </a:rPr>
              <a:t>op_name</a:t>
            </a:r>
            <a:r>
              <a:rPr lang="en-US" altLang="zh-TW" sz="1400" b="1" dirty="0">
                <a:solidFill>
                  <a:srgbClr val="0070C0"/>
                </a:solidFill>
                <a:latin typeface="+mn-ea"/>
                <a:ea typeface="+mn-ea"/>
              </a:rPr>
              <a:t>% y</a:t>
            </a:r>
          </a:p>
          <a:p>
            <a:pPr lvl="3">
              <a:defRPr/>
            </a:pPr>
            <a:endParaRPr lang="en-US" altLang="zh-TW" sz="1400" b="1" dirty="0">
              <a:solidFill>
                <a:srgbClr val="0070C0"/>
              </a:solidFill>
              <a:latin typeface="+mn-ea"/>
              <a:ea typeface="+mn-ea"/>
            </a:endParaRPr>
          </a:p>
          <a:p>
            <a:pPr>
              <a:buFont typeface="Wingdings" pitchFamily="2" charset="2"/>
              <a:buChar char="u"/>
              <a:defRPr/>
            </a:pPr>
            <a:r>
              <a:rPr lang="zh-TW" altLang="en-US" sz="1400" dirty="0">
                <a:latin typeface="+mn-ea"/>
                <a:ea typeface="+mn-ea"/>
              </a:rPr>
              <a:t>延續上一節的範例，現在將自行定義的 </a:t>
            </a:r>
            <a:r>
              <a:rPr lang="en-US" altLang="zh-TW" sz="1400" dirty="0" err="1">
                <a:latin typeface="+mn-ea"/>
                <a:ea typeface="+mn-ea"/>
              </a:rPr>
              <a:t>bslash</a:t>
            </a:r>
            <a:r>
              <a:rPr lang="en-US" altLang="zh-TW" sz="1400" dirty="0">
                <a:latin typeface="+mn-ea"/>
                <a:ea typeface="+mn-ea"/>
              </a:rPr>
              <a:t>() </a:t>
            </a:r>
            <a:r>
              <a:rPr lang="zh-TW" altLang="en-US" sz="1400" dirty="0">
                <a:latin typeface="+mn-ea"/>
                <a:ea typeface="+mn-ea"/>
              </a:rPr>
              <a:t>函數以另外一種運算子的形式來定義：</a:t>
            </a:r>
          </a:p>
          <a:p>
            <a:pPr lvl="3">
              <a:defRPr/>
            </a:pPr>
            <a:r>
              <a:rPr lang="en-US" altLang="zh-TW" sz="1400" b="1" dirty="0">
                <a:solidFill>
                  <a:srgbClr val="0070C0"/>
                </a:solidFill>
                <a:latin typeface="+mn-ea"/>
                <a:ea typeface="+mn-ea"/>
              </a:rPr>
              <a:t>"%!%" &lt;- function(X, y) {</a:t>
            </a:r>
          </a:p>
          <a:p>
            <a:pPr lvl="3">
              <a:defRPr/>
            </a:pPr>
            <a:r>
              <a:rPr lang="en-US" altLang="zh-TW" sz="1400" b="1" dirty="0">
                <a:solidFill>
                  <a:srgbClr val="0070C0"/>
                </a:solidFill>
                <a:latin typeface="+mn-ea"/>
                <a:ea typeface="+mn-ea"/>
              </a:rPr>
              <a:t>    X &lt;- </a:t>
            </a:r>
            <a:r>
              <a:rPr lang="en-US" altLang="zh-TW" sz="1400" b="1" dirty="0" err="1">
                <a:solidFill>
                  <a:srgbClr val="0070C0"/>
                </a:solidFill>
                <a:latin typeface="+mn-ea"/>
                <a:ea typeface="+mn-ea"/>
              </a:rPr>
              <a:t>qr</a:t>
            </a:r>
            <a:r>
              <a:rPr lang="en-US" altLang="zh-TW" sz="1400" b="1" dirty="0">
                <a:solidFill>
                  <a:srgbClr val="0070C0"/>
                </a:solidFill>
                <a:latin typeface="+mn-ea"/>
                <a:ea typeface="+mn-ea"/>
              </a:rPr>
              <a:t>(X)</a:t>
            </a:r>
          </a:p>
          <a:p>
            <a:pPr lvl="3">
              <a:defRPr/>
            </a:pPr>
            <a:r>
              <a:rPr lang="en-US" altLang="zh-TW" sz="1400" b="1" dirty="0">
                <a:solidFill>
                  <a:srgbClr val="0070C0"/>
                </a:solidFill>
                <a:latin typeface="+mn-ea"/>
                <a:ea typeface="+mn-ea"/>
              </a:rPr>
              <a:t>    </a:t>
            </a:r>
            <a:r>
              <a:rPr lang="en-US" altLang="zh-TW" sz="1400" b="1" dirty="0" err="1">
                <a:solidFill>
                  <a:srgbClr val="0070C0"/>
                </a:solidFill>
                <a:latin typeface="+mn-ea"/>
                <a:ea typeface="+mn-ea"/>
              </a:rPr>
              <a:t>qr.coef</a:t>
            </a:r>
            <a:r>
              <a:rPr lang="en-US" altLang="zh-TW" sz="1400" b="1" dirty="0">
                <a:solidFill>
                  <a:srgbClr val="0070C0"/>
                </a:solidFill>
                <a:latin typeface="+mn-ea"/>
                <a:ea typeface="+mn-ea"/>
              </a:rPr>
              <a:t>(X, y)</a:t>
            </a:r>
          </a:p>
          <a:p>
            <a:pPr lvl="3">
              <a:defRPr/>
            </a:pPr>
            <a:r>
              <a:rPr lang="en-US" altLang="zh-TW" sz="1400" b="1" dirty="0">
                <a:solidFill>
                  <a:srgbClr val="0070C0"/>
                </a:solidFill>
                <a:latin typeface="+mn-ea"/>
                <a:ea typeface="+mn-ea"/>
              </a:rPr>
              <a:t>}</a:t>
            </a:r>
          </a:p>
          <a:p>
            <a:pPr lvl="1">
              <a:buFont typeface="Wingdings" pitchFamily="2" charset="2"/>
              <a:buChar char="Ø"/>
              <a:defRPr/>
            </a:pPr>
            <a:r>
              <a:rPr lang="zh-TW" altLang="en-US" sz="1400" dirty="0">
                <a:latin typeface="+mn-ea"/>
                <a:ea typeface="+mn-ea"/>
              </a:rPr>
              <a:t>而使用方式則變為：</a:t>
            </a:r>
          </a:p>
          <a:p>
            <a:pPr lvl="3">
              <a:defRPr/>
            </a:pPr>
            <a:r>
              <a:rPr lang="en-US" altLang="zh-TW" sz="1400" b="1" dirty="0" err="1">
                <a:solidFill>
                  <a:srgbClr val="0070C0"/>
                </a:solidFill>
                <a:latin typeface="+mn-ea"/>
                <a:ea typeface="+mn-ea"/>
              </a:rPr>
              <a:t>regcoeff</a:t>
            </a:r>
            <a:r>
              <a:rPr lang="en-US" altLang="zh-TW" sz="1400" b="1" dirty="0">
                <a:solidFill>
                  <a:srgbClr val="0070C0"/>
                </a:solidFill>
                <a:latin typeface="+mn-ea"/>
                <a:ea typeface="+mn-ea"/>
              </a:rPr>
              <a:t> &lt;- X %!% y</a:t>
            </a:r>
          </a:p>
          <a:p>
            <a:pPr lvl="3">
              <a:defRPr/>
            </a:pPr>
            <a:endParaRPr lang="en-US" altLang="zh-TW" sz="1400" b="1" dirty="0">
              <a:solidFill>
                <a:srgbClr val="0070C0"/>
              </a:solidFill>
              <a:latin typeface="+mn-ea"/>
              <a:ea typeface="+mn-ea"/>
            </a:endParaRPr>
          </a:p>
          <a:p>
            <a:pPr>
              <a:buFont typeface="Wingdings" pitchFamily="2" charset="2"/>
              <a:buChar char="u"/>
              <a:defRPr/>
            </a:pPr>
            <a:r>
              <a:rPr lang="zh-TW" altLang="en-US" sz="1400" dirty="0">
                <a:latin typeface="+mn-ea"/>
                <a:ea typeface="+mn-ea"/>
              </a:rPr>
              <a:t>矩陣的乘法運算子 </a:t>
            </a:r>
            <a:r>
              <a:rPr lang="en-US" altLang="zh-TW" sz="1400" dirty="0">
                <a:latin typeface="+mn-ea"/>
                <a:ea typeface="+mn-ea"/>
              </a:rPr>
              <a:t>%*% </a:t>
            </a:r>
            <a:r>
              <a:rPr lang="zh-TW" altLang="en-US" sz="1400" dirty="0">
                <a:latin typeface="+mn-ea"/>
                <a:ea typeface="+mn-ea"/>
              </a:rPr>
              <a:t>與外積運算子 </a:t>
            </a:r>
            <a:r>
              <a:rPr lang="en-US" altLang="zh-TW" sz="1400" dirty="0">
                <a:latin typeface="+mn-ea"/>
                <a:ea typeface="+mn-ea"/>
              </a:rPr>
              <a:t>%o% </a:t>
            </a:r>
            <a:r>
              <a:rPr lang="zh-TW" altLang="en-US" sz="1400" dirty="0">
                <a:latin typeface="+mn-ea"/>
                <a:ea typeface="+mn-ea"/>
              </a:rPr>
              <a:t>也是以這種方式定義的二元運算子。</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標題 1"/>
          <p:cNvSpPr>
            <a:spLocks noGrp="1"/>
          </p:cNvSpPr>
          <p:nvPr>
            <p:ph type="title"/>
          </p:nvPr>
        </p:nvSpPr>
        <p:spPr>
          <a:xfrm>
            <a:off x="457200" y="-878904"/>
            <a:ext cx="8229600" cy="914400"/>
          </a:xfrm>
        </p:spPr>
        <p:txBody>
          <a:bodyPr/>
          <a:lstStyle/>
          <a:p>
            <a:pPr eaLnBrk="1" hangingPunct="1"/>
            <a:r>
              <a:rPr lang="zh-TW" altLang="en-US" sz="2800" b="1" smtClean="0"/>
              <a:t>參數命名和預設值</a:t>
            </a:r>
            <a:r>
              <a:rPr lang="en-US" altLang="zh-TW" sz="2800" b="1" smtClean="0"/>
              <a:t>				(1/2)</a:t>
            </a:r>
            <a:endParaRPr lang="zh-TW" altLang="en-US" sz="2800" b="1" smtClean="0"/>
          </a:p>
        </p:txBody>
      </p:sp>
      <p:sp>
        <p:nvSpPr>
          <p:cNvPr id="18453" name="投影片編號版面配置區 2"/>
          <p:cNvSpPr>
            <a:spLocks noGrp="1"/>
          </p:cNvSpPr>
          <p:nvPr>
            <p:ph type="sldNum" sz="quarter" idx="12"/>
          </p:nvPr>
        </p:nvSpPr>
        <p:spPr bwMode="auto">
          <a:xfrm>
            <a:off x="612775" y="5248846"/>
            <a:ext cx="1981200" cy="365125"/>
          </a:xfrm>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8D18A25D-4B59-4B44-BB2B-472DDE84EE39}" type="slidenum">
              <a:rPr lang="zh-TW" altLang="en-US" smtClean="0"/>
              <a:pPr fontAlgn="base">
                <a:spcBef>
                  <a:spcPct val="0"/>
                </a:spcBef>
                <a:spcAft>
                  <a:spcPct val="0"/>
                </a:spcAft>
                <a:defRPr/>
              </a:pPr>
              <a:t>6</a:t>
            </a:fld>
            <a:endParaRPr lang="zh-TW" altLang="en-US" dirty="0" smtClean="0"/>
          </a:p>
        </p:txBody>
      </p:sp>
      <p:sp>
        <p:nvSpPr>
          <p:cNvPr id="14340" name="Rectangle 23"/>
          <p:cNvSpPr>
            <a:spLocks noChangeArrowheads="1"/>
          </p:cNvSpPr>
          <p:nvPr/>
        </p:nvSpPr>
        <p:spPr bwMode="auto">
          <a:xfrm>
            <a:off x="0" y="-1107504"/>
            <a:ext cx="9144000" cy="0"/>
          </a:xfrm>
          <a:prstGeom prst="rect">
            <a:avLst/>
          </a:prstGeom>
          <a:noFill/>
          <a:ln w="9525">
            <a:noFill/>
            <a:miter lim="800000"/>
            <a:headEnd/>
            <a:tailEnd/>
          </a:ln>
        </p:spPr>
        <p:txBody>
          <a:bodyPr wrap="none" anchor="ctr">
            <a:spAutoFit/>
          </a:bodyPr>
          <a:lstStyle/>
          <a:p>
            <a:endParaRPr lang="zh-TW" altLang="en-US"/>
          </a:p>
        </p:txBody>
      </p:sp>
      <p:sp>
        <p:nvSpPr>
          <p:cNvPr id="14341" name="Rectangle 25"/>
          <p:cNvSpPr>
            <a:spLocks noChangeArrowheads="1"/>
          </p:cNvSpPr>
          <p:nvPr/>
        </p:nvSpPr>
        <p:spPr bwMode="auto">
          <a:xfrm>
            <a:off x="0" y="-1107504"/>
            <a:ext cx="9144000" cy="0"/>
          </a:xfrm>
          <a:prstGeom prst="rect">
            <a:avLst/>
          </a:prstGeom>
          <a:noFill/>
          <a:ln w="9525">
            <a:noFill/>
            <a:miter lim="800000"/>
            <a:headEnd/>
            <a:tailEnd/>
          </a:ln>
        </p:spPr>
        <p:txBody>
          <a:bodyPr wrap="none" anchor="ctr">
            <a:spAutoFit/>
          </a:bodyPr>
          <a:lstStyle/>
          <a:p>
            <a:endParaRPr lang="zh-TW" altLang="en-US"/>
          </a:p>
        </p:txBody>
      </p:sp>
      <p:sp>
        <p:nvSpPr>
          <p:cNvPr id="14342" name="Rectangle 27"/>
          <p:cNvSpPr>
            <a:spLocks noChangeArrowheads="1"/>
          </p:cNvSpPr>
          <p:nvPr/>
        </p:nvSpPr>
        <p:spPr bwMode="auto">
          <a:xfrm>
            <a:off x="0" y="-1107504"/>
            <a:ext cx="9144000" cy="0"/>
          </a:xfrm>
          <a:prstGeom prst="rect">
            <a:avLst/>
          </a:prstGeom>
          <a:noFill/>
          <a:ln w="9525">
            <a:noFill/>
            <a:miter lim="800000"/>
            <a:headEnd/>
            <a:tailEnd/>
          </a:ln>
        </p:spPr>
        <p:txBody>
          <a:bodyPr wrap="none" anchor="ctr">
            <a:spAutoFit/>
          </a:bodyPr>
          <a:lstStyle/>
          <a:p>
            <a:endParaRPr lang="zh-TW" altLang="en-US"/>
          </a:p>
        </p:txBody>
      </p:sp>
      <p:sp>
        <p:nvSpPr>
          <p:cNvPr id="14343" name="Rectangle 29"/>
          <p:cNvSpPr>
            <a:spLocks noChangeArrowheads="1"/>
          </p:cNvSpPr>
          <p:nvPr/>
        </p:nvSpPr>
        <p:spPr bwMode="auto">
          <a:xfrm>
            <a:off x="0" y="-1107504"/>
            <a:ext cx="9144000" cy="0"/>
          </a:xfrm>
          <a:prstGeom prst="rect">
            <a:avLst/>
          </a:prstGeom>
          <a:noFill/>
          <a:ln w="9525">
            <a:noFill/>
            <a:miter lim="800000"/>
            <a:headEnd/>
            <a:tailEnd/>
          </a:ln>
        </p:spPr>
        <p:txBody>
          <a:bodyPr wrap="none" anchor="ctr">
            <a:spAutoFit/>
          </a:bodyPr>
          <a:lstStyle/>
          <a:p>
            <a:endParaRPr lang="zh-TW" altLang="en-US"/>
          </a:p>
        </p:txBody>
      </p:sp>
      <p:sp>
        <p:nvSpPr>
          <p:cNvPr id="14344" name="Rectangle 31"/>
          <p:cNvSpPr>
            <a:spLocks noChangeArrowheads="1"/>
          </p:cNvSpPr>
          <p:nvPr/>
        </p:nvSpPr>
        <p:spPr bwMode="auto">
          <a:xfrm>
            <a:off x="0" y="-1107504"/>
            <a:ext cx="9144000" cy="0"/>
          </a:xfrm>
          <a:prstGeom prst="rect">
            <a:avLst/>
          </a:prstGeom>
          <a:noFill/>
          <a:ln w="9525">
            <a:noFill/>
            <a:miter lim="800000"/>
            <a:headEnd/>
            <a:tailEnd/>
          </a:ln>
        </p:spPr>
        <p:txBody>
          <a:bodyPr wrap="none" anchor="ctr">
            <a:spAutoFit/>
          </a:bodyPr>
          <a:lstStyle/>
          <a:p>
            <a:endParaRPr lang="zh-TW" altLang="en-US"/>
          </a:p>
        </p:txBody>
      </p:sp>
      <p:sp>
        <p:nvSpPr>
          <p:cNvPr id="14345" name="Rectangle 33"/>
          <p:cNvSpPr>
            <a:spLocks noChangeArrowheads="1"/>
          </p:cNvSpPr>
          <p:nvPr/>
        </p:nvSpPr>
        <p:spPr bwMode="auto">
          <a:xfrm>
            <a:off x="0" y="-1107504"/>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67246"/>
            <a:ext cx="8143875" cy="5048250"/>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函數在使用時其參數的指定方式可以使用</a:t>
            </a:r>
            <a:r>
              <a:rPr lang="zh-TW" altLang="en-US" sz="1400" dirty="0">
                <a:solidFill>
                  <a:srgbClr val="FF0000"/>
                </a:solidFill>
                <a:latin typeface="+mn-ea"/>
                <a:ea typeface="+mn-ea"/>
              </a:rPr>
              <a:t>指定名稱</a:t>
            </a:r>
            <a:r>
              <a:rPr lang="zh-TW" altLang="en-US" sz="1400" dirty="0">
                <a:latin typeface="+mn-ea"/>
                <a:ea typeface="+mn-ea"/>
              </a:rPr>
              <a:t>的方式（</a:t>
            </a:r>
            <a:r>
              <a:rPr lang="en-US" altLang="zh-TW" sz="1400" dirty="0">
                <a:latin typeface="+mn-ea"/>
                <a:ea typeface="+mn-ea"/>
              </a:rPr>
              <a:t>name=object</a:t>
            </a:r>
            <a:r>
              <a:rPr lang="zh-TW" altLang="en-US" sz="1400" dirty="0">
                <a:latin typeface="+mn-ea"/>
                <a:ea typeface="+mn-ea"/>
              </a:rPr>
              <a:t>），這樣</a:t>
            </a:r>
            <a:r>
              <a:rPr lang="zh-TW" altLang="en-US" sz="1400" dirty="0">
                <a:solidFill>
                  <a:srgbClr val="FF0000"/>
                </a:solidFill>
                <a:latin typeface="+mn-ea"/>
                <a:ea typeface="+mn-ea"/>
              </a:rPr>
              <a:t>參數的順序就可以不受限制</a:t>
            </a:r>
            <a:r>
              <a:rPr lang="zh-TW" altLang="en-US" sz="1400" dirty="0">
                <a:latin typeface="+mn-ea"/>
                <a:ea typeface="+mn-ea"/>
              </a:rPr>
              <a:t>，甚至在使用時</a:t>
            </a:r>
            <a:r>
              <a:rPr lang="zh-TW" altLang="en-US" sz="1400" dirty="0">
                <a:solidFill>
                  <a:srgbClr val="FF0000"/>
                </a:solidFill>
                <a:latin typeface="+mn-ea"/>
                <a:ea typeface="+mn-ea"/>
              </a:rPr>
              <a:t>可以只指定一部分的參數名稱</a:t>
            </a:r>
            <a:r>
              <a:rPr lang="zh-TW" altLang="en-US" sz="1400" dirty="0">
                <a:latin typeface="+mn-ea"/>
                <a:ea typeface="+mn-ea"/>
              </a:rPr>
              <a:t>，而沒有指定參數名稱的參數則依照其所在的位置來判定，例如假設有一個函數為：</a:t>
            </a:r>
          </a:p>
          <a:p>
            <a:pPr lvl="3">
              <a:defRPr/>
            </a:pPr>
            <a:r>
              <a:rPr lang="en-US" altLang="zh-TW" sz="1400" b="1" dirty="0">
                <a:solidFill>
                  <a:srgbClr val="0070C0"/>
                </a:solidFill>
                <a:latin typeface="+mn-ea"/>
                <a:ea typeface="+mn-ea"/>
              </a:rPr>
              <a:t>fun1 &lt;- function(data, </a:t>
            </a:r>
            <a:r>
              <a:rPr lang="en-US" altLang="zh-TW" sz="1400" b="1" dirty="0" err="1">
                <a:solidFill>
                  <a:srgbClr val="0070C0"/>
                </a:solidFill>
                <a:latin typeface="+mn-ea"/>
                <a:ea typeface="+mn-ea"/>
              </a:rPr>
              <a:t>data.frame</a:t>
            </a:r>
            <a:r>
              <a:rPr lang="en-US" altLang="zh-TW" sz="1400" b="1" dirty="0">
                <a:solidFill>
                  <a:srgbClr val="0070C0"/>
                </a:solidFill>
                <a:latin typeface="+mn-ea"/>
                <a:ea typeface="+mn-ea"/>
              </a:rPr>
              <a:t>, graph, limit) { ... }</a:t>
            </a:r>
          </a:p>
          <a:p>
            <a:pPr lvl="1">
              <a:buFont typeface="Wingdings" pitchFamily="2" charset="2"/>
              <a:buChar char="Ø"/>
              <a:defRPr/>
            </a:pPr>
            <a:r>
              <a:rPr lang="zh-TW" altLang="en-US" sz="1400" dirty="0">
                <a:latin typeface="+mn-ea"/>
                <a:ea typeface="+mn-ea"/>
              </a:rPr>
              <a:t>可以使用很多種參數指定方式來使用此函數：</a:t>
            </a:r>
          </a:p>
          <a:p>
            <a:pPr lvl="3">
              <a:defRPr/>
            </a:pPr>
            <a:r>
              <a:rPr lang="en-US" altLang="zh-TW" sz="1400" b="1" dirty="0" err="1">
                <a:solidFill>
                  <a:srgbClr val="0070C0"/>
                </a:solidFill>
                <a:latin typeface="+mn-ea"/>
                <a:ea typeface="+mn-ea"/>
              </a:rPr>
              <a:t>ans</a:t>
            </a:r>
            <a:r>
              <a:rPr lang="en-US" altLang="zh-TW" sz="1400" b="1" dirty="0">
                <a:solidFill>
                  <a:srgbClr val="0070C0"/>
                </a:solidFill>
                <a:latin typeface="+mn-ea"/>
                <a:ea typeface="+mn-ea"/>
              </a:rPr>
              <a:t> &lt;- fun1(d, </a:t>
            </a:r>
            <a:r>
              <a:rPr lang="en-US" altLang="zh-TW" sz="1400" b="1" dirty="0" err="1">
                <a:solidFill>
                  <a:srgbClr val="0070C0"/>
                </a:solidFill>
                <a:latin typeface="+mn-ea"/>
                <a:ea typeface="+mn-ea"/>
              </a:rPr>
              <a:t>df</a:t>
            </a:r>
            <a:r>
              <a:rPr lang="en-US" altLang="zh-TW" sz="1400" b="1" dirty="0">
                <a:solidFill>
                  <a:srgbClr val="0070C0"/>
                </a:solidFill>
                <a:latin typeface="+mn-ea"/>
                <a:ea typeface="+mn-ea"/>
              </a:rPr>
              <a:t>, TRUE, 20)</a:t>
            </a:r>
          </a:p>
          <a:p>
            <a:pPr lvl="3">
              <a:defRPr/>
            </a:pPr>
            <a:r>
              <a:rPr lang="en-US" altLang="zh-TW" sz="1400" b="1" dirty="0" err="1">
                <a:solidFill>
                  <a:srgbClr val="0070C0"/>
                </a:solidFill>
                <a:latin typeface="+mn-ea"/>
                <a:ea typeface="+mn-ea"/>
              </a:rPr>
              <a:t>ans</a:t>
            </a:r>
            <a:r>
              <a:rPr lang="en-US" altLang="zh-TW" sz="1400" b="1" dirty="0">
                <a:solidFill>
                  <a:srgbClr val="0070C0"/>
                </a:solidFill>
                <a:latin typeface="+mn-ea"/>
                <a:ea typeface="+mn-ea"/>
              </a:rPr>
              <a:t> &lt;- fun1(d, </a:t>
            </a:r>
            <a:r>
              <a:rPr lang="en-US" altLang="zh-TW" sz="1400" b="1" dirty="0" err="1">
                <a:solidFill>
                  <a:srgbClr val="0070C0"/>
                </a:solidFill>
                <a:latin typeface="+mn-ea"/>
                <a:ea typeface="+mn-ea"/>
              </a:rPr>
              <a:t>df</a:t>
            </a:r>
            <a:r>
              <a:rPr lang="en-US" altLang="zh-TW" sz="1400" b="1" dirty="0">
                <a:solidFill>
                  <a:srgbClr val="0070C0"/>
                </a:solidFill>
                <a:latin typeface="+mn-ea"/>
                <a:ea typeface="+mn-ea"/>
              </a:rPr>
              <a:t>, graph=TRUE, limit=20)</a:t>
            </a:r>
          </a:p>
          <a:p>
            <a:pPr lvl="3">
              <a:defRPr/>
            </a:pPr>
            <a:r>
              <a:rPr lang="en-US" altLang="zh-TW" sz="1400" b="1" dirty="0" err="1">
                <a:solidFill>
                  <a:srgbClr val="0070C0"/>
                </a:solidFill>
                <a:latin typeface="+mn-ea"/>
                <a:ea typeface="+mn-ea"/>
              </a:rPr>
              <a:t>ans</a:t>
            </a:r>
            <a:r>
              <a:rPr lang="en-US" altLang="zh-TW" sz="1400" b="1" dirty="0">
                <a:solidFill>
                  <a:srgbClr val="0070C0"/>
                </a:solidFill>
                <a:latin typeface="+mn-ea"/>
                <a:ea typeface="+mn-ea"/>
              </a:rPr>
              <a:t> &lt;- fun1(data=d, limit=20, graph=TRUE, </a:t>
            </a:r>
            <a:r>
              <a:rPr lang="en-US" altLang="zh-TW" sz="1400" b="1" dirty="0" err="1">
                <a:solidFill>
                  <a:srgbClr val="0070C0"/>
                </a:solidFill>
                <a:latin typeface="+mn-ea"/>
                <a:ea typeface="+mn-ea"/>
              </a:rPr>
              <a:t>data.frame</a:t>
            </a:r>
            <a:r>
              <a:rPr lang="en-US" altLang="zh-TW" sz="1400" b="1" dirty="0">
                <a:solidFill>
                  <a:srgbClr val="0070C0"/>
                </a:solidFill>
                <a:latin typeface="+mn-ea"/>
                <a:ea typeface="+mn-ea"/>
              </a:rPr>
              <a:t>=</a:t>
            </a:r>
            <a:r>
              <a:rPr lang="en-US" altLang="zh-TW" sz="1400" b="1" dirty="0" err="1">
                <a:solidFill>
                  <a:srgbClr val="0070C0"/>
                </a:solidFill>
                <a:latin typeface="+mn-ea"/>
                <a:ea typeface="+mn-ea"/>
              </a:rPr>
              <a:t>df</a:t>
            </a:r>
            <a:r>
              <a:rPr lang="en-US" altLang="zh-TW" sz="1400" b="1" dirty="0">
                <a:solidFill>
                  <a:srgbClr val="0070C0"/>
                </a:solidFill>
                <a:latin typeface="+mn-ea"/>
                <a:ea typeface="+mn-ea"/>
              </a:rPr>
              <a:t>)</a:t>
            </a:r>
          </a:p>
          <a:p>
            <a:pPr lvl="1">
              <a:defRPr/>
            </a:pPr>
            <a:r>
              <a:rPr lang="zh-TW" altLang="en-US" sz="1400" dirty="0">
                <a:latin typeface="+mn-ea"/>
                <a:ea typeface="+mn-ea"/>
              </a:rPr>
              <a:t>以上這幾種方式都是一樣的。</a:t>
            </a:r>
          </a:p>
          <a:p>
            <a:pPr>
              <a:buFont typeface="Wingdings" pitchFamily="2" charset="2"/>
              <a:buChar char="u"/>
              <a:defRPr/>
            </a:pPr>
            <a:endParaRPr lang="zh-TW" altLang="en-US" sz="1400" dirty="0">
              <a:latin typeface="+mn-ea"/>
              <a:ea typeface="+mn-ea"/>
            </a:endParaRPr>
          </a:p>
          <a:p>
            <a:pPr>
              <a:buFont typeface="Wingdings" pitchFamily="2" charset="2"/>
              <a:buChar char="u"/>
              <a:defRPr/>
            </a:pPr>
            <a:r>
              <a:rPr lang="zh-TW" altLang="en-US" sz="1400" dirty="0">
                <a:latin typeface="+mn-ea"/>
                <a:ea typeface="+mn-ea"/>
              </a:rPr>
              <a:t>定義函數時，</a:t>
            </a:r>
            <a:r>
              <a:rPr lang="zh-TW" altLang="en-US" sz="1400" dirty="0">
                <a:solidFill>
                  <a:srgbClr val="FF0000"/>
                </a:solidFill>
                <a:latin typeface="+mn-ea"/>
                <a:ea typeface="+mn-ea"/>
              </a:rPr>
              <a:t>可以指定各參數的預設值</a:t>
            </a:r>
            <a:r>
              <a:rPr lang="zh-TW" altLang="en-US" sz="1400" dirty="0">
                <a:latin typeface="+mn-ea"/>
                <a:ea typeface="+mn-ea"/>
              </a:rPr>
              <a:t>，若是使用此函數時省略了某些有預設直的參數，</a:t>
            </a:r>
            <a:r>
              <a:rPr lang="en-US" altLang="zh-TW" sz="1400" dirty="0">
                <a:latin typeface="+mn-ea"/>
                <a:ea typeface="+mn-ea"/>
              </a:rPr>
              <a:t>R </a:t>
            </a:r>
            <a:r>
              <a:rPr lang="zh-TW" altLang="en-US" sz="1400" dirty="0">
                <a:latin typeface="+mn-ea"/>
                <a:ea typeface="+mn-ea"/>
              </a:rPr>
              <a:t>就會使用這些參數的預設值，例如定義一個有參數預設值的函數：</a:t>
            </a:r>
            <a:endParaRPr lang="en-US" altLang="zh-TW" sz="1400" dirty="0">
              <a:latin typeface="+mn-ea"/>
              <a:ea typeface="+mn-ea"/>
            </a:endParaRPr>
          </a:p>
          <a:p>
            <a:pPr lvl="3">
              <a:defRPr/>
            </a:pPr>
            <a:r>
              <a:rPr lang="en-US" altLang="zh-TW" sz="1400" b="1" dirty="0">
                <a:solidFill>
                  <a:srgbClr val="0070C0"/>
                </a:solidFill>
                <a:latin typeface="+mn-ea"/>
                <a:ea typeface="+mn-ea"/>
              </a:rPr>
              <a:t>fun1 &lt;- function(data, </a:t>
            </a:r>
            <a:r>
              <a:rPr lang="en-US" altLang="zh-TW" sz="1400" b="1" dirty="0" err="1">
                <a:solidFill>
                  <a:srgbClr val="0070C0"/>
                </a:solidFill>
                <a:latin typeface="+mn-ea"/>
                <a:ea typeface="+mn-ea"/>
              </a:rPr>
              <a:t>data.frame</a:t>
            </a:r>
            <a:r>
              <a:rPr lang="en-US" altLang="zh-TW" sz="1400" b="1" dirty="0">
                <a:solidFill>
                  <a:srgbClr val="0070C0"/>
                </a:solidFill>
                <a:latin typeface="+mn-ea"/>
                <a:ea typeface="+mn-ea"/>
              </a:rPr>
              <a:t>, graph = TRUE, limit = 20) { ... }</a:t>
            </a:r>
          </a:p>
          <a:p>
            <a:pPr lvl="1">
              <a:buFont typeface="Wingdings" pitchFamily="2" charset="2"/>
              <a:buChar char="Ø"/>
              <a:defRPr/>
            </a:pPr>
            <a:r>
              <a:rPr lang="zh-TW" altLang="en-US" sz="1400" dirty="0">
                <a:latin typeface="+mn-ea"/>
                <a:ea typeface="+mn-ea"/>
              </a:rPr>
              <a:t>使用時就可以將某些參數省略：</a:t>
            </a:r>
          </a:p>
          <a:p>
            <a:pPr lvl="3">
              <a:defRPr/>
            </a:pPr>
            <a:r>
              <a:rPr lang="en-US" altLang="zh-TW" sz="1400" b="1" dirty="0" err="1">
                <a:solidFill>
                  <a:srgbClr val="0070C0"/>
                </a:solidFill>
                <a:latin typeface="+mn-ea"/>
                <a:ea typeface="+mn-ea"/>
              </a:rPr>
              <a:t>ans</a:t>
            </a:r>
            <a:r>
              <a:rPr lang="en-US" altLang="zh-TW" sz="1400" b="1" dirty="0">
                <a:solidFill>
                  <a:srgbClr val="0070C0"/>
                </a:solidFill>
                <a:latin typeface="+mn-ea"/>
                <a:ea typeface="+mn-ea"/>
              </a:rPr>
              <a:t> &lt;- fun1(d, </a:t>
            </a:r>
            <a:r>
              <a:rPr lang="en-US" altLang="zh-TW" sz="1400" b="1" dirty="0" err="1">
                <a:solidFill>
                  <a:srgbClr val="0070C0"/>
                </a:solidFill>
                <a:latin typeface="+mn-ea"/>
                <a:ea typeface="+mn-ea"/>
              </a:rPr>
              <a:t>df</a:t>
            </a:r>
            <a:r>
              <a:rPr lang="en-US" altLang="zh-TW" sz="1400" b="1" dirty="0">
                <a:solidFill>
                  <a:srgbClr val="0070C0"/>
                </a:solidFill>
                <a:latin typeface="+mn-ea"/>
                <a:ea typeface="+mn-ea"/>
              </a:rPr>
              <a:t>)</a:t>
            </a:r>
          </a:p>
          <a:p>
            <a:pPr lvl="1">
              <a:buFont typeface="Wingdings" pitchFamily="2" charset="2"/>
              <a:buChar char="Ø"/>
              <a:defRPr/>
            </a:pPr>
            <a:r>
              <a:rPr lang="zh-TW" altLang="en-US" sz="1400" dirty="0">
                <a:latin typeface="+mn-ea"/>
                <a:ea typeface="+mn-ea"/>
              </a:rPr>
              <a:t>得到的結果與前面的例子相同，而</a:t>
            </a:r>
          </a:p>
          <a:p>
            <a:pPr lvl="3">
              <a:defRPr/>
            </a:pPr>
            <a:r>
              <a:rPr lang="en-US" altLang="zh-TW" sz="1400" b="1" dirty="0">
                <a:solidFill>
                  <a:srgbClr val="0070C0"/>
                </a:solidFill>
                <a:latin typeface="+mn-ea"/>
                <a:ea typeface="+mn-ea"/>
              </a:rPr>
              <a:t>ans2 &lt;- fun1(d, </a:t>
            </a:r>
            <a:r>
              <a:rPr lang="en-US" altLang="zh-TW" sz="1400" b="1" dirty="0" err="1">
                <a:solidFill>
                  <a:srgbClr val="0070C0"/>
                </a:solidFill>
                <a:latin typeface="+mn-ea"/>
                <a:ea typeface="+mn-ea"/>
              </a:rPr>
              <a:t>df</a:t>
            </a:r>
            <a:r>
              <a:rPr lang="en-US" altLang="zh-TW" sz="1400" b="1" dirty="0">
                <a:solidFill>
                  <a:srgbClr val="0070C0"/>
                </a:solidFill>
                <a:latin typeface="+mn-ea"/>
                <a:ea typeface="+mn-ea"/>
              </a:rPr>
              <a:t>, limit = 10)</a:t>
            </a:r>
          </a:p>
          <a:p>
            <a:pPr lvl="1">
              <a:buFont typeface="Wingdings" pitchFamily="2" charset="2"/>
              <a:buChar char="Ø"/>
              <a:defRPr/>
            </a:pPr>
            <a:r>
              <a:rPr lang="zh-TW" altLang="en-US" sz="1400" dirty="0">
                <a:latin typeface="+mn-ea"/>
                <a:ea typeface="+mn-ea"/>
              </a:rPr>
              <a:t>會將 </a:t>
            </a:r>
            <a:r>
              <a:rPr lang="en-US" altLang="zh-TW" sz="1400" dirty="0">
                <a:latin typeface="+mn-ea"/>
                <a:ea typeface="+mn-ea"/>
              </a:rPr>
              <a:t>limit </a:t>
            </a:r>
            <a:r>
              <a:rPr lang="zh-TW" altLang="en-US" sz="1400" dirty="0">
                <a:latin typeface="+mn-ea"/>
                <a:ea typeface="+mn-ea"/>
              </a:rPr>
              <a:t>參數設為 </a:t>
            </a:r>
            <a:r>
              <a:rPr lang="en-US" altLang="zh-TW" sz="1400" dirty="0">
                <a:latin typeface="+mn-ea"/>
                <a:ea typeface="+mn-ea"/>
              </a:rPr>
              <a:t>10</a:t>
            </a:r>
            <a:r>
              <a:rPr lang="zh-TW" altLang="en-US" sz="1400" dirty="0">
                <a:latin typeface="+mn-ea"/>
                <a:ea typeface="+mn-ea"/>
              </a:rPr>
              <a:t>，而 </a:t>
            </a:r>
            <a:r>
              <a:rPr lang="en-US" altLang="zh-TW" sz="1400" dirty="0">
                <a:latin typeface="+mn-ea"/>
                <a:ea typeface="+mn-ea"/>
              </a:rPr>
              <a:t>graph </a:t>
            </a:r>
            <a:r>
              <a:rPr lang="zh-TW" altLang="en-US" sz="1400" dirty="0">
                <a:latin typeface="+mn-ea"/>
                <a:ea typeface="+mn-ea"/>
              </a:rPr>
              <a:t>參數依然是預設值 </a:t>
            </a:r>
            <a:r>
              <a:rPr lang="en-US" altLang="zh-TW" sz="1400" dirty="0">
                <a:latin typeface="+mn-ea"/>
                <a:ea typeface="+mn-ea"/>
              </a:rPr>
              <a:t>TRUE</a:t>
            </a:r>
            <a:r>
              <a:rPr lang="zh-TW" altLang="en-US" sz="1400" dirty="0">
                <a:latin typeface="+mn-ea"/>
                <a:ea typeface="+mn-ea"/>
              </a:rPr>
              <a:t>。</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endParaRPr lang="zh-TW" altLang="en-US" sz="1400" dirty="0">
              <a:latin typeface="+mn-ea"/>
              <a:ea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標題 1"/>
          <p:cNvSpPr>
            <a:spLocks noGrp="1"/>
          </p:cNvSpPr>
          <p:nvPr>
            <p:ph type="title"/>
          </p:nvPr>
        </p:nvSpPr>
        <p:spPr/>
        <p:txBody>
          <a:bodyPr/>
          <a:lstStyle/>
          <a:p>
            <a:pPr eaLnBrk="1" hangingPunct="1"/>
            <a:r>
              <a:rPr lang="zh-TW" altLang="en-US" sz="2800" b="1" smtClean="0"/>
              <a:t>參數命名和預設值</a:t>
            </a:r>
            <a:r>
              <a:rPr lang="en-US" altLang="zh-TW" sz="2800" b="1" smtClean="0"/>
              <a:t>				(2/2)</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762913FC-3BEF-4DF4-904F-9A8C8D40038D}" type="slidenum">
              <a:rPr lang="zh-TW" altLang="en-US" smtClean="0"/>
              <a:pPr fontAlgn="base">
                <a:spcBef>
                  <a:spcPct val="0"/>
                </a:spcBef>
                <a:spcAft>
                  <a:spcPct val="0"/>
                </a:spcAft>
                <a:defRPr/>
              </a:pPr>
              <a:t>7</a:t>
            </a:fld>
            <a:endParaRPr lang="zh-TW" altLang="en-US" dirty="0" smtClean="0"/>
          </a:p>
        </p:txBody>
      </p:sp>
      <p:sp>
        <p:nvSpPr>
          <p:cNvPr id="15364"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5"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6"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7"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8"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5369"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2032000"/>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參數預設值可以是任何運算式，甚至是函數本身所帶有的其他參數，沒有要求一定要是常數：</a:t>
            </a:r>
          </a:p>
          <a:p>
            <a:pPr lvl="3">
              <a:defRPr/>
            </a:pPr>
            <a:r>
              <a:rPr lang="en-US" altLang="zh-TW" sz="1400" b="1" dirty="0">
                <a:solidFill>
                  <a:srgbClr val="0070C0"/>
                </a:solidFill>
                <a:latin typeface="+mn-ea"/>
                <a:ea typeface="+mn-ea"/>
              </a:rPr>
              <a:t>fun2 &lt;- function(x, y = x * 2) {</a:t>
            </a:r>
          </a:p>
          <a:p>
            <a:pPr lvl="3">
              <a:defRPr/>
            </a:pPr>
            <a:r>
              <a:rPr lang="en-US" altLang="zh-TW" sz="1400" b="1" dirty="0">
                <a:solidFill>
                  <a:srgbClr val="0070C0"/>
                </a:solidFill>
                <a:latin typeface="+mn-ea"/>
                <a:ea typeface="+mn-ea"/>
              </a:rPr>
              <a:t>    z &lt;- x * y</a:t>
            </a:r>
          </a:p>
          <a:p>
            <a:pPr lvl="3">
              <a:defRPr/>
            </a:pPr>
            <a:r>
              <a:rPr lang="en-US" altLang="zh-TW" sz="1400" b="1" dirty="0">
                <a:solidFill>
                  <a:srgbClr val="0070C0"/>
                </a:solidFill>
                <a:latin typeface="+mn-ea"/>
                <a:ea typeface="+mn-ea"/>
              </a:rPr>
              <a:t>    z</a:t>
            </a:r>
          </a:p>
          <a:p>
            <a:pPr lvl="3">
              <a:defRPr/>
            </a:pPr>
            <a:r>
              <a:rPr lang="en-US" altLang="zh-TW" sz="1400" b="1" dirty="0">
                <a:solidFill>
                  <a:srgbClr val="0070C0"/>
                </a:solidFill>
                <a:latin typeface="+mn-ea"/>
                <a:ea typeface="+mn-ea"/>
              </a:rPr>
              <a:t>}</a:t>
            </a:r>
          </a:p>
          <a:p>
            <a:pPr lvl="1">
              <a:buFont typeface="Wingdings" pitchFamily="2" charset="2"/>
              <a:buChar char="Ø"/>
              <a:defRPr/>
            </a:pPr>
            <a:r>
              <a:rPr lang="zh-TW" altLang="en-US" sz="1400" dirty="0">
                <a:latin typeface="+mn-ea"/>
                <a:ea typeface="+mn-ea"/>
              </a:rPr>
              <a:t>設定 </a:t>
            </a:r>
            <a:r>
              <a:rPr lang="en-US" altLang="zh-TW" sz="1400" dirty="0">
                <a:latin typeface="+mn-ea"/>
                <a:ea typeface="+mn-ea"/>
              </a:rPr>
              <a:t>y </a:t>
            </a:r>
            <a:r>
              <a:rPr lang="zh-TW" altLang="en-US" sz="1400" dirty="0">
                <a:latin typeface="+mn-ea"/>
                <a:ea typeface="+mn-ea"/>
              </a:rPr>
              <a:t>的預設值為 </a:t>
            </a:r>
            <a:r>
              <a:rPr lang="en-US" altLang="zh-TW" sz="1400" dirty="0">
                <a:latin typeface="+mn-ea"/>
                <a:ea typeface="+mn-ea"/>
              </a:rPr>
              <a:t>x </a:t>
            </a:r>
            <a:r>
              <a:rPr lang="zh-TW" altLang="en-US" sz="1400" dirty="0">
                <a:latin typeface="+mn-ea"/>
                <a:ea typeface="+mn-ea"/>
              </a:rPr>
              <a:t>的兩倍，所以</a:t>
            </a:r>
          </a:p>
          <a:p>
            <a:pPr lvl="3">
              <a:defRPr/>
            </a:pPr>
            <a:r>
              <a:rPr lang="en-US" altLang="zh-TW" sz="1400" b="1" dirty="0">
                <a:solidFill>
                  <a:srgbClr val="0070C0"/>
                </a:solidFill>
                <a:latin typeface="+mn-ea"/>
                <a:ea typeface="+mn-ea"/>
              </a:rPr>
              <a:t>ans3 &lt;- fun2(3)</a:t>
            </a:r>
          </a:p>
          <a:p>
            <a:pPr lvl="3">
              <a:defRPr/>
            </a:pPr>
            <a:r>
              <a:rPr lang="en-US" altLang="zh-TW" sz="1400" b="1" dirty="0">
                <a:solidFill>
                  <a:srgbClr val="0070C0"/>
                </a:solidFill>
                <a:latin typeface="+mn-ea"/>
                <a:ea typeface="+mn-ea"/>
              </a:rPr>
              <a:t>ans3 &lt;- fun2(3, 6)</a:t>
            </a:r>
          </a:p>
          <a:p>
            <a:pPr lvl="1">
              <a:defRPr/>
            </a:pPr>
            <a:r>
              <a:rPr lang="zh-TW" altLang="en-US" sz="1400" dirty="0">
                <a:latin typeface="+mn-ea"/>
                <a:ea typeface="+mn-ea"/>
              </a:rPr>
              <a:t>兩者的結果是一樣的。</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標題 1"/>
          <p:cNvSpPr>
            <a:spLocks noGrp="1"/>
          </p:cNvSpPr>
          <p:nvPr>
            <p:ph type="title"/>
          </p:nvPr>
        </p:nvSpPr>
        <p:spPr/>
        <p:txBody>
          <a:bodyPr/>
          <a:lstStyle/>
          <a:p>
            <a:pPr eaLnBrk="1" hangingPunct="1"/>
            <a:r>
              <a:rPr lang="zh-TW" altLang="en-US" sz="2800" b="1" dirty="0" smtClean="0"/>
              <a:t>參數省略</a:t>
            </a:r>
            <a:r>
              <a:rPr lang="zh-TW" altLang="en-US" sz="2800" b="1" dirty="0" smtClean="0"/>
              <a:t>符號與參數傳遞</a:t>
            </a:r>
            <a:endParaRPr lang="zh-TW" altLang="en-US" sz="2800" b="1" dirty="0"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339C121C-9F29-444C-B087-1A9C75AD5C83}" type="slidenum">
              <a:rPr lang="zh-TW" altLang="en-US" smtClean="0"/>
              <a:pPr fontAlgn="base">
                <a:spcBef>
                  <a:spcPct val="0"/>
                </a:spcBef>
                <a:spcAft>
                  <a:spcPct val="0"/>
                </a:spcAft>
                <a:defRPr/>
              </a:pPr>
              <a:t>8</a:t>
            </a:fld>
            <a:endParaRPr lang="zh-TW" altLang="en-US" dirty="0" smtClean="0"/>
          </a:p>
        </p:txBody>
      </p:sp>
      <p:sp>
        <p:nvSpPr>
          <p:cNvPr id="16388"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6389"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6390"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6391"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6392"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6393"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3754438"/>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在函數中還有一種常常出現的情況就是使一個函數的參數可以傳遞給另外一個函數，例如一些使用了 </a:t>
            </a:r>
            <a:r>
              <a:rPr lang="en-US" altLang="zh-TW" sz="1400" dirty="0">
                <a:latin typeface="+mn-ea"/>
                <a:ea typeface="+mn-ea"/>
              </a:rPr>
              <a:t>par() </a:t>
            </a:r>
            <a:r>
              <a:rPr lang="zh-TW" altLang="en-US" sz="1400" dirty="0">
                <a:latin typeface="+mn-ea"/>
                <a:ea typeface="+mn-ea"/>
              </a:rPr>
              <a:t>或是 </a:t>
            </a:r>
            <a:r>
              <a:rPr lang="en-US" altLang="zh-TW" sz="1400" dirty="0">
                <a:latin typeface="+mn-ea"/>
                <a:ea typeface="+mn-ea"/>
              </a:rPr>
              <a:t>plot() </a:t>
            </a:r>
            <a:r>
              <a:rPr lang="zh-TW" altLang="en-US" sz="1400" dirty="0">
                <a:latin typeface="+mn-ea"/>
                <a:ea typeface="+mn-ea"/>
              </a:rPr>
              <a:t>的函數可以允許使用者傳遞一些控制圖形輸出的參數給 </a:t>
            </a:r>
            <a:r>
              <a:rPr lang="en-US" altLang="zh-TW" sz="1400" dirty="0">
                <a:latin typeface="+mn-ea"/>
                <a:ea typeface="+mn-ea"/>
              </a:rPr>
              <a:t>par() </a:t>
            </a:r>
            <a:r>
              <a:rPr lang="zh-TW" altLang="en-US" sz="1400" dirty="0">
                <a:latin typeface="+mn-ea"/>
                <a:ea typeface="+mn-ea"/>
              </a:rPr>
              <a:t>進而調整圖形的輸出（關於 </a:t>
            </a:r>
            <a:r>
              <a:rPr lang="en-US" altLang="zh-TW" sz="1400" dirty="0">
                <a:latin typeface="+mn-ea"/>
                <a:ea typeface="+mn-ea"/>
              </a:rPr>
              <a:t>par() </a:t>
            </a:r>
            <a:r>
              <a:rPr lang="zh-TW" altLang="en-US" sz="1400" dirty="0">
                <a:latin typeface="+mn-ea"/>
                <a:ea typeface="+mn-ea"/>
              </a:rPr>
              <a:t>可參考圖形參數章節），此處可以額外增加一個特殊的參數「</a:t>
            </a:r>
            <a:r>
              <a:rPr lang="en-US" altLang="zh-TW" sz="1400" dirty="0">
                <a:latin typeface="+mn-ea"/>
                <a:ea typeface="+mn-ea"/>
              </a:rPr>
              <a:t>...</a:t>
            </a:r>
            <a:r>
              <a:rPr lang="zh-TW" altLang="en-US" sz="1400" dirty="0">
                <a:latin typeface="+mn-ea"/>
                <a:ea typeface="+mn-ea"/>
              </a:rPr>
              <a:t>」來達成這個需求：</a:t>
            </a:r>
          </a:p>
          <a:p>
            <a:pPr lvl="3">
              <a:defRPr/>
            </a:pPr>
            <a:r>
              <a:rPr lang="en-US" altLang="zh-TW" sz="1400" b="1" dirty="0" err="1">
                <a:solidFill>
                  <a:srgbClr val="0070C0"/>
                </a:solidFill>
                <a:latin typeface="+mn-ea"/>
                <a:ea typeface="+mn-ea"/>
              </a:rPr>
              <a:t>myplot</a:t>
            </a:r>
            <a:r>
              <a:rPr lang="en-US" altLang="zh-TW" sz="1400" b="1" dirty="0">
                <a:solidFill>
                  <a:srgbClr val="0070C0"/>
                </a:solidFill>
                <a:latin typeface="+mn-ea"/>
                <a:ea typeface="+mn-ea"/>
              </a:rPr>
              <a:t> &lt;- function(x, y, ...) {</a:t>
            </a:r>
          </a:p>
          <a:p>
            <a:pPr lvl="3">
              <a:defRPr/>
            </a:pPr>
            <a:r>
              <a:rPr lang="en-US" altLang="zh-TW" sz="1400" b="1" dirty="0">
                <a:solidFill>
                  <a:srgbClr val="0070C0"/>
                </a:solidFill>
                <a:latin typeface="+mn-ea"/>
                <a:ea typeface="+mn-ea"/>
              </a:rPr>
              <a:t>    plot(x, y, ...)</a:t>
            </a:r>
          </a:p>
          <a:p>
            <a:pPr lvl="3">
              <a:defRPr/>
            </a:pPr>
            <a:r>
              <a:rPr lang="en-US" altLang="zh-TW" sz="1400" b="1" dirty="0">
                <a:solidFill>
                  <a:srgbClr val="0070C0"/>
                </a:solidFill>
                <a:latin typeface="+mn-ea"/>
                <a:ea typeface="+mn-ea"/>
              </a:rPr>
              <a:t>}</a:t>
            </a:r>
          </a:p>
          <a:p>
            <a:pPr lvl="1">
              <a:buFont typeface="Wingdings" pitchFamily="2" charset="2"/>
              <a:buChar char="Ø"/>
              <a:defRPr/>
            </a:pPr>
            <a:r>
              <a:rPr lang="zh-TW" altLang="en-US" sz="1400" dirty="0">
                <a:latin typeface="+mn-ea"/>
                <a:ea typeface="+mn-ea"/>
              </a:rPr>
              <a:t>此函數的使用方式為：</a:t>
            </a:r>
          </a:p>
          <a:p>
            <a:pPr lvl="3">
              <a:defRPr/>
            </a:pPr>
            <a:r>
              <a:rPr lang="en-US" altLang="zh-TW" sz="1400" b="1" dirty="0">
                <a:solidFill>
                  <a:srgbClr val="0070C0"/>
                </a:solidFill>
                <a:latin typeface="+mn-ea"/>
                <a:ea typeface="+mn-ea"/>
              </a:rPr>
              <a:t>x &lt;- </a:t>
            </a:r>
            <a:r>
              <a:rPr lang="en-US" altLang="zh-TW" sz="1400" b="1" dirty="0" err="1">
                <a:solidFill>
                  <a:srgbClr val="0070C0"/>
                </a:solidFill>
                <a:latin typeface="+mn-ea"/>
                <a:ea typeface="+mn-ea"/>
              </a:rPr>
              <a:t>seq</a:t>
            </a:r>
            <a:r>
              <a:rPr lang="en-US" altLang="zh-TW" sz="1400" b="1" dirty="0">
                <a:solidFill>
                  <a:srgbClr val="0070C0"/>
                </a:solidFill>
                <a:latin typeface="+mn-ea"/>
                <a:ea typeface="+mn-ea"/>
              </a:rPr>
              <a:t>(0,5,by=0.2)</a:t>
            </a:r>
          </a:p>
          <a:p>
            <a:pPr lvl="3">
              <a:defRPr/>
            </a:pPr>
            <a:r>
              <a:rPr lang="en-US" altLang="zh-TW" sz="1400" b="1" dirty="0">
                <a:solidFill>
                  <a:srgbClr val="0070C0"/>
                </a:solidFill>
                <a:latin typeface="+mn-ea"/>
                <a:ea typeface="+mn-ea"/>
              </a:rPr>
              <a:t>y &lt;- sin(x)</a:t>
            </a:r>
          </a:p>
          <a:p>
            <a:pPr lvl="3">
              <a:defRPr/>
            </a:pPr>
            <a:r>
              <a:rPr lang="en-US" altLang="zh-TW" sz="1400" b="1" dirty="0" err="1">
                <a:solidFill>
                  <a:srgbClr val="0070C0"/>
                </a:solidFill>
                <a:latin typeface="+mn-ea"/>
                <a:ea typeface="+mn-ea"/>
              </a:rPr>
              <a:t>myplot</a:t>
            </a:r>
            <a:r>
              <a:rPr lang="en-US" altLang="zh-TW" sz="1400" b="1" dirty="0">
                <a:solidFill>
                  <a:srgbClr val="0070C0"/>
                </a:solidFill>
                <a:latin typeface="+mn-ea"/>
                <a:ea typeface="+mn-ea"/>
              </a:rPr>
              <a:t>(</a:t>
            </a:r>
            <a:r>
              <a:rPr lang="en-US" altLang="zh-TW" sz="1400" b="1" dirty="0" err="1">
                <a:solidFill>
                  <a:srgbClr val="0070C0"/>
                </a:solidFill>
                <a:latin typeface="+mn-ea"/>
                <a:ea typeface="+mn-ea"/>
              </a:rPr>
              <a:t>x,y,type</a:t>
            </a:r>
            <a:r>
              <a:rPr lang="en-US" altLang="zh-TW" sz="1400" b="1" dirty="0">
                <a:solidFill>
                  <a:srgbClr val="0070C0"/>
                </a:solidFill>
                <a:latin typeface="+mn-ea"/>
                <a:ea typeface="+mn-ea"/>
              </a:rPr>
              <a:t>="p")</a:t>
            </a:r>
          </a:p>
          <a:p>
            <a:pPr lvl="1">
              <a:buFont typeface="Wingdings" pitchFamily="2" charset="2"/>
              <a:buChar char="Ø"/>
              <a:defRPr/>
            </a:pPr>
            <a:r>
              <a:rPr lang="zh-TW" altLang="en-US" sz="1400" dirty="0">
                <a:latin typeface="+mn-ea"/>
                <a:ea typeface="+mn-ea"/>
              </a:rPr>
              <a:t>在定義的 </a:t>
            </a:r>
            <a:r>
              <a:rPr lang="en-US" altLang="zh-TW" sz="1400" dirty="0" err="1">
                <a:latin typeface="+mn-ea"/>
                <a:ea typeface="+mn-ea"/>
              </a:rPr>
              <a:t>myplot</a:t>
            </a:r>
            <a:r>
              <a:rPr lang="en-US" altLang="zh-TW" sz="1400" dirty="0">
                <a:latin typeface="+mn-ea"/>
                <a:ea typeface="+mn-ea"/>
              </a:rPr>
              <a:t>() </a:t>
            </a:r>
            <a:r>
              <a:rPr lang="zh-TW" altLang="en-US" sz="1400" dirty="0">
                <a:latin typeface="+mn-ea"/>
                <a:ea typeface="+mn-ea"/>
              </a:rPr>
              <a:t>函數中加入「</a:t>
            </a:r>
            <a:r>
              <a:rPr lang="en-US" altLang="zh-TW" sz="1400" dirty="0">
                <a:latin typeface="+mn-ea"/>
                <a:ea typeface="+mn-ea"/>
              </a:rPr>
              <a:t>...</a:t>
            </a:r>
            <a:r>
              <a:rPr lang="zh-TW" altLang="en-US" sz="1400" dirty="0">
                <a:latin typeface="+mn-ea"/>
                <a:ea typeface="+mn-ea"/>
              </a:rPr>
              <a:t>」參數。使用此函數時，</a:t>
            </a:r>
            <a:r>
              <a:rPr lang="en-US" altLang="zh-TW" sz="1400" dirty="0">
                <a:latin typeface="+mn-ea"/>
                <a:ea typeface="+mn-ea"/>
              </a:rPr>
              <a:t>R </a:t>
            </a:r>
            <a:r>
              <a:rPr lang="zh-TW" altLang="en-US" sz="1400" dirty="0">
                <a:latin typeface="+mn-ea"/>
                <a:ea typeface="+mn-ea"/>
              </a:rPr>
              <a:t>會將</a:t>
            </a:r>
            <a:r>
              <a:rPr lang="zh-TW" altLang="en-US" sz="1400" dirty="0">
                <a:solidFill>
                  <a:srgbClr val="FF0000"/>
                </a:solidFill>
                <a:latin typeface="+mn-ea"/>
                <a:ea typeface="+mn-ea"/>
              </a:rPr>
              <a:t>所有</a:t>
            </a:r>
            <a:r>
              <a:rPr lang="zh-TW" altLang="en-US" sz="1400" dirty="0" smtClean="0">
                <a:solidFill>
                  <a:srgbClr val="FF0000"/>
                </a:solidFill>
                <a:latin typeface="+mn-ea"/>
                <a:ea typeface="+mn-ea"/>
              </a:rPr>
              <a:t>不</a:t>
            </a:r>
            <a:r>
              <a:rPr lang="zh-TW" altLang="en-US" sz="1400" dirty="0" smtClean="0">
                <a:solidFill>
                  <a:srgbClr val="FF0000"/>
                </a:solidFill>
                <a:latin typeface="+mn-ea"/>
                <a:ea typeface="+mn-ea"/>
              </a:rPr>
              <a:t>在</a:t>
            </a:r>
            <a:r>
              <a:rPr lang="zh-TW" altLang="en-US" sz="1400" dirty="0" smtClean="0">
                <a:solidFill>
                  <a:srgbClr val="FF0000"/>
                </a:solidFill>
                <a:latin typeface="+mn-ea"/>
                <a:ea typeface="+mn-ea"/>
              </a:rPr>
              <a:t>此</a:t>
            </a:r>
            <a:r>
              <a:rPr lang="zh-TW" altLang="en-US" sz="1400" dirty="0">
                <a:solidFill>
                  <a:srgbClr val="FF0000"/>
                </a:solidFill>
                <a:latin typeface="+mn-ea"/>
                <a:ea typeface="+mn-ea"/>
              </a:rPr>
              <a:t>函數宣告中的參數（例如在這個範例中的 </a:t>
            </a:r>
            <a:r>
              <a:rPr lang="en-US" altLang="zh-TW" sz="1400" dirty="0">
                <a:solidFill>
                  <a:srgbClr val="FF0000"/>
                </a:solidFill>
                <a:latin typeface="+mn-ea"/>
                <a:ea typeface="+mn-ea"/>
              </a:rPr>
              <a:t>type </a:t>
            </a:r>
            <a:r>
              <a:rPr lang="zh-TW" altLang="en-US" sz="1400" dirty="0">
                <a:solidFill>
                  <a:srgbClr val="FF0000"/>
                </a:solidFill>
                <a:latin typeface="+mn-ea"/>
                <a:ea typeface="+mn-ea"/>
              </a:rPr>
              <a:t>參數）都歸納在這個參數中，進而傳遞給下一個函數（在這裡的 </a:t>
            </a:r>
            <a:r>
              <a:rPr lang="en-US" altLang="zh-TW" sz="1400" dirty="0">
                <a:solidFill>
                  <a:srgbClr val="FF0000"/>
                </a:solidFill>
                <a:latin typeface="+mn-ea"/>
                <a:ea typeface="+mn-ea"/>
              </a:rPr>
              <a:t>plot() </a:t>
            </a:r>
            <a:r>
              <a:rPr lang="zh-TW" altLang="en-US" sz="1400" dirty="0">
                <a:solidFill>
                  <a:srgbClr val="FF0000"/>
                </a:solidFill>
                <a:latin typeface="+mn-ea"/>
                <a:ea typeface="+mn-ea"/>
              </a:rPr>
              <a:t>函數）</a:t>
            </a:r>
            <a:r>
              <a:rPr lang="zh-TW" altLang="en-US" sz="1400" dirty="0">
                <a:latin typeface="+mn-ea"/>
                <a:ea typeface="+mn-ea"/>
              </a:rPr>
              <a:t>，也就是說所有 </a:t>
            </a:r>
            <a:r>
              <a:rPr lang="en-US" altLang="zh-TW" sz="1400" dirty="0">
                <a:latin typeface="+mn-ea"/>
                <a:ea typeface="+mn-ea"/>
              </a:rPr>
              <a:t>plot() </a:t>
            </a:r>
            <a:r>
              <a:rPr lang="zh-TW" altLang="en-US" sz="1400" dirty="0">
                <a:latin typeface="+mn-ea"/>
                <a:ea typeface="+mn-ea"/>
              </a:rPr>
              <a:t>函數可以接受的參數都可以指定給 </a:t>
            </a:r>
            <a:r>
              <a:rPr lang="en-US" altLang="zh-TW" sz="1400" dirty="0" err="1">
                <a:latin typeface="+mn-ea"/>
                <a:ea typeface="+mn-ea"/>
              </a:rPr>
              <a:t>myplot</a:t>
            </a:r>
            <a:r>
              <a:rPr lang="en-US" altLang="zh-TW" sz="1400" dirty="0">
                <a:latin typeface="+mn-ea"/>
                <a:ea typeface="+mn-ea"/>
              </a:rPr>
              <a:t>()</a:t>
            </a:r>
            <a:r>
              <a:rPr lang="zh-TW" altLang="en-US" sz="1400" dirty="0">
                <a:latin typeface="+mn-ea"/>
                <a:ea typeface="+mn-ea"/>
              </a:rPr>
              <a:t>。</a:t>
            </a:r>
            <a:endParaRPr lang="en-US" altLang="zh-TW" sz="1400" dirty="0">
              <a:latin typeface="+mn-ea"/>
              <a:ea typeface="+mn-ea"/>
            </a:endParaRPr>
          </a:p>
          <a:p>
            <a:pPr>
              <a:buFont typeface="Wingdings" pitchFamily="2" charset="2"/>
              <a:buChar char="u"/>
              <a:defRPr/>
            </a:pPr>
            <a:endParaRPr lang="en-US" altLang="zh-TW" sz="1400" dirty="0">
              <a:latin typeface="+mn-ea"/>
              <a:ea typeface="+mn-ea"/>
            </a:endParaRPr>
          </a:p>
          <a:p>
            <a:pPr>
              <a:buFont typeface="Wingdings" pitchFamily="2" charset="2"/>
              <a:buChar char="u"/>
              <a:defRPr/>
            </a:pPr>
            <a:r>
              <a:rPr lang="zh-TW" altLang="en-US" sz="1400" dirty="0">
                <a:latin typeface="+mn-ea"/>
                <a:ea typeface="+mn-ea"/>
              </a:rPr>
              <a:t>小孩們可以試試看以下的範例：</a:t>
            </a:r>
          </a:p>
          <a:p>
            <a:pPr lvl="3">
              <a:defRPr/>
            </a:pPr>
            <a:r>
              <a:rPr lang="en-US" altLang="zh-TW" sz="1400" b="1" dirty="0" err="1">
                <a:solidFill>
                  <a:srgbClr val="0070C0"/>
                </a:solidFill>
                <a:latin typeface="+mn-ea"/>
                <a:ea typeface="+mn-ea"/>
              </a:rPr>
              <a:t>myplot</a:t>
            </a:r>
            <a:r>
              <a:rPr lang="en-US" altLang="zh-TW" sz="1400" b="1" dirty="0">
                <a:solidFill>
                  <a:srgbClr val="0070C0"/>
                </a:solidFill>
                <a:latin typeface="+mn-ea"/>
                <a:ea typeface="+mn-ea"/>
              </a:rPr>
              <a:t>(x, y, type = "l")</a:t>
            </a:r>
          </a:p>
          <a:p>
            <a:pPr lvl="3">
              <a:defRPr/>
            </a:pPr>
            <a:r>
              <a:rPr lang="en-US" altLang="zh-TW" sz="1400" b="1" dirty="0" err="1">
                <a:solidFill>
                  <a:srgbClr val="0070C0"/>
                </a:solidFill>
                <a:latin typeface="+mn-ea"/>
                <a:ea typeface="+mn-ea"/>
              </a:rPr>
              <a:t>myplot</a:t>
            </a:r>
            <a:r>
              <a:rPr lang="en-US" altLang="zh-TW" sz="1400" b="1" dirty="0">
                <a:solidFill>
                  <a:srgbClr val="0070C0"/>
                </a:solidFill>
                <a:latin typeface="+mn-ea"/>
                <a:ea typeface="+mn-ea"/>
              </a:rPr>
              <a:t>(x, y, type = "b", main = "This is a test")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1"/>
          <p:cNvSpPr>
            <a:spLocks noGrp="1"/>
          </p:cNvSpPr>
          <p:nvPr>
            <p:ph type="title"/>
          </p:nvPr>
        </p:nvSpPr>
        <p:spPr/>
        <p:txBody>
          <a:bodyPr/>
          <a:lstStyle/>
          <a:p>
            <a:pPr eaLnBrk="1" hangingPunct="1"/>
            <a:r>
              <a:rPr lang="zh-TW" altLang="en-US" sz="2800" b="1" smtClean="0"/>
              <a:t>函數內部的賦值</a:t>
            </a:r>
            <a:r>
              <a:rPr lang="en-US" altLang="zh-TW" sz="2800" b="1" smtClean="0"/>
              <a:t>					(1/2)</a:t>
            </a:r>
            <a:endParaRPr lang="zh-TW" altLang="en-US" sz="2800" b="1" smtClean="0"/>
          </a:p>
        </p:txBody>
      </p:sp>
      <p:sp>
        <p:nvSpPr>
          <p:cNvPr id="18453" name="投影片編號版面配置區 2"/>
          <p:cNvSpPr>
            <a:spLocks noGrp="1"/>
          </p:cNvSpPr>
          <p:nvPr>
            <p:ph type="sldNum" sz="quarter" idx="12"/>
          </p:nvPr>
        </p:nvSpPr>
        <p:spPr bwMode="auto">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defRPr/>
            </a:pPr>
            <a:fld id="{E68DD257-5B9B-4AFD-8D73-80635B45CE11}" type="slidenum">
              <a:rPr lang="zh-TW" altLang="en-US" smtClean="0"/>
              <a:pPr fontAlgn="base">
                <a:spcBef>
                  <a:spcPct val="0"/>
                </a:spcBef>
                <a:spcAft>
                  <a:spcPct val="0"/>
                </a:spcAft>
                <a:defRPr/>
              </a:pPr>
              <a:t>9</a:t>
            </a:fld>
            <a:endParaRPr lang="zh-TW" altLang="en-US" dirty="0" smtClean="0"/>
          </a:p>
        </p:txBody>
      </p:sp>
      <p:sp>
        <p:nvSpPr>
          <p:cNvPr id="17412" name="Rectangle 2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3" name="Rectangle 2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4" name="Rectangle 2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5" name="Rectangle 2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6" name="Rectangle 3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7417" name="Rectangle 3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TW" altLang="en-US"/>
          </a:p>
        </p:txBody>
      </p:sp>
      <p:sp>
        <p:nvSpPr>
          <p:cNvPr id="11" name="矩形 6"/>
          <p:cNvSpPr>
            <a:spLocks noChangeArrowheads="1"/>
          </p:cNvSpPr>
          <p:nvPr/>
        </p:nvSpPr>
        <p:spPr bwMode="auto">
          <a:xfrm>
            <a:off x="500063" y="1174750"/>
            <a:ext cx="8143875" cy="4401205"/>
          </a:xfrm>
          <a:prstGeom prst="rect">
            <a:avLst/>
          </a:prstGeom>
          <a:noFill/>
          <a:ln w="9525">
            <a:noFill/>
            <a:miter lim="800000"/>
            <a:headEnd/>
            <a:tailEnd/>
          </a:ln>
        </p:spPr>
        <p:txBody>
          <a:bodyPr>
            <a:spAutoFit/>
          </a:bodyPr>
          <a:lstStyle/>
          <a:p>
            <a:pPr>
              <a:buFont typeface="Wingdings" pitchFamily="2" charset="2"/>
              <a:buChar char="u"/>
              <a:defRPr/>
            </a:pPr>
            <a:r>
              <a:rPr lang="zh-TW" altLang="en-US" sz="1400" dirty="0">
                <a:latin typeface="+mn-ea"/>
                <a:ea typeface="+mn-ea"/>
              </a:rPr>
              <a:t>一般在函數內部所定義的變數都是區域變數，在離開函數之後就會消失：</a:t>
            </a:r>
          </a:p>
          <a:p>
            <a:pPr lvl="3">
              <a:defRPr/>
            </a:pPr>
            <a:r>
              <a:rPr lang="en-US" altLang="zh-TW" sz="1400" b="1" dirty="0" err="1">
                <a:solidFill>
                  <a:srgbClr val="0070C0"/>
                </a:solidFill>
                <a:latin typeface="+mn-ea"/>
                <a:ea typeface="+mn-ea"/>
              </a:rPr>
              <a:t>my.func</a:t>
            </a:r>
            <a:r>
              <a:rPr lang="en-US" altLang="zh-TW" sz="1400" b="1" dirty="0">
                <a:solidFill>
                  <a:srgbClr val="0070C0"/>
                </a:solidFill>
                <a:latin typeface="+mn-ea"/>
                <a:ea typeface="+mn-ea"/>
              </a:rPr>
              <a:t> &lt;- function(x) {</a:t>
            </a:r>
          </a:p>
          <a:p>
            <a:pPr lvl="3">
              <a:defRPr/>
            </a:pPr>
            <a:r>
              <a:rPr lang="en-US" altLang="zh-TW" sz="1400" b="1" dirty="0">
                <a:solidFill>
                  <a:srgbClr val="0070C0"/>
                </a:solidFill>
                <a:latin typeface="+mn-ea"/>
                <a:ea typeface="+mn-ea"/>
              </a:rPr>
              <a:t>    y &lt;- x * 2 + 1</a:t>
            </a:r>
          </a:p>
          <a:p>
            <a:pPr lvl="3">
              <a:defRPr/>
            </a:pPr>
            <a:r>
              <a:rPr lang="en-US" altLang="zh-TW" sz="1400" b="1" dirty="0">
                <a:solidFill>
                  <a:srgbClr val="0070C0"/>
                </a:solidFill>
                <a:latin typeface="+mn-ea"/>
                <a:ea typeface="+mn-ea"/>
              </a:rPr>
              <a:t>    y</a:t>
            </a:r>
          </a:p>
          <a:p>
            <a:pPr lvl="3">
              <a:defRPr/>
            </a:pPr>
            <a:r>
              <a:rPr lang="en-US" altLang="zh-TW" sz="1400" b="1" dirty="0">
                <a:solidFill>
                  <a:srgbClr val="0070C0"/>
                </a:solidFill>
                <a:latin typeface="+mn-ea"/>
                <a:ea typeface="+mn-ea"/>
              </a:rPr>
              <a:t>}</a:t>
            </a:r>
          </a:p>
          <a:p>
            <a:pPr lvl="3">
              <a:defRPr/>
            </a:pPr>
            <a:r>
              <a:rPr lang="en-US" altLang="zh-TW" sz="1400" b="1" dirty="0">
                <a:solidFill>
                  <a:srgbClr val="0070C0"/>
                </a:solidFill>
                <a:latin typeface="+mn-ea"/>
                <a:ea typeface="+mn-ea"/>
              </a:rPr>
              <a:t>x &lt;- 10</a:t>
            </a:r>
          </a:p>
          <a:p>
            <a:pPr lvl="3">
              <a:defRPr/>
            </a:pPr>
            <a:r>
              <a:rPr lang="en-US" altLang="zh-TW" sz="1400" b="1" dirty="0" err="1">
                <a:solidFill>
                  <a:srgbClr val="0070C0"/>
                </a:solidFill>
                <a:latin typeface="+mn-ea"/>
                <a:ea typeface="+mn-ea"/>
              </a:rPr>
              <a:t>ans</a:t>
            </a:r>
            <a:r>
              <a:rPr lang="en-US" altLang="zh-TW" sz="1400" b="1" dirty="0">
                <a:solidFill>
                  <a:srgbClr val="0070C0"/>
                </a:solidFill>
                <a:latin typeface="+mn-ea"/>
                <a:ea typeface="+mn-ea"/>
              </a:rPr>
              <a:t> &lt;- </a:t>
            </a:r>
            <a:r>
              <a:rPr lang="en-US" altLang="zh-TW" sz="1400" b="1" dirty="0" err="1">
                <a:solidFill>
                  <a:srgbClr val="0070C0"/>
                </a:solidFill>
                <a:latin typeface="+mn-ea"/>
                <a:ea typeface="+mn-ea"/>
              </a:rPr>
              <a:t>my.func</a:t>
            </a:r>
            <a:r>
              <a:rPr lang="en-US" altLang="zh-TW" sz="1400" b="1" dirty="0">
                <a:solidFill>
                  <a:srgbClr val="0070C0"/>
                </a:solidFill>
                <a:latin typeface="+mn-ea"/>
                <a:ea typeface="+mn-ea"/>
              </a:rPr>
              <a:t>(x</a:t>
            </a:r>
            <a:r>
              <a:rPr lang="en-US" altLang="zh-TW" sz="1400" b="1" dirty="0" smtClean="0">
                <a:solidFill>
                  <a:srgbClr val="0070C0"/>
                </a:solidFill>
                <a:latin typeface="+mn-ea"/>
                <a:ea typeface="+mn-ea"/>
              </a:rPr>
              <a:t>)</a:t>
            </a:r>
          </a:p>
          <a:p>
            <a:pPr lvl="3">
              <a:defRPr/>
            </a:pPr>
            <a:endParaRPr lang="en-US" altLang="zh-TW" sz="1400" b="1" dirty="0" smtClean="0">
              <a:solidFill>
                <a:srgbClr val="0070C0"/>
              </a:solidFill>
              <a:latin typeface="+mn-ea"/>
              <a:ea typeface="+mn-ea"/>
            </a:endParaRPr>
          </a:p>
          <a:p>
            <a:pPr lvl="3">
              <a:defRPr/>
            </a:pP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在使用 </a:t>
            </a:r>
            <a:r>
              <a:rPr lang="en-US" altLang="zh-TW" sz="1400" dirty="0" err="1">
                <a:latin typeface="+mn-ea"/>
                <a:ea typeface="+mn-ea"/>
              </a:rPr>
              <a:t>my.func</a:t>
            </a:r>
            <a:r>
              <a:rPr lang="en-US" altLang="zh-TW" sz="1400" dirty="0">
                <a:latin typeface="+mn-ea"/>
                <a:ea typeface="+mn-ea"/>
              </a:rPr>
              <a:t>() </a:t>
            </a:r>
            <a:r>
              <a:rPr lang="zh-TW" altLang="en-US" sz="1400" dirty="0">
                <a:latin typeface="+mn-ea"/>
                <a:ea typeface="+mn-ea"/>
              </a:rPr>
              <a:t>函數計算 </a:t>
            </a:r>
            <a:r>
              <a:rPr lang="en-US" altLang="zh-TW" sz="1400" dirty="0" err="1">
                <a:latin typeface="+mn-ea"/>
                <a:ea typeface="+mn-ea"/>
              </a:rPr>
              <a:t>ans</a:t>
            </a:r>
            <a:r>
              <a:rPr lang="en-US" altLang="zh-TW" sz="1400" dirty="0">
                <a:latin typeface="+mn-ea"/>
                <a:ea typeface="+mn-ea"/>
              </a:rPr>
              <a:t> </a:t>
            </a:r>
            <a:r>
              <a:rPr lang="zh-TW" altLang="en-US" sz="1400" dirty="0">
                <a:latin typeface="+mn-ea"/>
                <a:ea typeface="+mn-ea"/>
              </a:rPr>
              <a:t>之後，在目前的工作空間中是找不到 </a:t>
            </a:r>
            <a:r>
              <a:rPr lang="en-US" altLang="zh-TW" sz="1400" dirty="0">
                <a:latin typeface="+mn-ea"/>
                <a:ea typeface="+mn-ea"/>
              </a:rPr>
              <a:t>y </a:t>
            </a:r>
            <a:r>
              <a:rPr lang="zh-TW" altLang="en-US" sz="1400" dirty="0">
                <a:latin typeface="+mn-ea"/>
                <a:ea typeface="+mn-ea"/>
              </a:rPr>
              <a:t>這個變數的，因為他是定義在函數內部的區域變數，在離開函數之後就會消失。即使將函數定義成：</a:t>
            </a:r>
          </a:p>
          <a:p>
            <a:pPr lvl="3">
              <a:defRPr/>
            </a:pPr>
            <a:r>
              <a:rPr lang="en-US" altLang="zh-TW" sz="1400" b="1" dirty="0" err="1">
                <a:solidFill>
                  <a:srgbClr val="0070C0"/>
                </a:solidFill>
                <a:latin typeface="+mn-ea"/>
                <a:ea typeface="+mn-ea"/>
              </a:rPr>
              <a:t>my.func</a:t>
            </a:r>
            <a:r>
              <a:rPr lang="en-US" altLang="zh-TW" sz="1400" b="1" dirty="0">
                <a:solidFill>
                  <a:srgbClr val="0070C0"/>
                </a:solidFill>
                <a:latin typeface="+mn-ea"/>
                <a:ea typeface="+mn-ea"/>
              </a:rPr>
              <a:t> &lt;- function(x) {</a:t>
            </a:r>
          </a:p>
          <a:p>
            <a:pPr lvl="3">
              <a:defRPr/>
            </a:pPr>
            <a:r>
              <a:rPr lang="en-US" altLang="zh-TW" sz="1400" b="1" dirty="0">
                <a:solidFill>
                  <a:srgbClr val="0070C0"/>
                </a:solidFill>
                <a:latin typeface="+mn-ea"/>
                <a:ea typeface="+mn-ea"/>
              </a:rPr>
              <a:t>    x &lt;- x * 2 + 1</a:t>
            </a:r>
          </a:p>
          <a:p>
            <a:pPr lvl="3">
              <a:defRPr/>
            </a:pPr>
            <a:r>
              <a:rPr lang="en-US" altLang="zh-TW" sz="1400" b="1" dirty="0">
                <a:solidFill>
                  <a:srgbClr val="0070C0"/>
                </a:solidFill>
                <a:latin typeface="+mn-ea"/>
                <a:ea typeface="+mn-ea"/>
              </a:rPr>
              <a:t>    x</a:t>
            </a:r>
          </a:p>
          <a:p>
            <a:pPr lvl="3">
              <a:defRPr/>
            </a:pPr>
            <a:r>
              <a:rPr lang="en-US" altLang="zh-TW" sz="1400" b="1" dirty="0">
                <a:solidFill>
                  <a:srgbClr val="0070C0"/>
                </a:solidFill>
                <a:latin typeface="+mn-ea"/>
                <a:ea typeface="+mn-ea"/>
              </a:rPr>
              <a:t>}</a:t>
            </a:r>
          </a:p>
          <a:p>
            <a:pPr lvl="3">
              <a:defRPr/>
            </a:pPr>
            <a:r>
              <a:rPr lang="en-US" altLang="zh-TW" sz="1400" b="1" dirty="0">
                <a:solidFill>
                  <a:srgbClr val="0070C0"/>
                </a:solidFill>
                <a:latin typeface="+mn-ea"/>
                <a:ea typeface="+mn-ea"/>
              </a:rPr>
              <a:t>x &lt;- 10</a:t>
            </a:r>
          </a:p>
          <a:p>
            <a:pPr lvl="3">
              <a:defRPr/>
            </a:pPr>
            <a:r>
              <a:rPr lang="en-US" altLang="zh-TW" sz="1400" b="1" dirty="0" err="1">
                <a:solidFill>
                  <a:srgbClr val="0070C0"/>
                </a:solidFill>
                <a:latin typeface="+mn-ea"/>
                <a:ea typeface="+mn-ea"/>
              </a:rPr>
              <a:t>ans</a:t>
            </a:r>
            <a:r>
              <a:rPr lang="en-US" altLang="zh-TW" sz="1400" b="1" dirty="0">
                <a:solidFill>
                  <a:srgbClr val="0070C0"/>
                </a:solidFill>
                <a:latin typeface="+mn-ea"/>
                <a:ea typeface="+mn-ea"/>
              </a:rPr>
              <a:t> &lt;- </a:t>
            </a:r>
            <a:r>
              <a:rPr lang="en-US" altLang="zh-TW" sz="1400" b="1" dirty="0" err="1">
                <a:solidFill>
                  <a:srgbClr val="0070C0"/>
                </a:solidFill>
                <a:latin typeface="+mn-ea"/>
                <a:ea typeface="+mn-ea"/>
              </a:rPr>
              <a:t>my.func</a:t>
            </a:r>
            <a:r>
              <a:rPr lang="en-US" altLang="zh-TW" sz="1400" b="1" dirty="0">
                <a:solidFill>
                  <a:srgbClr val="0070C0"/>
                </a:solidFill>
                <a:latin typeface="+mn-ea"/>
                <a:ea typeface="+mn-ea"/>
              </a:rPr>
              <a:t>(x</a:t>
            </a:r>
            <a:r>
              <a:rPr lang="en-US" altLang="zh-TW" sz="1400" b="1" dirty="0" smtClean="0">
                <a:solidFill>
                  <a:srgbClr val="0070C0"/>
                </a:solidFill>
                <a:latin typeface="+mn-ea"/>
                <a:ea typeface="+mn-ea"/>
              </a:rPr>
              <a:t>)</a:t>
            </a:r>
          </a:p>
          <a:p>
            <a:pPr lvl="3">
              <a:defRPr/>
            </a:pPr>
            <a:endParaRPr lang="en-US" altLang="zh-TW" sz="1400" b="1" dirty="0">
              <a:solidFill>
                <a:srgbClr val="0070C0"/>
              </a:solidFill>
              <a:latin typeface="+mn-ea"/>
              <a:ea typeface="+mn-ea"/>
            </a:endParaRPr>
          </a:p>
          <a:p>
            <a:pPr lvl="1">
              <a:buFont typeface="Wingdings" pitchFamily="2" charset="2"/>
              <a:buChar char="Ø"/>
              <a:defRPr/>
            </a:pPr>
            <a:r>
              <a:rPr lang="zh-TW" altLang="en-US" sz="1400" dirty="0">
                <a:latin typeface="+mn-ea"/>
                <a:ea typeface="+mn-ea"/>
              </a:rPr>
              <a:t>執行完後，</a:t>
            </a:r>
            <a:r>
              <a:rPr lang="en-US" altLang="zh-TW" sz="1400" dirty="0">
                <a:latin typeface="+mn-ea"/>
                <a:ea typeface="+mn-ea"/>
              </a:rPr>
              <a:t>x </a:t>
            </a:r>
            <a:r>
              <a:rPr lang="zh-TW" altLang="en-US" sz="1400" dirty="0">
                <a:latin typeface="+mn-ea"/>
                <a:ea typeface="+mn-ea"/>
              </a:rPr>
              <a:t>的值依然不會因為在函數中的任何運算而受到影響，也就是說 </a:t>
            </a:r>
            <a:r>
              <a:rPr lang="en-US" altLang="zh-TW" sz="1400" dirty="0">
                <a:latin typeface="+mn-ea"/>
                <a:ea typeface="+mn-ea"/>
              </a:rPr>
              <a:t>x </a:t>
            </a:r>
            <a:r>
              <a:rPr lang="zh-TW" altLang="en-US" sz="1400" dirty="0">
                <a:latin typeface="+mn-ea"/>
                <a:ea typeface="+mn-ea"/>
              </a:rPr>
              <a:t>的值依然是 </a:t>
            </a:r>
            <a:r>
              <a:rPr lang="en-US" altLang="zh-TW" sz="1400" dirty="0">
                <a:latin typeface="+mn-ea"/>
                <a:ea typeface="+mn-ea"/>
              </a:rPr>
              <a:t>10</a:t>
            </a:r>
            <a:r>
              <a:rPr lang="zh-TW" altLang="en-US" sz="1400" dirty="0">
                <a:latin typeface="+mn-ea"/>
                <a:ea typeface="+mn-ea"/>
              </a:rPr>
              <a:t>。</a:t>
            </a:r>
          </a:p>
          <a:p>
            <a:pPr>
              <a:buFont typeface="Wingdings" pitchFamily="2" charset="2"/>
              <a:buChar char="u"/>
              <a:defRPr/>
            </a:pPr>
            <a:endParaRPr lang="zh-TW" altLang="en-US" sz="1400" dirty="0">
              <a:latin typeface="+mn-ea"/>
              <a:ea typeface="+mn-ea"/>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原創">
  <a:themeElements>
    <a:clrScheme name="原創">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自訂 2">
      <a:majorFont>
        <a:latin typeface="Bookman Old Style"/>
        <a:ea typeface="Arial Unicode MS"/>
        <a:cs typeface=""/>
      </a:majorFont>
      <a:minorFont>
        <a:latin typeface="Gill Sans MT"/>
        <a:ea typeface="Arial Unicode MS"/>
        <a:cs typeface=""/>
      </a:minorFont>
    </a:fontScheme>
    <a:fmtScheme name="原創">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原創">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原創">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Origin</Template>
  <TotalTime>4281</TotalTime>
  <Words>4167</Words>
  <Application>Microsoft Office PowerPoint</Application>
  <PresentationFormat>如螢幕大小 (4:3)</PresentationFormat>
  <Paragraphs>444</Paragraphs>
  <Slides>24</Slides>
  <Notes>24</Notes>
  <HiddenSlides>0</HiddenSlides>
  <MMClips>0</MMClips>
  <ScaleCrop>false</ScaleCrop>
  <HeadingPairs>
    <vt:vector size="6" baseType="variant">
      <vt:variant>
        <vt:lpstr>佈景主題</vt:lpstr>
      </vt:variant>
      <vt:variant>
        <vt:i4>1</vt:i4>
      </vt:variant>
      <vt:variant>
        <vt:lpstr>內嵌 OLE 伺服程式</vt:lpstr>
      </vt:variant>
      <vt:variant>
        <vt:i4>1</vt:i4>
      </vt:variant>
      <vt:variant>
        <vt:lpstr>投影片標題</vt:lpstr>
      </vt:variant>
      <vt:variant>
        <vt:i4>24</vt:i4>
      </vt:variant>
    </vt:vector>
  </HeadingPairs>
  <TitlesOfParts>
    <vt:vector size="26" baseType="lpstr">
      <vt:lpstr>原創</vt:lpstr>
      <vt:lpstr>方程式</vt:lpstr>
      <vt:lpstr>統計計算語言 Ch7：自訂函數、判斷式與迴圈</vt:lpstr>
      <vt:lpstr>自訂函數      (1/3)</vt:lpstr>
      <vt:lpstr>自訂函數      (2/3)</vt:lpstr>
      <vt:lpstr>自訂函數      (3/3)</vt:lpstr>
      <vt:lpstr>定義運算子</vt:lpstr>
      <vt:lpstr>參數命名和預設值    (1/2)</vt:lpstr>
      <vt:lpstr>參數命名和預設值    (2/2)</vt:lpstr>
      <vt:lpstr>參數省略符號與參數傳遞</vt:lpstr>
      <vt:lpstr>函數內部的賦值     (1/2)</vt:lpstr>
      <vt:lpstr>函數內部的賦值     (2/2)</vt:lpstr>
      <vt:lpstr>精簡陣列輸出     (1/2)</vt:lpstr>
      <vt:lpstr>精簡陣列輸出     (2/2)</vt:lpstr>
      <vt:lpstr>遞迴數值積分</vt:lpstr>
      <vt:lpstr>自訂環境</vt:lpstr>
      <vt:lpstr>區塊運算式</vt:lpstr>
      <vt:lpstr>if 判斷式      (1/2)</vt:lpstr>
      <vt:lpstr>if 判斷式      (2/2)</vt:lpstr>
      <vt:lpstr>for 迴圈，repeat 與 while   (1/3)</vt:lpstr>
      <vt:lpstr>for 迴圈，repeat 與 while   (2/3)</vt:lpstr>
      <vt:lpstr>for 迴圈，repeat 與 while   (3/3)</vt:lpstr>
      <vt:lpstr>for 迴圈的例子  </vt:lpstr>
      <vt:lpstr>Homework (1/3)</vt:lpstr>
      <vt:lpstr>Homework (2/3)</vt:lpstr>
      <vt:lpstr>Homework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Spectral Matting</dc:title>
  <dc:creator>rocket</dc:creator>
  <cp:lastModifiedBy>User</cp:lastModifiedBy>
  <cp:revision>707</cp:revision>
  <dcterms:created xsi:type="dcterms:W3CDTF">2010-10-13T11:22:51Z</dcterms:created>
  <dcterms:modified xsi:type="dcterms:W3CDTF">2013-07-23T12:49:31Z</dcterms:modified>
</cp:coreProperties>
</file>