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301" r:id="rId2"/>
    <p:sldId id="372" r:id="rId3"/>
    <p:sldId id="365" r:id="rId4"/>
    <p:sldId id="366" r:id="rId5"/>
    <p:sldId id="367" r:id="rId6"/>
    <p:sldId id="368" r:id="rId7"/>
    <p:sldId id="369" r:id="rId8"/>
    <p:sldId id="370" r:id="rId9"/>
    <p:sldId id="371" r:id="rId10"/>
    <p:sldId id="355" r:id="rId11"/>
    <p:sldId id="356" r:id="rId12"/>
    <p:sldId id="360" r:id="rId13"/>
    <p:sldId id="359" r:id="rId14"/>
    <p:sldId id="361" r:id="rId15"/>
    <p:sldId id="364" r:id="rId16"/>
    <p:sldId id="373" r:id="rId17"/>
    <p:sldId id="374" r:id="rId18"/>
    <p:sldId id="375" r:id="rId19"/>
    <p:sldId id="376" r:id="rId20"/>
    <p:sldId id="377" r:id="rId21"/>
    <p:sldId id="378" r:id="rId22"/>
    <p:sldId id="379" r:id="rId23"/>
    <p:sldId id="380" r:id="rId24"/>
    <p:sldId id="381" r:id="rId25"/>
    <p:sldId id="382" r:id="rId26"/>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5pPr>
    <a:lvl6pPr marL="2286000" algn="l" defTabSz="914400" rtl="0" eaLnBrk="1" latinLnBrk="0" hangingPunct="1">
      <a:defRPr kumimoji="1" kern="1200">
        <a:solidFill>
          <a:schemeClr val="tx1"/>
        </a:solidFill>
        <a:latin typeface="Gill Sans MT" pitchFamily="34" charset="0"/>
        <a:ea typeface="新細明體" pitchFamily="18" charset="-120"/>
        <a:cs typeface="+mn-cs"/>
      </a:defRPr>
    </a:lvl6pPr>
    <a:lvl7pPr marL="2743200" algn="l" defTabSz="914400" rtl="0" eaLnBrk="1" latinLnBrk="0" hangingPunct="1">
      <a:defRPr kumimoji="1" kern="1200">
        <a:solidFill>
          <a:schemeClr val="tx1"/>
        </a:solidFill>
        <a:latin typeface="Gill Sans MT" pitchFamily="34" charset="0"/>
        <a:ea typeface="新細明體" pitchFamily="18" charset="-120"/>
        <a:cs typeface="+mn-cs"/>
      </a:defRPr>
    </a:lvl7pPr>
    <a:lvl8pPr marL="3200400" algn="l" defTabSz="914400" rtl="0" eaLnBrk="1" latinLnBrk="0" hangingPunct="1">
      <a:defRPr kumimoji="1" kern="1200">
        <a:solidFill>
          <a:schemeClr val="tx1"/>
        </a:solidFill>
        <a:latin typeface="Gill Sans MT" pitchFamily="34" charset="0"/>
        <a:ea typeface="新細明體" pitchFamily="18" charset="-120"/>
        <a:cs typeface="+mn-cs"/>
      </a:defRPr>
    </a:lvl8pPr>
    <a:lvl9pPr marL="3657600" algn="l" defTabSz="914400" rtl="0" eaLnBrk="1" latinLnBrk="0" hangingPunct="1">
      <a:defRPr kumimoji="1" kern="1200">
        <a:solidFill>
          <a:schemeClr val="tx1"/>
        </a:solidFill>
        <a:latin typeface="Gill Sans MT"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0" autoAdjust="0"/>
    <p:restoredTop sz="99879" autoAdjust="0"/>
  </p:normalViewPr>
  <p:slideViewPr>
    <p:cSldViewPr>
      <p:cViewPr varScale="1">
        <p:scale>
          <a:sx n="90" d="100"/>
          <a:sy n="90" d="100"/>
        </p:scale>
        <p:origin x="-8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4D5A7506-7913-459A-9853-429A120E9375}" type="datetimeFigureOut">
              <a:rPr lang="zh-TW" altLang="en-US"/>
              <a:pPr>
                <a:defRPr/>
              </a:pPr>
              <a:t>2013/7/23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3BB640CA-8F63-4110-BEEA-9E1529055D82}"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945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4" name="投影片編號版面配置區 3"/>
          <p:cNvSpPr>
            <a:spLocks noGrp="1"/>
          </p:cNvSpPr>
          <p:nvPr>
            <p:ph type="sldNum" sz="quarter" idx="5"/>
          </p:nvPr>
        </p:nvSpPr>
        <p:spPr/>
        <p:txBody>
          <a:bodyPr/>
          <a:lstStyle/>
          <a:p>
            <a:pPr>
              <a:defRPr/>
            </a:pPr>
            <a:fld id="{DD1C46C0-0D7D-41BF-A825-D5A824FE4713}" type="slidenum">
              <a:rPr lang="zh-TW" altLang="en-US" smtClean="0"/>
              <a:pPr>
                <a:defRPr/>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10</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8AEA97-5034-4CCB-AD84-B5B781BA03DC}" type="slidenum">
              <a:rPr lang="en-US" altLang="zh-TW" smtClean="0"/>
              <a:pPr fontAlgn="base">
                <a:spcBef>
                  <a:spcPct val="0"/>
                </a:spcBef>
                <a:spcAft>
                  <a:spcPct val="0"/>
                </a:spcAft>
                <a:defRPr/>
              </a:pPr>
              <a:t>11</a:t>
            </a:fld>
            <a:endParaRPr lang="en-US" altLang="zh-TW" smtClean="0"/>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E4ECCC-4C6D-4F8C-B31C-69DDC1FE8E71}" type="slidenum">
              <a:rPr lang="en-US" altLang="zh-TW" smtClean="0"/>
              <a:pPr fontAlgn="base">
                <a:spcBef>
                  <a:spcPct val="0"/>
                </a:spcBef>
                <a:spcAft>
                  <a:spcPct val="0"/>
                </a:spcAft>
                <a:defRPr/>
              </a:pPr>
              <a:t>12</a:t>
            </a:fld>
            <a:endParaRPr lang="en-US" altLang="zh-TW" smtClean="0"/>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E29B0C-B034-4C2F-81A8-AB69EA805E07}" type="slidenum">
              <a:rPr lang="en-US" altLang="zh-TW" smtClean="0"/>
              <a:pPr fontAlgn="base">
                <a:spcBef>
                  <a:spcPct val="0"/>
                </a:spcBef>
                <a:spcAft>
                  <a:spcPct val="0"/>
                </a:spcAft>
                <a:defRPr/>
              </a:pPr>
              <a:t>13</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276AC1-DF3B-444A-AB80-1607A14DDAF2}" type="slidenum">
              <a:rPr lang="en-US" altLang="zh-TW" smtClean="0"/>
              <a:pPr fontAlgn="base">
                <a:spcBef>
                  <a:spcPct val="0"/>
                </a:spcBef>
                <a:spcAft>
                  <a:spcPct val="0"/>
                </a:spcAft>
                <a:defRPr/>
              </a:pPr>
              <a:t>14</a:t>
            </a:fld>
            <a:endParaRPr lang="en-US" altLang="zh-TW" smtClean="0"/>
          </a:p>
        </p:txBody>
      </p:sp>
      <p:sp>
        <p:nvSpPr>
          <p:cNvPr id="24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8EF3FC-8359-4289-8E11-A823B3A00187}" type="slidenum">
              <a:rPr lang="en-US" altLang="zh-TW" smtClean="0"/>
              <a:pPr fontAlgn="base">
                <a:spcBef>
                  <a:spcPct val="0"/>
                </a:spcBef>
                <a:spcAft>
                  <a:spcPct val="0"/>
                </a:spcAft>
                <a:defRPr/>
              </a:pPr>
              <a:t>15</a:t>
            </a:fld>
            <a:endParaRPr lang="en-US" altLang="zh-TW" smtClean="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4908D0-C2AA-475D-812E-C7CB2A350D48}" type="slidenum">
              <a:rPr lang="en-US" altLang="zh-TW" smtClean="0"/>
              <a:pPr fontAlgn="base">
                <a:spcBef>
                  <a:spcPct val="0"/>
                </a:spcBef>
                <a:spcAft>
                  <a:spcPct val="0"/>
                </a:spcAft>
                <a:defRPr/>
              </a:pPr>
              <a:t>16</a:t>
            </a:fld>
            <a:endParaRPr lang="en-US" altLang="zh-TW" smtClean="0"/>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F88D93-7629-4B6F-87E6-8191C2CDC9B2}" type="slidenum">
              <a:rPr lang="en-US" altLang="zh-TW" smtClean="0"/>
              <a:pPr fontAlgn="base">
                <a:spcBef>
                  <a:spcPct val="0"/>
                </a:spcBef>
                <a:spcAft>
                  <a:spcPct val="0"/>
                </a:spcAft>
                <a:defRPr/>
              </a:pPr>
              <a:t>17</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73A2A1-B7C8-401B-B2F6-3D09730ED0B7}" type="slidenum">
              <a:rPr lang="en-US" altLang="zh-TW" smtClean="0"/>
              <a:pPr fontAlgn="base">
                <a:spcBef>
                  <a:spcPct val="0"/>
                </a:spcBef>
                <a:spcAft>
                  <a:spcPct val="0"/>
                </a:spcAft>
                <a:defRPr/>
              </a:pPr>
              <a:t>18</a:t>
            </a:fld>
            <a:endParaRPr lang="en-US" altLang="zh-TW" smtClean="0"/>
          </a:p>
        </p:txBody>
      </p:sp>
      <p:sp>
        <p:nvSpPr>
          <p:cNvPr id="24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BBEA0F-2172-445E-A604-75524FD9542C}" type="slidenum">
              <a:rPr lang="en-US" altLang="zh-TW" smtClean="0"/>
              <a:pPr fontAlgn="base">
                <a:spcBef>
                  <a:spcPct val="0"/>
                </a:spcBef>
                <a:spcAft>
                  <a:spcPct val="0"/>
                </a:spcAft>
                <a:defRPr/>
              </a:pPr>
              <a:t>19</a:t>
            </a:fld>
            <a:endParaRPr lang="en-US" altLang="zh-TW" smtClean="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E80224-91E5-409F-9269-94CD189F9EC5}" type="slidenum">
              <a:rPr lang="en-US" altLang="zh-TW" smtClean="0"/>
              <a:pPr fontAlgn="base">
                <a:spcBef>
                  <a:spcPct val="0"/>
                </a:spcBef>
                <a:spcAft>
                  <a:spcPct val="0"/>
                </a:spcAft>
                <a:defRPr/>
              </a:pPr>
              <a:t>2</a:t>
            </a:fld>
            <a:endParaRPr lang="en-US" altLang="zh-TW" smtClean="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B83415-4AF3-4614-ABF7-36FCAD67510A}" type="slidenum">
              <a:rPr lang="en-US" altLang="zh-TW" smtClean="0"/>
              <a:pPr fontAlgn="base">
                <a:spcBef>
                  <a:spcPct val="0"/>
                </a:spcBef>
                <a:spcAft>
                  <a:spcPct val="0"/>
                </a:spcAft>
                <a:defRPr/>
              </a:pPr>
              <a:t>20</a:t>
            </a:fld>
            <a:endParaRPr lang="en-US" altLang="zh-TW"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E4FC79-7410-4626-B88F-4122A4B00646}" type="slidenum">
              <a:rPr lang="en-US" altLang="zh-TW" smtClean="0"/>
              <a:pPr fontAlgn="base">
                <a:spcBef>
                  <a:spcPct val="0"/>
                </a:spcBef>
                <a:spcAft>
                  <a:spcPct val="0"/>
                </a:spcAft>
                <a:defRPr/>
              </a:pPr>
              <a:t>21</a:t>
            </a:fld>
            <a:endParaRPr lang="en-US" altLang="zh-TW" smtClean="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F0B0BE-8E5A-419A-A1D2-304B4A909D6F}" type="slidenum">
              <a:rPr lang="en-US" altLang="zh-TW" smtClean="0"/>
              <a:pPr fontAlgn="base">
                <a:spcBef>
                  <a:spcPct val="0"/>
                </a:spcBef>
                <a:spcAft>
                  <a:spcPct val="0"/>
                </a:spcAft>
                <a:defRPr/>
              </a:pPr>
              <a:t>22</a:t>
            </a:fld>
            <a:endParaRPr lang="en-US" altLang="zh-TW" smtClean="0"/>
          </a:p>
        </p:txBody>
      </p:sp>
      <p:sp>
        <p:nvSpPr>
          <p:cNvPr id="28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B9FEE2-CEF6-4045-9E78-DB4E888E8793}" type="slidenum">
              <a:rPr lang="en-US" altLang="zh-TW" smtClean="0"/>
              <a:pPr fontAlgn="base">
                <a:spcBef>
                  <a:spcPct val="0"/>
                </a:spcBef>
                <a:spcAft>
                  <a:spcPct val="0"/>
                </a:spcAft>
                <a:defRPr/>
              </a:pPr>
              <a:t>23</a:t>
            </a:fld>
            <a:endParaRPr lang="en-US" altLang="zh-TW" smtClean="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4A7BF79-68C5-4C34-ACDC-7DA4529D6248}" type="slidenum">
              <a:rPr lang="en-US" altLang="zh-TW" smtClean="0"/>
              <a:pPr fontAlgn="base">
                <a:spcBef>
                  <a:spcPct val="0"/>
                </a:spcBef>
                <a:spcAft>
                  <a:spcPct val="0"/>
                </a:spcAft>
                <a:defRPr/>
              </a:pPr>
              <a:t>24</a:t>
            </a:fld>
            <a:endParaRPr lang="en-US" altLang="zh-TW" smtClean="0"/>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4029BE-0F26-4FB5-B175-A1A84A7D6BC6}" type="slidenum">
              <a:rPr lang="en-US" altLang="zh-TW" smtClean="0"/>
              <a:pPr fontAlgn="base">
                <a:spcBef>
                  <a:spcPct val="0"/>
                </a:spcBef>
                <a:spcAft>
                  <a:spcPct val="0"/>
                </a:spcAft>
                <a:defRPr/>
              </a:pPr>
              <a:t>25</a:t>
            </a:fld>
            <a:endParaRPr lang="en-US" altLang="zh-TW" smtClean="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3</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4</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5</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6</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7</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8</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B825C7-137D-4E06-8FBF-04E8148EC5C6}" type="slidenum">
              <a:rPr lang="en-US" altLang="zh-TW" smtClean="0"/>
              <a:pPr fontAlgn="base">
                <a:spcBef>
                  <a:spcPct val="0"/>
                </a:spcBef>
                <a:spcAft>
                  <a:spcPct val="0"/>
                </a:spcAft>
                <a:defRPr/>
              </a:pPr>
              <a:t>9</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矩形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5" name="矩形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矩形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矩形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8" name="標題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zh-TW" altLang="en-US" smtClean="0"/>
              <a:t>按一下以編輯母片標題樣式</a:t>
            </a:r>
            <a:endParaRPr lang="en-US"/>
          </a:p>
        </p:txBody>
      </p:sp>
      <p:sp>
        <p:nvSpPr>
          <p:cNvPr id="9" name="副標題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a:p>
        </p:txBody>
      </p:sp>
      <p:sp>
        <p:nvSpPr>
          <p:cNvPr id="10" name="日期版面配置區 27"/>
          <p:cNvSpPr>
            <a:spLocks noGrp="1"/>
          </p:cNvSpPr>
          <p:nvPr>
            <p:ph type="dt" sz="half" idx="10"/>
          </p:nvPr>
        </p:nvSpPr>
        <p:spPr>
          <a:xfrm>
            <a:off x="6400800" y="6354763"/>
            <a:ext cx="2286000" cy="366712"/>
          </a:xfrm>
        </p:spPr>
        <p:txBody>
          <a:bodyPr/>
          <a:lstStyle>
            <a:lvl1pPr>
              <a:defRPr sz="1400"/>
            </a:lvl1pPr>
          </a:lstStyle>
          <a:p>
            <a:pPr>
              <a:defRPr/>
            </a:pPr>
            <a:fld id="{706057C2-2AA7-4481-9AE1-2026024E3280}" type="datetime1">
              <a:rPr lang="zh-TW" altLang="en-US"/>
              <a:pPr>
                <a:defRPr/>
              </a:pPr>
              <a:t>2013/7/23</a:t>
            </a:fld>
            <a:endParaRPr lang="zh-TW" altLang="en-US" dirty="0"/>
          </a:p>
        </p:txBody>
      </p:sp>
      <p:sp>
        <p:nvSpPr>
          <p:cNvPr id="11" name="頁尾版面配置區 16"/>
          <p:cNvSpPr>
            <a:spLocks noGrp="1"/>
          </p:cNvSpPr>
          <p:nvPr>
            <p:ph type="ftr" sz="quarter" idx="11"/>
          </p:nvPr>
        </p:nvSpPr>
        <p:spPr>
          <a:xfrm>
            <a:off x="2898775" y="6354763"/>
            <a:ext cx="3475038" cy="366712"/>
          </a:xfrm>
        </p:spPr>
        <p:txBody>
          <a:bodyPr/>
          <a:lstStyle>
            <a:lvl1pPr>
              <a:defRPr/>
            </a:lvl1pPr>
          </a:lstStyle>
          <a:p>
            <a:pPr>
              <a:defRPr/>
            </a:pPr>
            <a:endParaRPr lang="zh-TW" altLang="en-US"/>
          </a:p>
        </p:txBody>
      </p:sp>
      <p:sp>
        <p:nvSpPr>
          <p:cNvPr id="12" name="投影片編號版面配置區 28"/>
          <p:cNvSpPr>
            <a:spLocks noGrp="1"/>
          </p:cNvSpPr>
          <p:nvPr>
            <p:ph type="sldNum" sz="quarter" idx="12"/>
          </p:nvPr>
        </p:nvSpPr>
        <p:spPr>
          <a:xfrm>
            <a:off x="1216025" y="6354763"/>
            <a:ext cx="1219200" cy="366712"/>
          </a:xfrm>
        </p:spPr>
        <p:txBody>
          <a:bodyPr/>
          <a:lstStyle>
            <a:lvl1pPr>
              <a:defRPr/>
            </a:lvl1pPr>
          </a:lstStyle>
          <a:p>
            <a:pPr>
              <a:defRPr/>
            </a:pPr>
            <a:fld id="{8BCE9112-AB5D-4AF0-A6AA-30C932A4ADB0}" type="slidenum">
              <a:rPr lang="zh-TW" altLang="en-US"/>
              <a:pPr>
                <a:defRPr/>
              </a:pPr>
              <a:t>‹#›</a:t>
            </a:fld>
            <a:endParaRPr lang="zh-TW"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13"/>
          <p:cNvSpPr>
            <a:spLocks noGrp="1"/>
          </p:cNvSpPr>
          <p:nvPr>
            <p:ph type="dt" sz="half" idx="10"/>
          </p:nvPr>
        </p:nvSpPr>
        <p:spPr/>
        <p:txBody>
          <a:bodyPr/>
          <a:lstStyle>
            <a:lvl1pPr>
              <a:defRPr/>
            </a:lvl1pPr>
          </a:lstStyle>
          <a:p>
            <a:pPr>
              <a:defRPr/>
            </a:pPr>
            <a:fld id="{79806091-B3F2-47F4-9965-42E10C84C565}"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22"/>
          <p:cNvSpPr>
            <a:spLocks noGrp="1"/>
          </p:cNvSpPr>
          <p:nvPr>
            <p:ph type="sldNum" sz="quarter" idx="12"/>
          </p:nvPr>
        </p:nvSpPr>
        <p:spPr/>
        <p:txBody>
          <a:bodyPr/>
          <a:lstStyle>
            <a:lvl1pPr>
              <a:defRPr/>
            </a:lvl1pPr>
          </a:lstStyle>
          <a:p>
            <a:pPr>
              <a:defRPr/>
            </a:pPr>
            <a:fld id="{B9A4EDA4-5704-4831-80CD-2F8DE21AA514}" type="slidenum">
              <a:rPr lang="zh-TW" altLang="en-US"/>
              <a:pPr>
                <a:defRPr/>
              </a:pPr>
              <a:t>‹#›</a:t>
            </a:fld>
            <a:endParaRPr lang="zh-TW"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4" name="直線接點 3"/>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線接點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3"/>
          <p:cNvSpPr>
            <a:spLocks noGrp="1"/>
          </p:cNvSpPr>
          <p:nvPr>
            <p:ph type="dt" sz="half" idx="10"/>
          </p:nvPr>
        </p:nvSpPr>
        <p:spPr/>
        <p:txBody>
          <a:bodyPr/>
          <a:lstStyle>
            <a:lvl1pPr>
              <a:defRPr/>
            </a:lvl1pPr>
          </a:lstStyle>
          <a:p>
            <a:pPr>
              <a:defRPr/>
            </a:pPr>
            <a:fld id="{4D3757F7-4BFA-492E-B247-E32425418D8B}" type="datetime1">
              <a:rPr lang="zh-TW" altLang="en-US"/>
              <a:pPr>
                <a:defRPr/>
              </a:pPr>
              <a:t>2013/7/23</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FBDC4F4E-3AFB-4E16-B0E5-763D2A65D52B}"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8" name="內容版面配置區 7"/>
          <p:cNvSpPr>
            <a:spLocks noGrp="1"/>
          </p:cNvSpPr>
          <p:nvPr>
            <p:ph sz="quarter" idx="1"/>
          </p:nvPr>
        </p:nvSpPr>
        <p:spPr>
          <a:xfrm>
            <a:off x="457200" y="1219200"/>
            <a:ext cx="8229600"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13"/>
          <p:cNvSpPr>
            <a:spLocks noGrp="1"/>
          </p:cNvSpPr>
          <p:nvPr>
            <p:ph type="dt" sz="half" idx="10"/>
          </p:nvPr>
        </p:nvSpPr>
        <p:spPr/>
        <p:txBody>
          <a:bodyPr/>
          <a:lstStyle>
            <a:lvl1pPr>
              <a:defRPr/>
            </a:lvl1pPr>
          </a:lstStyle>
          <a:p>
            <a:pPr>
              <a:defRPr/>
            </a:pPr>
            <a:fld id="{DACC97A2-6785-4AFA-93E9-E33465F449E0}"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22"/>
          <p:cNvSpPr>
            <a:spLocks noGrp="1"/>
          </p:cNvSpPr>
          <p:nvPr>
            <p:ph type="sldNum" sz="quarter" idx="12"/>
          </p:nvPr>
        </p:nvSpPr>
        <p:spPr/>
        <p:txBody>
          <a:bodyPr/>
          <a:lstStyle>
            <a:lvl1pPr>
              <a:defRPr/>
            </a:lvl1pPr>
          </a:lstStyle>
          <a:p>
            <a:pPr>
              <a:defRPr/>
            </a:pPr>
            <a:fld id="{B91F286C-D5E4-4C15-8891-3352576F6CDB}" type="slidenum">
              <a:rPr lang="zh-TW" altLang="en-US"/>
              <a:pPr>
                <a:defRPr/>
              </a:pPr>
              <a:t>‹#›</a:t>
            </a:fld>
            <a:endParaRPr lang="zh-TW"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Ref idx="1001">
        <a:schemeClr val="bg2"/>
      </p:bgRef>
    </p:bg>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1219200" y="2971800"/>
            <a:ext cx="6858000" cy="1066800"/>
          </a:xfrm>
        </p:spPr>
        <p:txBody>
          <a:bodyPr anchor="t"/>
          <a:lstStyle>
            <a:lvl1pPr algn="r">
              <a:buNone/>
              <a:defRPr sz="3200" b="0" cap="none" baseline="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日期版面配置區 3"/>
          <p:cNvSpPr>
            <a:spLocks noGrp="1"/>
          </p:cNvSpPr>
          <p:nvPr>
            <p:ph type="dt" sz="half" idx="10"/>
          </p:nvPr>
        </p:nvSpPr>
        <p:spPr>
          <a:xfrm>
            <a:off x="6400800" y="6354763"/>
            <a:ext cx="2286000" cy="366712"/>
          </a:xfrm>
        </p:spPr>
        <p:txBody>
          <a:bodyPr/>
          <a:lstStyle>
            <a:lvl1pPr>
              <a:defRPr/>
            </a:lvl1pPr>
          </a:lstStyle>
          <a:p>
            <a:pPr>
              <a:defRPr/>
            </a:pPr>
            <a:fld id="{A6C9836D-D866-4C40-9828-240F5DE41EF2}" type="datetime1">
              <a:rPr lang="zh-TW" altLang="en-US"/>
              <a:pPr>
                <a:defRPr/>
              </a:pPr>
              <a:t>2013/7/23</a:t>
            </a:fld>
            <a:endParaRPr lang="zh-TW" altLang="en-US"/>
          </a:p>
        </p:txBody>
      </p:sp>
      <p:sp>
        <p:nvSpPr>
          <p:cNvPr id="7" name="頁尾版面配置區 4"/>
          <p:cNvSpPr>
            <a:spLocks noGrp="1"/>
          </p:cNvSpPr>
          <p:nvPr>
            <p:ph type="ftr" sz="quarter" idx="11"/>
          </p:nvPr>
        </p:nvSpPr>
        <p:spPr>
          <a:xfrm>
            <a:off x="2898775" y="6354763"/>
            <a:ext cx="3475038" cy="366712"/>
          </a:xfrm>
        </p:spPr>
        <p:txBody>
          <a:bodyPr/>
          <a:lstStyle>
            <a:lvl1pPr>
              <a:defRPr/>
            </a:lvl1pPr>
          </a:lstStyle>
          <a:p>
            <a:pPr>
              <a:defRPr/>
            </a:pPr>
            <a:endParaRPr lang="zh-TW" altLang="en-US"/>
          </a:p>
        </p:txBody>
      </p:sp>
      <p:sp>
        <p:nvSpPr>
          <p:cNvPr id="8" name="投影片編號版面配置區 5"/>
          <p:cNvSpPr>
            <a:spLocks noGrp="1"/>
          </p:cNvSpPr>
          <p:nvPr>
            <p:ph type="sldNum" sz="quarter" idx="12"/>
          </p:nvPr>
        </p:nvSpPr>
        <p:spPr>
          <a:xfrm>
            <a:off x="1069975" y="6354763"/>
            <a:ext cx="1520825" cy="366712"/>
          </a:xfrm>
        </p:spPr>
        <p:txBody>
          <a:bodyPr/>
          <a:lstStyle>
            <a:lvl1pPr>
              <a:defRPr/>
            </a:lvl1pPr>
          </a:lstStyle>
          <a:p>
            <a:pPr>
              <a:defRPr/>
            </a:pPr>
            <a:fld id="{7CB6D614-B303-4A9A-A42E-28F732550A12}" type="slidenum">
              <a:rPr lang="zh-TW" altLang="en-US"/>
              <a:pPr>
                <a:defRPr/>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lstStyle/>
          <a:p>
            <a:r>
              <a:rPr lang="zh-TW" altLang="en-US" smtClean="0"/>
              <a:t>按一下以編輯母片標題樣式</a:t>
            </a:r>
            <a:endParaRPr lang="en-US"/>
          </a:p>
        </p:txBody>
      </p:sp>
      <p:sp>
        <p:nvSpPr>
          <p:cNvPr id="9" name="內容版面配置區 8"/>
          <p:cNvSpPr>
            <a:spLocks noGrp="1"/>
          </p:cNvSpPr>
          <p:nvPr>
            <p:ph sz="quarter" idx="1"/>
          </p:nvPr>
        </p:nvSpPr>
        <p:spPr>
          <a:xfrm>
            <a:off x="457200" y="1219200"/>
            <a:ext cx="4041648"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1" name="內容版面配置區 10"/>
          <p:cNvSpPr>
            <a:spLocks noGrp="1"/>
          </p:cNvSpPr>
          <p:nvPr>
            <p:ph sz="quarter" idx="2"/>
          </p:nvPr>
        </p:nvSpPr>
        <p:spPr>
          <a:xfrm>
            <a:off x="4632198" y="1216152"/>
            <a:ext cx="4041648"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13"/>
          <p:cNvSpPr>
            <a:spLocks noGrp="1"/>
          </p:cNvSpPr>
          <p:nvPr>
            <p:ph type="dt" sz="half" idx="10"/>
          </p:nvPr>
        </p:nvSpPr>
        <p:spPr/>
        <p:txBody>
          <a:bodyPr/>
          <a:lstStyle>
            <a:lvl1pPr>
              <a:defRPr/>
            </a:lvl1pPr>
          </a:lstStyle>
          <a:p>
            <a:pPr>
              <a:defRPr/>
            </a:pPr>
            <a:fld id="{32C4677C-D55C-40CB-8968-4426F17CBACF}" type="datetime1">
              <a:rPr lang="zh-TW" altLang="en-US"/>
              <a:pPr>
                <a:defRPr/>
              </a:pPr>
              <a:t>2013/7/23</a:t>
            </a:fld>
            <a:endParaRPr lang="zh-TW" altLang="en-US"/>
          </a:p>
        </p:txBody>
      </p:sp>
      <p:sp>
        <p:nvSpPr>
          <p:cNvPr id="6" name="頁尾版面配置區 2"/>
          <p:cNvSpPr>
            <a:spLocks noGrp="1"/>
          </p:cNvSpPr>
          <p:nvPr>
            <p:ph type="ftr" sz="quarter" idx="11"/>
          </p:nvPr>
        </p:nvSpPr>
        <p:spPr/>
        <p:txBody>
          <a:bodyPr/>
          <a:lstStyle>
            <a:lvl1pPr>
              <a:defRPr/>
            </a:lvl1pPr>
          </a:lstStyle>
          <a:p>
            <a:pPr>
              <a:defRPr/>
            </a:pPr>
            <a:endParaRPr lang="zh-TW" altLang="en-US"/>
          </a:p>
        </p:txBody>
      </p:sp>
      <p:sp>
        <p:nvSpPr>
          <p:cNvPr id="7" name="投影片編號版面配置區 22"/>
          <p:cNvSpPr>
            <a:spLocks noGrp="1"/>
          </p:cNvSpPr>
          <p:nvPr>
            <p:ph type="sldNum" sz="quarter" idx="12"/>
          </p:nvPr>
        </p:nvSpPr>
        <p:spPr/>
        <p:txBody>
          <a:bodyPr/>
          <a:lstStyle>
            <a:lvl1pPr>
              <a:defRPr/>
            </a:lvl1pPr>
          </a:lstStyle>
          <a:p>
            <a:pPr>
              <a:defRPr/>
            </a:pPr>
            <a:fld id="{391CC9C8-D2A2-4787-AFC1-A1FF448914E2}" type="slidenum">
              <a:rPr lang="zh-TW" altLang="en-US"/>
              <a:pPr>
                <a:defRPr/>
              </a:pPr>
              <a:t>‹#›</a:t>
            </a:fld>
            <a:endParaRPr lang="zh-TW"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nchor="ct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11" name="內容版面配置區 10"/>
          <p:cNvSpPr>
            <a:spLocks noGrp="1"/>
          </p:cNvSpPr>
          <p:nvPr>
            <p:ph sz="quarter" idx="2"/>
          </p:nvPr>
        </p:nvSpPr>
        <p:spPr>
          <a:xfrm>
            <a:off x="457200" y="2133600"/>
            <a:ext cx="4038600" cy="40386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內容版面配置區 12"/>
          <p:cNvSpPr>
            <a:spLocks noGrp="1"/>
          </p:cNvSpPr>
          <p:nvPr>
            <p:ph sz="quarter" idx="4"/>
          </p:nvPr>
        </p:nvSpPr>
        <p:spPr>
          <a:xfrm>
            <a:off x="4648200" y="2133600"/>
            <a:ext cx="4038600" cy="40386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13"/>
          <p:cNvSpPr>
            <a:spLocks noGrp="1"/>
          </p:cNvSpPr>
          <p:nvPr>
            <p:ph type="dt" sz="half" idx="10"/>
          </p:nvPr>
        </p:nvSpPr>
        <p:spPr/>
        <p:txBody>
          <a:bodyPr/>
          <a:lstStyle>
            <a:lvl1pPr>
              <a:defRPr/>
            </a:lvl1pPr>
          </a:lstStyle>
          <a:p>
            <a:pPr>
              <a:defRPr/>
            </a:pPr>
            <a:fld id="{3373E7FE-84FC-4FD4-AEDB-7C4B66E7D7D1}" type="datetime1">
              <a:rPr lang="zh-TW" altLang="en-US"/>
              <a:pPr>
                <a:defRPr/>
              </a:pPr>
              <a:t>2013/7/23</a:t>
            </a:fld>
            <a:endParaRPr lang="zh-TW" altLang="en-US"/>
          </a:p>
        </p:txBody>
      </p:sp>
      <p:sp>
        <p:nvSpPr>
          <p:cNvPr id="8" name="頁尾版面配置區 2"/>
          <p:cNvSpPr>
            <a:spLocks noGrp="1"/>
          </p:cNvSpPr>
          <p:nvPr>
            <p:ph type="ftr" sz="quarter" idx="11"/>
          </p:nvPr>
        </p:nvSpPr>
        <p:spPr/>
        <p:txBody>
          <a:bodyPr/>
          <a:lstStyle>
            <a:lvl1pPr>
              <a:defRPr/>
            </a:lvl1pPr>
          </a:lstStyle>
          <a:p>
            <a:pPr>
              <a:defRPr/>
            </a:pPr>
            <a:endParaRPr lang="zh-TW" altLang="en-US"/>
          </a:p>
        </p:txBody>
      </p:sp>
      <p:sp>
        <p:nvSpPr>
          <p:cNvPr id="9" name="投影片編號版面配置區 22"/>
          <p:cNvSpPr>
            <a:spLocks noGrp="1"/>
          </p:cNvSpPr>
          <p:nvPr>
            <p:ph type="sldNum" sz="quarter" idx="12"/>
          </p:nvPr>
        </p:nvSpPr>
        <p:spPr/>
        <p:txBody>
          <a:bodyPr/>
          <a:lstStyle>
            <a:lvl1pPr>
              <a:defRPr/>
            </a:lvl1pPr>
          </a:lstStyle>
          <a:p>
            <a:pPr>
              <a:defRPr/>
            </a:pPr>
            <a:fld id="{CCFC768E-8B6C-4D53-B0AE-6074DCC7F680}" type="slidenum">
              <a:rPr lang="zh-TW" altLang="en-US"/>
              <a:pPr>
                <a:defRPr/>
              </a:pPr>
              <a:t>‹#›</a:t>
            </a:fld>
            <a:endParaRPr lang="zh-TW"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457200" y="228600"/>
            <a:ext cx="8229600" cy="914400"/>
          </a:xfrm>
        </p:spPr>
        <p:txBody>
          <a:bodyPr/>
          <a:lstStyle/>
          <a:p>
            <a:r>
              <a:rPr lang="zh-TW" altLang="en-US" smtClean="0"/>
              <a:t>按一下以編輯母片標題樣式</a:t>
            </a:r>
            <a:endParaRPr lang="en-US"/>
          </a:p>
        </p:txBody>
      </p:sp>
      <p:sp>
        <p:nvSpPr>
          <p:cNvPr id="4" name="日期版面配置區 2"/>
          <p:cNvSpPr>
            <a:spLocks noGrp="1"/>
          </p:cNvSpPr>
          <p:nvPr>
            <p:ph type="dt" sz="half" idx="10"/>
          </p:nvPr>
        </p:nvSpPr>
        <p:spPr/>
        <p:txBody>
          <a:bodyPr/>
          <a:lstStyle>
            <a:lvl1pPr>
              <a:defRPr/>
            </a:lvl1pPr>
          </a:lstStyle>
          <a:p>
            <a:pPr>
              <a:defRPr/>
            </a:pPr>
            <a:fld id="{E7314A42-4D50-4EAA-8419-F50175705549}" type="datetime1">
              <a:rPr lang="zh-TW" altLang="en-US"/>
              <a:pPr>
                <a:defRPr/>
              </a:pPr>
              <a:t>2013/7/23</a:t>
            </a:fld>
            <a:endParaRPr lang="zh-TW" altLang="en-US"/>
          </a:p>
        </p:txBody>
      </p:sp>
      <p:sp>
        <p:nvSpPr>
          <p:cNvPr id="5" name="頁尾版面配置區 3"/>
          <p:cNvSpPr>
            <a:spLocks noGrp="1"/>
          </p:cNvSpPr>
          <p:nvPr>
            <p:ph type="ftr" sz="quarter" idx="11"/>
          </p:nvPr>
        </p:nvSpPr>
        <p:spPr/>
        <p:txBody>
          <a:bodyPr/>
          <a:lstStyle>
            <a:lvl1pPr>
              <a:defRPr/>
            </a:lvl1pPr>
          </a:lstStyle>
          <a:p>
            <a:pPr>
              <a:defRPr/>
            </a:pPr>
            <a:endParaRPr lang="zh-TW" altLang="en-US"/>
          </a:p>
        </p:txBody>
      </p:sp>
      <p:sp>
        <p:nvSpPr>
          <p:cNvPr id="6" name="投影片編號版面配置區 4"/>
          <p:cNvSpPr>
            <a:spLocks noGrp="1"/>
          </p:cNvSpPr>
          <p:nvPr>
            <p:ph type="sldNum" sz="quarter" idx="12"/>
          </p:nvPr>
        </p:nvSpPr>
        <p:spPr/>
        <p:txBody>
          <a:bodyPr/>
          <a:lstStyle>
            <a:lvl1pPr>
              <a:defRPr/>
            </a:lvl1pPr>
          </a:lstStyle>
          <a:p>
            <a:pPr>
              <a:defRPr/>
            </a:pPr>
            <a:fld id="{D6A2616A-0798-4557-B0C0-DC6A78989EB4}"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直線接點 1"/>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4" name="日期版面配置區 1"/>
          <p:cNvSpPr>
            <a:spLocks noGrp="1"/>
          </p:cNvSpPr>
          <p:nvPr>
            <p:ph type="dt" sz="half" idx="10"/>
          </p:nvPr>
        </p:nvSpPr>
        <p:spPr/>
        <p:txBody>
          <a:bodyPr/>
          <a:lstStyle>
            <a:lvl1pPr>
              <a:defRPr/>
            </a:lvl1pPr>
          </a:lstStyle>
          <a:p>
            <a:pPr>
              <a:defRPr/>
            </a:pPr>
            <a:fld id="{0360DB3A-3A36-4CF1-9FEB-FF961DB83418}"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3"/>
          <p:cNvSpPr>
            <a:spLocks noGrp="1"/>
          </p:cNvSpPr>
          <p:nvPr>
            <p:ph type="sldNum" sz="quarter" idx="12"/>
          </p:nvPr>
        </p:nvSpPr>
        <p:spPr/>
        <p:txBody>
          <a:bodyPr/>
          <a:lstStyle>
            <a:lvl1pPr>
              <a:defRPr/>
            </a:lvl1pPr>
          </a:lstStyle>
          <a:p>
            <a:pPr>
              <a:defRPr/>
            </a:pPr>
            <a:fld id="{90B4433A-7311-4ACA-B6CF-69CA8F40CA19}"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5" name="直線接點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6" name="直線接點 5"/>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TW" altLang="en-US" smtClean="0"/>
              <a:t>按一下以編輯母片文字樣式</a:t>
            </a:r>
          </a:p>
        </p:txBody>
      </p:sp>
      <p:sp>
        <p:nvSpPr>
          <p:cNvPr id="12" name="內容版面配置區 11"/>
          <p:cNvSpPr>
            <a:spLocks noGrp="1"/>
          </p:cNvSpPr>
          <p:nvPr>
            <p:ph sz="quarter" idx="1"/>
          </p:nvPr>
        </p:nvSpPr>
        <p:spPr>
          <a:xfrm>
            <a:off x="304800" y="304800"/>
            <a:ext cx="5715000" cy="57150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4"/>
          <p:cNvSpPr>
            <a:spLocks noGrp="1"/>
          </p:cNvSpPr>
          <p:nvPr>
            <p:ph type="dt" sz="half" idx="10"/>
          </p:nvPr>
        </p:nvSpPr>
        <p:spPr/>
        <p:txBody>
          <a:bodyPr/>
          <a:lstStyle>
            <a:lvl1pPr>
              <a:defRPr/>
            </a:lvl1pPr>
          </a:lstStyle>
          <a:p>
            <a:pPr>
              <a:defRPr/>
            </a:pPr>
            <a:fld id="{22C6BA49-0216-4081-9E8D-40F98FEF8A5C}" type="datetime1">
              <a:rPr lang="zh-TW" altLang="en-US"/>
              <a:pPr>
                <a:defRPr/>
              </a:pPr>
              <a:t>2013/7/23</a:t>
            </a:fld>
            <a:endParaRPr lang="zh-TW" altLang="en-US"/>
          </a:p>
        </p:txBody>
      </p:sp>
      <p:sp>
        <p:nvSpPr>
          <p:cNvPr id="9" name="頁尾版面配置區 5"/>
          <p:cNvSpPr>
            <a:spLocks noGrp="1"/>
          </p:cNvSpPr>
          <p:nvPr>
            <p:ph type="ftr" sz="quarter" idx="11"/>
          </p:nvPr>
        </p:nvSpPr>
        <p:spPr/>
        <p:txBody>
          <a:bodyPr/>
          <a:lstStyle>
            <a:lvl1pPr>
              <a:defRPr/>
            </a:lvl1pPr>
          </a:lstStyle>
          <a:p>
            <a:pPr>
              <a:defRPr/>
            </a:pPr>
            <a:endParaRPr lang="zh-TW" altLang="en-US"/>
          </a:p>
        </p:txBody>
      </p:sp>
      <p:sp>
        <p:nvSpPr>
          <p:cNvPr id="10" name="投影片編號版面配置區 6"/>
          <p:cNvSpPr>
            <a:spLocks noGrp="1"/>
          </p:cNvSpPr>
          <p:nvPr>
            <p:ph type="sldNum" sz="quarter" idx="12"/>
          </p:nvPr>
        </p:nvSpPr>
        <p:spPr/>
        <p:txBody>
          <a:bodyPr/>
          <a:lstStyle>
            <a:lvl1pPr>
              <a:defRPr/>
            </a:lvl1pPr>
          </a:lstStyle>
          <a:p>
            <a:pPr>
              <a:defRPr/>
            </a:pPr>
            <a:fld id="{70173E41-D318-4711-A45B-B8BFA2FDD59F}"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bg>
      <p:bgRef idx="1001">
        <a:schemeClr val="bg2"/>
      </p:bgRef>
    </p:bg>
    <p:spTree>
      <p:nvGrpSpPr>
        <p:cNvPr id="1" name=""/>
        <p:cNvGrpSpPr/>
        <p:nvPr/>
      </p:nvGrpSpPr>
      <p:grpSpPr>
        <a:xfrm>
          <a:off x="0" y="0"/>
          <a:ext cx="0" cy="0"/>
          <a:chOff x="0" y="0"/>
          <a:chExt cx="0" cy="0"/>
        </a:xfrm>
      </p:grpSpPr>
      <p:sp>
        <p:nvSpPr>
          <p:cNvPr id="5" name="直線接點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TW" altLang="en-US" noProof="0" smtClean="0"/>
              <a:t>按一下圖示以新增圖片</a:t>
            </a:r>
            <a:endParaRPr lang="en-US" noProof="0" dirty="0"/>
          </a:p>
        </p:txBody>
      </p:sp>
      <p:sp>
        <p:nvSpPr>
          <p:cNvPr id="4" name="文字版面配置區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8" name="日期版面配置區 4"/>
          <p:cNvSpPr>
            <a:spLocks noGrp="1"/>
          </p:cNvSpPr>
          <p:nvPr>
            <p:ph type="dt" sz="half" idx="10"/>
          </p:nvPr>
        </p:nvSpPr>
        <p:spPr/>
        <p:txBody>
          <a:bodyPr/>
          <a:lstStyle>
            <a:lvl1pPr>
              <a:defRPr/>
            </a:lvl1pPr>
          </a:lstStyle>
          <a:p>
            <a:pPr>
              <a:defRPr/>
            </a:pPr>
            <a:fld id="{D7A502E9-BDCD-4866-8971-6AE34FD3E698}" type="datetime1">
              <a:rPr lang="zh-TW" altLang="en-US"/>
              <a:pPr>
                <a:defRPr/>
              </a:pPr>
              <a:t>2013/7/23</a:t>
            </a:fld>
            <a:endParaRPr lang="zh-TW" altLang="en-US"/>
          </a:p>
        </p:txBody>
      </p:sp>
      <p:sp>
        <p:nvSpPr>
          <p:cNvPr id="9" name="頁尾版面配置區 5"/>
          <p:cNvSpPr>
            <a:spLocks noGrp="1"/>
          </p:cNvSpPr>
          <p:nvPr>
            <p:ph type="ftr" sz="quarter" idx="11"/>
          </p:nvPr>
        </p:nvSpPr>
        <p:spPr/>
        <p:txBody>
          <a:bodyPr/>
          <a:lstStyle>
            <a:lvl1pPr>
              <a:defRPr/>
            </a:lvl1pPr>
          </a:lstStyle>
          <a:p>
            <a:pPr>
              <a:defRPr/>
            </a:pPr>
            <a:endParaRPr lang="zh-TW" altLang="en-US"/>
          </a:p>
        </p:txBody>
      </p:sp>
      <p:sp>
        <p:nvSpPr>
          <p:cNvPr id="10" name="投影片編號版面配置區 6"/>
          <p:cNvSpPr>
            <a:spLocks noGrp="1"/>
          </p:cNvSpPr>
          <p:nvPr>
            <p:ph type="sldNum" sz="quarter" idx="12"/>
          </p:nvPr>
        </p:nvSpPr>
        <p:spPr/>
        <p:txBody>
          <a:bodyPr/>
          <a:lstStyle>
            <a:lvl1pPr>
              <a:defRPr/>
            </a:lvl1pPr>
          </a:lstStyle>
          <a:p>
            <a:pPr>
              <a:defRPr/>
            </a:pPr>
            <a:fld id="{98A8B4E2-B7AF-41E2-9518-49DAF0B1AA2B}" type="slidenum">
              <a:rPr lang="zh-TW" altLang="en-US"/>
              <a:pPr>
                <a:defRPr/>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endParaRPr lang="en-US" smtClean="0"/>
          </a:p>
        </p:txBody>
      </p:sp>
      <p:sp>
        <p:nvSpPr>
          <p:cNvPr id="1027" name="文字版面配置區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smtClean="0"/>
          </a:p>
        </p:txBody>
      </p:sp>
      <p:sp>
        <p:nvSpPr>
          <p:cNvPr id="14" name="日期版面配置區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a:solidFill>
                  <a:schemeClr val="tx2"/>
                </a:solidFill>
                <a:latin typeface="+mn-lt"/>
                <a:ea typeface="+mn-ea"/>
              </a:defRPr>
            </a:lvl1pPr>
          </a:lstStyle>
          <a:p>
            <a:pPr>
              <a:defRPr/>
            </a:pPr>
            <a:fld id="{9F3FFE2C-786D-4E5A-8442-B24303AA2BF2}" type="datetime1">
              <a:rPr lang="zh-TW" altLang="en-US"/>
              <a:pPr>
                <a:defRPr/>
              </a:pPr>
              <a:t>2013/7/23</a:t>
            </a:fld>
            <a:endParaRPr lang="zh-TW" altLang="en-US"/>
          </a:p>
        </p:txBody>
      </p:sp>
      <p:sp>
        <p:nvSpPr>
          <p:cNvPr id="3" name="頁尾版面配置區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chemeClr val="tx2"/>
                </a:solidFill>
                <a:latin typeface="+mn-lt"/>
                <a:ea typeface="+mn-ea"/>
              </a:defRPr>
            </a:lvl1pPr>
          </a:lstStyle>
          <a:p>
            <a:pPr>
              <a:defRPr/>
            </a:pPr>
            <a:endParaRPr lang="zh-TW" altLang="en-US"/>
          </a:p>
        </p:txBody>
      </p:sp>
      <p:sp>
        <p:nvSpPr>
          <p:cNvPr id="23" name="投影片編號版面配置區 22"/>
          <p:cNvSpPr>
            <a:spLocks noGrp="1"/>
          </p:cNvSpPr>
          <p:nvPr>
            <p:ph type="sldNum" sz="quarter" idx="4"/>
          </p:nvPr>
        </p:nvSpPr>
        <p:spPr>
          <a:xfrm>
            <a:off x="612775" y="6356350"/>
            <a:ext cx="1981200" cy="365125"/>
          </a:xfrm>
          <a:prstGeom prst="rect">
            <a:avLst/>
          </a:prstGeom>
        </p:spPr>
        <p:txBody>
          <a:bodyPr vert="horz"/>
          <a:lstStyle>
            <a:lvl1pPr algn="l" eaLnBrk="1" fontAlgn="auto" latinLnBrk="0" hangingPunct="1">
              <a:spcBef>
                <a:spcPts val="0"/>
              </a:spcBef>
              <a:spcAft>
                <a:spcPts val="0"/>
              </a:spcAft>
              <a:defRPr kumimoji="0" sz="1400" baseline="0">
                <a:solidFill>
                  <a:schemeClr val="tx2"/>
                </a:solidFill>
                <a:latin typeface="Calibri" pitchFamily="34" charset="0"/>
                <a:ea typeface="+mn-ea"/>
              </a:defRPr>
            </a:lvl1pPr>
          </a:lstStyle>
          <a:p>
            <a:pPr>
              <a:defRPr/>
            </a:pPr>
            <a:fld id="{5CCC6964-CDD2-43DC-986A-8FFFA075A4A7}" type="slidenum">
              <a:rPr lang="zh-TW" altLang="en-US"/>
              <a:pPr>
                <a:defRPr/>
              </a:pPr>
              <a:t>‹#›</a:t>
            </a:fld>
            <a:endParaRPr lang="zh-TW" altLang="en-US" dirty="0"/>
          </a:p>
        </p:txBody>
      </p:sp>
      <p:sp>
        <p:nvSpPr>
          <p:cNvPr id="1031" name="直線接點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1032" name="直線接點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Tree>
  </p:cSld>
  <p:clrMap bg1="lt1" tx1="dk1" bg2="lt2" tx2="dk2" accent1="accent1" accent2="accent2" accent3="accent3" accent4="accent4" accent5="accent5" accent6="accent6" hlink="hlink" folHlink="folHlink"/>
  <p:sldLayoutIdLst>
    <p:sldLayoutId id="2147484498" r:id="rId1"/>
    <p:sldLayoutId id="2147484494" r:id="rId2"/>
    <p:sldLayoutId id="2147484499" r:id="rId3"/>
    <p:sldLayoutId id="2147484495" r:id="rId4"/>
    <p:sldLayoutId id="2147484496" r:id="rId5"/>
    <p:sldLayoutId id="2147484500" r:id="rId6"/>
    <p:sldLayoutId id="2147484501" r:id="rId7"/>
    <p:sldLayoutId id="2147484502" r:id="rId8"/>
    <p:sldLayoutId id="2147484503" r:id="rId9"/>
    <p:sldLayoutId id="2147484497" r:id="rId10"/>
    <p:sldLayoutId id="2147484504" r:id="rId11"/>
  </p:sldLayoutIdLst>
  <p:hf hdr="0" ftr="0" dt="0"/>
  <p:txStyles>
    <p:titleStyle>
      <a:lvl1pPr algn="l" rtl="0" eaLnBrk="0" fontAlgn="base" hangingPunct="0">
        <a:spcBef>
          <a:spcPct val="0"/>
        </a:spcBef>
        <a:spcAft>
          <a:spcPct val="0"/>
        </a:spcAft>
        <a:defRPr sz="3200" kern="1200">
          <a:solidFill>
            <a:schemeClr val="tx2"/>
          </a:solidFill>
          <a:latin typeface="+mj-lt"/>
          <a:ea typeface="+mj-ea"/>
          <a:cs typeface="Arial Unicode MS" pitchFamily="34" charset="-120"/>
        </a:defRPr>
      </a:lvl1pPr>
      <a:lvl2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2pPr>
      <a:lvl3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3pPr>
      <a:lvl4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4pPr>
      <a:lvl5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5pPr>
      <a:lvl6pPr marL="457200" algn="l" rtl="0" fontAlgn="base">
        <a:spcBef>
          <a:spcPct val="0"/>
        </a:spcBef>
        <a:spcAft>
          <a:spcPct val="0"/>
        </a:spcAft>
        <a:defRPr sz="3200">
          <a:solidFill>
            <a:schemeClr val="tx2"/>
          </a:solidFill>
          <a:latin typeface="Bookman Old Style" pitchFamily="18" charset="0"/>
          <a:ea typeface="標楷體" pitchFamily="65" charset="-120"/>
        </a:defRPr>
      </a:lvl6pPr>
      <a:lvl7pPr marL="914400" algn="l" rtl="0" fontAlgn="base">
        <a:spcBef>
          <a:spcPct val="0"/>
        </a:spcBef>
        <a:spcAft>
          <a:spcPct val="0"/>
        </a:spcAft>
        <a:defRPr sz="3200">
          <a:solidFill>
            <a:schemeClr val="tx2"/>
          </a:solidFill>
          <a:latin typeface="Bookman Old Style" pitchFamily="18" charset="0"/>
          <a:ea typeface="標楷體" pitchFamily="65" charset="-120"/>
        </a:defRPr>
      </a:lvl7pPr>
      <a:lvl8pPr marL="1371600" algn="l" rtl="0" fontAlgn="base">
        <a:spcBef>
          <a:spcPct val="0"/>
        </a:spcBef>
        <a:spcAft>
          <a:spcPct val="0"/>
        </a:spcAft>
        <a:defRPr sz="3200">
          <a:solidFill>
            <a:schemeClr val="tx2"/>
          </a:solidFill>
          <a:latin typeface="Bookman Old Style" pitchFamily="18" charset="0"/>
          <a:ea typeface="標楷體" pitchFamily="65" charset="-120"/>
        </a:defRPr>
      </a:lvl8pPr>
      <a:lvl9pPr marL="1828800" algn="l" rtl="0" fontAlgn="base">
        <a:spcBef>
          <a:spcPct val="0"/>
        </a:spcBef>
        <a:spcAft>
          <a:spcPct val="0"/>
        </a:spcAft>
        <a:defRPr sz="3200">
          <a:solidFill>
            <a:schemeClr val="tx2"/>
          </a:solidFill>
          <a:latin typeface="Bookman Old Style" pitchFamily="18" charset="0"/>
          <a:ea typeface="標楷體" pitchFamily="65" charset="-120"/>
        </a:defRPr>
      </a:lvl9pPr>
    </p:titleStyle>
    <p:bodyStyle>
      <a:lvl1pPr marL="273050" indent="-273050" algn="l" rtl="0"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Arial Unicode MS" pitchFamily="34" charset="-120"/>
        </a:defRPr>
      </a:lvl1pPr>
      <a:lvl2pPr marL="547688" indent="-273050" algn="l" rtl="0"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Arial Unicode MS" pitchFamily="34" charset="-120"/>
        </a:defRPr>
      </a:lvl2pPr>
      <a:lvl3pPr marL="822325" indent="-228600" algn="l" rtl="0"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Arial Unicode MS" pitchFamily="34" charset="-120"/>
        </a:defRPr>
      </a:lvl3pPr>
      <a:lvl4pPr marL="1096963" indent="-228600" algn="l" rtl="0" eaLnBrk="0" fontAlgn="base" hangingPunct="0">
        <a:spcBef>
          <a:spcPts val="400"/>
        </a:spcBef>
        <a:spcAft>
          <a:spcPct val="0"/>
        </a:spcAft>
        <a:buClr>
          <a:srgbClr val="8BA2B4"/>
        </a:buClr>
        <a:buSzPct val="70000"/>
        <a:buFont typeface="Wingdings" pitchFamily="2" charset="2"/>
        <a:buChar char=""/>
        <a:defRPr sz="2000" kern="1200">
          <a:solidFill>
            <a:schemeClr val="tx1"/>
          </a:solidFill>
          <a:latin typeface="+mn-lt"/>
          <a:ea typeface="+mn-ea"/>
          <a:cs typeface="Arial Unicode MS" pitchFamily="34" charset="-120"/>
        </a:defRPr>
      </a:lvl4pPr>
      <a:lvl5pPr marL="1371600" indent="-228600" algn="l" rtl="0"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Arial Unicode MS" pitchFamily="34" charset="-120"/>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ran.r-project.org/doc/manuals/R-data.html"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ctrTitle"/>
          </p:nvPr>
        </p:nvSpPr>
        <p:spPr>
          <a:xfrm>
            <a:off x="1219200" y="3714750"/>
            <a:ext cx="6858000" cy="1162050"/>
          </a:xfrm>
        </p:spPr>
        <p:txBody>
          <a:bodyPr/>
          <a:lstStyle/>
          <a:p>
            <a:r>
              <a:rPr lang="zh-TW" altLang="en-US" b="1" dirty="0" smtClean="0"/>
              <a:t>統計計算語言</a:t>
            </a:r>
            <a:r>
              <a:rPr lang="en-US" altLang="zh-TW" b="1" dirty="0" smtClean="0"/>
              <a:t/>
            </a:r>
            <a:br>
              <a:rPr lang="en-US" altLang="zh-TW" b="1" dirty="0" smtClean="0"/>
            </a:br>
            <a:r>
              <a:rPr lang="en-US" altLang="zh-TW" b="1" smtClean="0"/>
              <a:t>Ch6</a:t>
            </a:r>
            <a:r>
              <a:rPr lang="zh-TW" altLang="en-US" b="1" smtClean="0"/>
              <a:t>：</a:t>
            </a:r>
            <a:r>
              <a:rPr lang="zh-TW" altLang="en-US" b="1" dirty="0" smtClean="0"/>
              <a:t>資料庫與</a:t>
            </a:r>
            <a:r>
              <a:rPr lang="en-US" altLang="zh-TW" b="1" dirty="0" smtClean="0"/>
              <a:t>IO</a:t>
            </a:r>
            <a:endParaRPr lang="zh-TW" altLang="en-US" dirty="0" smtClean="0"/>
          </a:p>
        </p:txBody>
      </p:sp>
      <p:sp>
        <p:nvSpPr>
          <p:cNvPr id="3" name="副標題 2"/>
          <p:cNvSpPr>
            <a:spLocks noGrp="1"/>
          </p:cNvSpPr>
          <p:nvPr>
            <p:ph type="subTitle" idx="1"/>
          </p:nvPr>
        </p:nvSpPr>
        <p:spPr>
          <a:xfrm>
            <a:off x="1219200" y="5072063"/>
            <a:ext cx="6858000" cy="642937"/>
          </a:xfrm>
        </p:spPr>
        <p:txBody>
          <a:bodyPr/>
          <a:lstStyle/>
          <a:p>
            <a:pPr eaLnBrk="1" fontAlgn="auto" hangingPunct="1">
              <a:spcAft>
                <a:spcPts val="0"/>
              </a:spcAft>
              <a:defRPr/>
            </a:pPr>
            <a:r>
              <a:rPr lang="en-US" altLang="zh-TW" sz="1400" b="1" i="1" dirty="0" err="1" smtClean="0"/>
              <a:t>Chien</a:t>
            </a:r>
            <a:r>
              <a:rPr lang="en-US" altLang="zh-TW" sz="1400" b="1" i="1" dirty="0" smtClean="0"/>
              <a:t>-Chang Chen</a:t>
            </a:r>
            <a:endParaRPr lang="zh-TW" altLang="en-US" sz="1400" dirty="0" smtClean="0"/>
          </a:p>
          <a:p>
            <a:pPr>
              <a:defRPr/>
            </a:pPr>
            <a:endParaRPr lang="zh-TW" altLang="en-US" dirty="0"/>
          </a:p>
        </p:txBody>
      </p:sp>
      <p:sp>
        <p:nvSpPr>
          <p:cNvPr id="4" name="投影片編號版面配置區 3"/>
          <p:cNvSpPr>
            <a:spLocks noGrp="1"/>
          </p:cNvSpPr>
          <p:nvPr>
            <p:ph type="sldNum" sz="quarter" idx="12"/>
          </p:nvPr>
        </p:nvSpPr>
        <p:spPr/>
        <p:txBody>
          <a:bodyPr/>
          <a:lstStyle/>
          <a:p>
            <a:pPr>
              <a:defRPr/>
            </a:pPr>
            <a:fld id="{8E811AD7-E76E-46D4-9D02-AA183EDBC6B3}" type="slidenum">
              <a:rPr lang="zh-TW" altLang="en-US" smtClean="0"/>
              <a:pPr>
                <a:defRPr/>
              </a:pPr>
              <a:t>1</a:t>
            </a:fld>
            <a:endParaRPr lang="zh-TW" altLang="en-US" dirty="0"/>
          </a:p>
        </p:txBody>
      </p:sp>
      <p:pic>
        <p:nvPicPr>
          <p:cNvPr id="9221" name="圖片 4" descr="資料形態與變數.jpg"/>
          <p:cNvPicPr>
            <a:picLocks noChangeAspect="1"/>
          </p:cNvPicPr>
          <p:nvPr/>
        </p:nvPicPr>
        <p:blipFill>
          <a:blip r:embed="rId3" cstate="print"/>
          <a:srcRect/>
          <a:stretch>
            <a:fillRect/>
          </a:stretch>
        </p:blipFill>
        <p:spPr bwMode="auto">
          <a:xfrm>
            <a:off x="2033588" y="285750"/>
            <a:ext cx="4824412" cy="320357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資料檔案的匯入</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10</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323987"/>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較大的資料物件常常是從外部檔中讀入，而不是在 </a:t>
            </a:r>
            <a:r>
              <a:rPr lang="en-US" altLang="zh-TW" sz="1400" dirty="0">
                <a:latin typeface="+mn-ea"/>
                <a:ea typeface="+mn-ea"/>
              </a:rPr>
              <a:t>R Console </a:t>
            </a:r>
            <a:r>
              <a:rPr lang="zh-TW" altLang="en-US" sz="1400" dirty="0">
                <a:latin typeface="+mn-ea"/>
                <a:ea typeface="+mn-ea"/>
              </a:rPr>
              <a:t>視窗用鍵盤輸入。</a:t>
            </a:r>
            <a:r>
              <a:rPr lang="en-US" altLang="zh-TW" sz="1400" dirty="0">
                <a:latin typeface="+mn-ea"/>
                <a:ea typeface="+mn-ea"/>
              </a:rPr>
              <a:t>R </a:t>
            </a:r>
            <a:r>
              <a:rPr lang="zh-TW" altLang="en-US" sz="1400" dirty="0">
                <a:latin typeface="+mn-ea"/>
                <a:ea typeface="+mn-ea"/>
              </a:rPr>
              <a:t>用來讀入檔案的工具非常簡單但是對讀入的檔格式有一些比較嚴格的甚至頑固的限制。</a:t>
            </a:r>
            <a:r>
              <a:rPr lang="en-US" altLang="zh-TW" sz="1400" dirty="0">
                <a:latin typeface="+mn-ea"/>
                <a:ea typeface="+mn-ea"/>
              </a:rPr>
              <a:t>R </a:t>
            </a:r>
            <a:r>
              <a:rPr lang="zh-TW" altLang="en-US" sz="1400" dirty="0">
                <a:latin typeface="+mn-ea"/>
                <a:ea typeface="+mn-ea"/>
              </a:rPr>
              <a:t>的設計者假定你可以用其他工具（如檔編輯器或者 </a:t>
            </a:r>
            <a:r>
              <a:rPr lang="en-US" altLang="zh-TW" sz="1400" dirty="0">
                <a:latin typeface="+mn-ea"/>
                <a:ea typeface="+mn-ea"/>
              </a:rPr>
              <a:t>Perl</a:t>
            </a:r>
            <a:r>
              <a:rPr lang="zh-TW" altLang="en-US" sz="1400" dirty="0">
                <a:latin typeface="+mn-ea"/>
                <a:ea typeface="+mn-ea"/>
              </a:rPr>
              <a:t>）修改你的輸入檔格式以使它們符合 </a:t>
            </a:r>
            <a:r>
              <a:rPr lang="en-US" altLang="zh-TW" sz="1400" dirty="0">
                <a:latin typeface="+mn-ea"/>
                <a:ea typeface="+mn-ea"/>
              </a:rPr>
              <a:t>R </a:t>
            </a:r>
            <a:r>
              <a:rPr lang="zh-TW" altLang="en-US" sz="1400" dirty="0">
                <a:latin typeface="+mn-ea"/>
                <a:ea typeface="+mn-ea"/>
              </a:rPr>
              <a:t>的要求，一般來說，這樣的方式還是比較簡單的。</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如果變數主要在資料欄中操作，我們強烈建議整個資料欄用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函數讀入。另外還有其他更為古老的輸入函數，例如 </a:t>
            </a:r>
            <a:r>
              <a:rPr lang="en-US" altLang="zh-TW" sz="1400" dirty="0">
                <a:latin typeface="+mn-ea"/>
                <a:ea typeface="+mn-ea"/>
              </a:rPr>
              <a:t>scan() </a:t>
            </a:r>
            <a:r>
              <a:rPr lang="zh-TW" altLang="en-US" sz="1400" dirty="0" smtClean="0">
                <a:latin typeface="+mn-ea"/>
                <a:ea typeface="+mn-ea"/>
              </a:rPr>
              <a:t>函數</a:t>
            </a:r>
            <a:r>
              <a:rPr lang="en-US" altLang="zh-TW" sz="1400" dirty="0" smtClean="0">
                <a:latin typeface="+mn-ea"/>
                <a:ea typeface="+mn-ea"/>
              </a:rPr>
              <a:t>(</a:t>
            </a:r>
            <a:r>
              <a:rPr lang="zh-TW" altLang="en-US" sz="1400" dirty="0" smtClean="0">
                <a:latin typeface="+mn-ea"/>
                <a:ea typeface="+mn-ea"/>
              </a:rPr>
              <a:t>第</a:t>
            </a:r>
            <a:r>
              <a:rPr lang="en-US" altLang="zh-TW" sz="1400" dirty="0" smtClean="0">
                <a:latin typeface="+mn-ea"/>
                <a:ea typeface="+mn-ea"/>
              </a:rPr>
              <a:t>13</a:t>
            </a:r>
            <a:r>
              <a:rPr lang="zh-TW" altLang="en-US" sz="1400" dirty="0" smtClean="0">
                <a:latin typeface="+mn-ea"/>
                <a:ea typeface="+mn-ea"/>
              </a:rPr>
              <a:t>頁</a:t>
            </a:r>
            <a:r>
              <a:rPr lang="en-US" altLang="zh-TW" sz="1400" dirty="0" smtClean="0">
                <a:latin typeface="+mn-ea"/>
                <a:ea typeface="+mn-ea"/>
              </a:rPr>
              <a:t>)</a:t>
            </a:r>
            <a:r>
              <a:rPr lang="zh-TW" altLang="en-US" sz="1400" dirty="0" smtClean="0">
                <a:latin typeface="+mn-ea"/>
                <a:ea typeface="+mn-ea"/>
              </a:rPr>
              <a:t>，</a:t>
            </a:r>
            <a:r>
              <a:rPr lang="zh-TW" altLang="en-US" sz="1400" dirty="0">
                <a:latin typeface="+mn-ea"/>
                <a:ea typeface="+mn-ea"/>
              </a:rPr>
              <a:t>它可以直接接受鍵盤的輸入。</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關於 </a:t>
            </a:r>
            <a:r>
              <a:rPr lang="en-US" altLang="zh-TW" sz="1400" dirty="0">
                <a:latin typeface="+mn-ea"/>
                <a:ea typeface="+mn-ea"/>
              </a:rPr>
              <a:t>R </a:t>
            </a:r>
            <a:r>
              <a:rPr lang="zh-TW" altLang="en-US" sz="1400" dirty="0">
                <a:latin typeface="+mn-ea"/>
                <a:ea typeface="+mn-ea"/>
              </a:rPr>
              <a:t>資料輸入與輸出，可以參考：</a:t>
            </a:r>
            <a:r>
              <a:rPr lang="en-US" altLang="zh-TW" sz="1400" dirty="0">
                <a:latin typeface="+mn-ea"/>
                <a:ea typeface="+mn-ea"/>
                <a:hlinkClick r:id="rId3"/>
              </a:rPr>
              <a:t>http://cran.r-project.org/doc/manuals/R-data.html</a:t>
            </a:r>
            <a:r>
              <a:rPr lang="zh-TW" altLang="en-US" sz="1400" dirty="0">
                <a:latin typeface="+mn-ea"/>
                <a:ea typeface="+mn-ea"/>
              </a:rPr>
              <a:t> </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       </a:t>
            </a:r>
            <a:r>
              <a:rPr lang="en-US" altLang="zh-TW" sz="1400" dirty="0">
                <a:latin typeface="+mn-ea"/>
                <a:ea typeface="+mn-ea"/>
              </a:rPr>
              <a:t>(R Data Import/Export</a:t>
            </a:r>
            <a:r>
              <a:rPr lang="en-US" altLang="zh-TW" sz="1400" dirty="0" smtClean="0">
                <a:latin typeface="+mn-ea"/>
                <a:ea typeface="+mn-ea"/>
              </a:rPr>
              <a:t>)</a:t>
            </a: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r>
              <a:rPr lang="zh-TW" altLang="en-US" sz="1400" dirty="0" smtClean="0">
                <a:latin typeface="+mn-ea"/>
                <a:ea typeface="+mn-ea"/>
              </a:rPr>
              <a:t>基本指令與匯入大致相同：</a:t>
            </a:r>
            <a:endParaRPr lang="en-US" altLang="zh-TW" sz="1400" dirty="0" smtClean="0">
              <a:latin typeface="+mn-ea"/>
              <a:ea typeface="+mn-ea"/>
            </a:endParaRPr>
          </a:p>
          <a:p>
            <a:pPr lvl="1">
              <a:buFont typeface="Wingdings" pitchFamily="2" charset="2"/>
              <a:buChar char="Ø"/>
              <a:defRPr/>
            </a:pPr>
            <a:r>
              <a:rPr lang="en-US" altLang="zh-TW" sz="1400" dirty="0" smtClean="0">
                <a:solidFill>
                  <a:srgbClr val="0070C0"/>
                </a:solidFill>
                <a:latin typeface="+mn-ea"/>
              </a:rPr>
              <a:t>read.csv(“filename.csv”, header = TRUE, sep=“,”)</a:t>
            </a:r>
          </a:p>
          <a:p>
            <a:pPr lvl="1">
              <a:buFont typeface="Wingdings" pitchFamily="2" charset="2"/>
              <a:buChar char="Ø"/>
              <a:defRPr/>
            </a:pPr>
            <a:r>
              <a:rPr lang="en-US" altLang="zh-TW" sz="1400" dirty="0" err="1" smtClean="0">
                <a:solidFill>
                  <a:srgbClr val="0070C0"/>
                </a:solidFill>
                <a:latin typeface="+mn-ea"/>
              </a:rPr>
              <a:t>read.table</a:t>
            </a:r>
            <a:r>
              <a:rPr lang="en-US" altLang="zh-TW" sz="1400" dirty="0" smtClean="0">
                <a:solidFill>
                  <a:srgbClr val="0070C0"/>
                </a:solidFill>
                <a:latin typeface="+mn-ea"/>
              </a:rPr>
              <a:t>(“filename.txt”, header = FALSE, sep=“</a:t>
            </a:r>
            <a:r>
              <a:rPr lang="zh-TW" altLang="en-US" sz="1400" dirty="0" smtClean="0">
                <a:solidFill>
                  <a:srgbClr val="0070C0"/>
                </a:solidFill>
                <a:latin typeface="+mn-ea"/>
              </a:rPr>
              <a:t> </a:t>
            </a:r>
            <a:r>
              <a:rPr lang="en-US" altLang="zh-TW" sz="1400" dirty="0" smtClean="0">
                <a:solidFill>
                  <a:srgbClr val="0070C0"/>
                </a:solidFill>
                <a:latin typeface="+mn-ea"/>
              </a:rPr>
              <a:t>”)</a:t>
            </a:r>
            <a:endParaRPr lang="en-US" altLang="zh-TW" sz="1400" dirty="0">
              <a:latin typeface="+mn-ea"/>
              <a:ea typeface="+mn-ea"/>
            </a:endParaRPr>
          </a:p>
          <a:p>
            <a:pPr lvl="1">
              <a:buFont typeface="Wingdings" pitchFamily="2" charset="2"/>
              <a:buChar char="Ø"/>
              <a:defRPr/>
            </a:pPr>
            <a:endParaRPr lang="en-US" altLang="zh-TW" sz="1400" dirty="0" smtClean="0">
              <a:solidFill>
                <a:srgbClr val="0070C0"/>
              </a:solidFill>
              <a:latin typeface="+mn-ea"/>
              <a:ea typeface="+mn-ea"/>
            </a:endParaRPr>
          </a:p>
        </p:txBody>
      </p:sp>
      <p:sp>
        <p:nvSpPr>
          <p:cNvPr id="12" name="圓角矩形 11"/>
          <p:cNvSpPr/>
          <p:nvPr/>
        </p:nvSpPr>
        <p:spPr>
          <a:xfrm>
            <a:off x="3059832" y="3789040"/>
            <a:ext cx="1440160" cy="504056"/>
          </a:xfrm>
          <a:prstGeom prst="roundRect">
            <a:avLst>
              <a:gd name="adj" fmla="val 3951"/>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3347864" y="4365104"/>
            <a:ext cx="2128932" cy="338554"/>
          </a:xfrm>
          <a:prstGeom prst="rect">
            <a:avLst/>
          </a:prstGeom>
          <a:noFill/>
        </p:spPr>
        <p:txBody>
          <a:bodyPr wrap="square" rtlCol="0">
            <a:spAutoFit/>
          </a:bodyPr>
          <a:lstStyle/>
          <a:p>
            <a:r>
              <a:rPr lang="zh-TW" altLang="en-US" sz="1600" dirty="0" smtClean="0">
                <a:latin typeface="+mn-ea"/>
                <a:ea typeface="+mn-ea"/>
              </a:rPr>
              <a:t>注意！不同的預設值</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標題 1"/>
          <p:cNvSpPr>
            <a:spLocks noGrp="1"/>
          </p:cNvSpPr>
          <p:nvPr>
            <p:ph type="title"/>
          </p:nvPr>
        </p:nvSpPr>
        <p:spPr/>
        <p:txBody>
          <a:bodyPr/>
          <a:lstStyle/>
          <a:p>
            <a:pPr eaLnBrk="1" hangingPunct="1"/>
            <a:r>
              <a:rPr lang="en-US" altLang="zh-TW" sz="2800" b="1" smtClean="0"/>
              <a:t>read.table() </a:t>
            </a:r>
            <a:r>
              <a:rPr lang="zh-TW" altLang="en-US" sz="2800" b="1" smtClean="0"/>
              <a:t>函數</a:t>
            </a:r>
            <a:r>
              <a:rPr lang="en-US" altLang="zh-TW" sz="2800" b="1" smtClean="0"/>
              <a:t>				(1/2)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DF56A0A5-3257-442D-B5CD-3AF6784BB2C6}" type="slidenum">
              <a:rPr lang="zh-TW" altLang="en-US" smtClean="0"/>
              <a:pPr fontAlgn="base">
                <a:spcBef>
                  <a:spcPct val="0"/>
                </a:spcBef>
                <a:spcAft>
                  <a:spcPct val="0"/>
                </a:spcAft>
                <a:defRPr/>
              </a:pPr>
              <a:t>11</a:t>
            </a:fld>
            <a:endParaRPr lang="zh-TW" altLang="en-US" dirty="0" smtClean="0"/>
          </a:p>
        </p:txBody>
      </p:sp>
      <p:sp>
        <p:nvSpPr>
          <p:cNvPr id="1126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6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832350"/>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函數為了可以從檔案中直接讀取整個資料欄，其接受的檔案必須符合特定的格式：</a:t>
            </a:r>
          </a:p>
          <a:p>
            <a:pPr lvl="1">
              <a:buFont typeface="Wingdings" pitchFamily="2" charset="2"/>
              <a:buChar char="Ø"/>
              <a:defRPr/>
            </a:pPr>
            <a:r>
              <a:rPr lang="zh-TW" altLang="en-US" sz="1400" dirty="0">
                <a:latin typeface="+mn-ea"/>
                <a:ea typeface="+mn-ea"/>
              </a:rPr>
              <a:t>第一列必須要有此資料欄中每個變數的名稱。</a:t>
            </a:r>
          </a:p>
          <a:p>
            <a:pPr lvl="1">
              <a:buFont typeface="Wingdings" pitchFamily="2" charset="2"/>
              <a:buChar char="Ø"/>
              <a:defRPr/>
            </a:pPr>
            <a:r>
              <a:rPr lang="zh-TW" altLang="en-US" sz="1400" dirty="0">
                <a:latin typeface="+mn-ea"/>
                <a:ea typeface="+mn-ea"/>
              </a:rPr>
              <a:t>其餘的每一列第一個元素都是列標籤（</a:t>
            </a:r>
            <a:r>
              <a:rPr lang="en-US" altLang="zh-TW" sz="1400" dirty="0">
                <a:latin typeface="+mn-ea"/>
                <a:ea typeface="+mn-ea"/>
              </a:rPr>
              <a:t>row label</a:t>
            </a:r>
            <a:r>
              <a:rPr lang="zh-TW" altLang="en-US" sz="1400" dirty="0">
                <a:latin typeface="+mn-ea"/>
                <a:ea typeface="+mn-ea"/>
              </a:rPr>
              <a:t>），然後跟著各變數的值。</a:t>
            </a:r>
          </a:p>
          <a:p>
            <a:pPr lvl="1">
              <a:buFont typeface="Wingdings" pitchFamily="2" charset="2"/>
              <a:buChar char="Ø"/>
              <a:defRPr/>
            </a:pPr>
            <a:r>
              <a:rPr lang="zh-TW" altLang="en-US" sz="1400" dirty="0">
                <a:latin typeface="+mn-ea"/>
                <a:ea typeface="+mn-ea"/>
              </a:rPr>
              <a:t>這種情況下，檔案中的第一列的元素個數會比其他列的元素個數少一個：</a:t>
            </a:r>
          </a:p>
          <a:p>
            <a:pPr lvl="3">
              <a:defRPr/>
            </a:pP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Price</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Floor</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Area</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 </a:t>
            </a:r>
            <a:r>
              <a:rPr lang="en-US" altLang="zh-TW" sz="1400" b="1" dirty="0">
                <a:solidFill>
                  <a:srgbClr val="0070C0"/>
                </a:solidFill>
                <a:latin typeface="+mn-ea"/>
                <a:ea typeface="+mn-ea"/>
              </a:rPr>
              <a:t>Rooms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Age</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 </a:t>
            </a:r>
            <a:r>
              <a:rPr lang="en-US" altLang="zh-TW" sz="1400" b="1" dirty="0" err="1">
                <a:solidFill>
                  <a:srgbClr val="0070C0"/>
                </a:solidFill>
                <a:latin typeface="+mn-ea"/>
                <a:ea typeface="+mn-ea"/>
              </a:rPr>
              <a:t>Cent.heat</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01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52.00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111.0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830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6.2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no</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02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54.75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128.0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710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7.5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no</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03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57.50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101.0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1000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 </a:t>
            </a:r>
            <a:r>
              <a:rPr lang="en-US" altLang="zh-TW" sz="1400" b="1" dirty="0">
                <a:solidFill>
                  <a:srgbClr val="0070C0"/>
                </a:solidFill>
                <a:latin typeface="+mn-ea"/>
                <a:ea typeface="+mn-ea"/>
              </a:rPr>
              <a:t>4.2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no</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04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57.50</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131.0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690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6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8.8</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 </a:t>
            </a:r>
            <a:r>
              <a:rPr lang="en-US" altLang="zh-TW" sz="1400" b="1" dirty="0">
                <a:solidFill>
                  <a:srgbClr val="0070C0"/>
                </a:solidFill>
                <a:latin typeface="+mn-ea"/>
                <a:ea typeface="+mn-ea"/>
              </a:rPr>
              <a:t>no</a:t>
            </a:r>
          </a:p>
          <a:p>
            <a:pPr lvl="3">
              <a:defRPr/>
            </a:pPr>
            <a:r>
              <a:rPr lang="en-US" altLang="zh-TW" sz="1400" b="1" dirty="0">
                <a:solidFill>
                  <a:srgbClr val="0070C0"/>
                </a:solidFill>
                <a:latin typeface="+mn-ea"/>
                <a:ea typeface="+mn-ea"/>
              </a:rPr>
              <a:t>05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59.75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93.0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900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5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1.9 </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yes</a:t>
            </a: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在預設的的情況下，數值項（除了列標籤之外）會以數值變數的形式讀入，而非數值的變數則以因子的方式讀入，如上面範例中的 </a:t>
            </a:r>
            <a:r>
              <a:rPr lang="en-US" altLang="zh-TW" sz="1400" dirty="0" err="1">
                <a:latin typeface="+mn-ea"/>
                <a:ea typeface="+mn-ea"/>
              </a:rPr>
              <a:t>Cent.heat</a:t>
            </a:r>
            <a:r>
              <a:rPr lang="en-US" altLang="zh-TW" sz="1400" dirty="0">
                <a:latin typeface="+mn-ea"/>
                <a:ea typeface="+mn-ea"/>
              </a:rPr>
              <a:t> </a:t>
            </a:r>
            <a:r>
              <a:rPr lang="zh-TW" altLang="en-US" sz="1400" dirty="0">
                <a:latin typeface="+mn-ea"/>
                <a:ea typeface="+mn-ea"/>
              </a:rPr>
              <a:t>項。當然在必要時我們也可以改變其型態。</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假設我們要讀取的檔案名稱是 </a:t>
            </a:r>
            <a:r>
              <a:rPr lang="en-US" altLang="zh-TW" sz="1400" dirty="0" err="1">
                <a:latin typeface="+mn-ea"/>
                <a:ea typeface="+mn-ea"/>
              </a:rPr>
              <a:t>houses.data</a:t>
            </a:r>
            <a:r>
              <a:rPr lang="zh-TW" altLang="en-US" sz="1400" dirty="0">
                <a:latin typeface="+mn-ea"/>
                <a:ea typeface="+mn-ea"/>
              </a:rPr>
              <a:t>，則以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函數讀取的方法為：</a:t>
            </a:r>
          </a:p>
          <a:p>
            <a:pPr lvl="3">
              <a:defRPr/>
            </a:pPr>
            <a:r>
              <a:rPr lang="en-US" altLang="zh-TW" sz="1400" b="1" dirty="0" err="1">
                <a:solidFill>
                  <a:srgbClr val="0070C0"/>
                </a:solidFill>
                <a:latin typeface="+mn-ea"/>
                <a:ea typeface="+mn-ea"/>
              </a:rPr>
              <a:t>HousePrice</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read.table</a:t>
            </a:r>
            <a:r>
              <a:rPr lang="en-US" altLang="zh-TW" sz="1400" b="1" dirty="0">
                <a:solidFill>
                  <a:srgbClr val="0070C0"/>
                </a:solidFill>
                <a:latin typeface="+mn-ea"/>
                <a:ea typeface="+mn-ea"/>
              </a:rPr>
              <a:t>("</a:t>
            </a:r>
            <a:r>
              <a:rPr lang="en-US" altLang="zh-TW" sz="1400" b="1" dirty="0" err="1">
                <a:solidFill>
                  <a:srgbClr val="0070C0"/>
                </a:solidFill>
                <a:latin typeface="+mn-ea"/>
                <a:ea typeface="+mn-ea"/>
              </a:rPr>
              <a:t>houses.data</a:t>
            </a:r>
            <a:r>
              <a:rPr lang="en-US" altLang="zh-TW" sz="1400" b="1" dirty="0">
                <a:solidFill>
                  <a:srgbClr val="0070C0"/>
                </a:solidFill>
                <a:latin typeface="+mn-ea"/>
                <a:ea typeface="+mn-ea"/>
              </a:rPr>
              <a:t>")</a:t>
            </a:r>
          </a:p>
          <a:p>
            <a:pPr lvl="1">
              <a:buFont typeface="Wingdings" pitchFamily="2" charset="2"/>
              <a:buChar char="Ø"/>
              <a:defRPr/>
            </a:pP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函數也可以允許不指定列標籤的格式，例如：</a:t>
            </a:r>
          </a:p>
          <a:p>
            <a:pPr lvl="3">
              <a:defRPr/>
            </a:pPr>
            <a:r>
              <a:rPr lang="en-US" altLang="zh-TW" sz="1400" b="1" dirty="0">
                <a:solidFill>
                  <a:srgbClr val="0070C0"/>
                </a:solidFill>
                <a:latin typeface="+mn-ea"/>
                <a:ea typeface="+mn-ea"/>
              </a:rPr>
              <a:t>Price Floor Area Rooms Age </a:t>
            </a:r>
            <a:r>
              <a:rPr lang="en-US" altLang="zh-TW" sz="1400" b="1" dirty="0" err="1">
                <a:solidFill>
                  <a:srgbClr val="0070C0"/>
                </a:solidFill>
                <a:latin typeface="+mn-ea"/>
                <a:ea typeface="+mn-ea"/>
              </a:rPr>
              <a:t>Cent.heat</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52.00 111.0 830 5 6.2 no</a:t>
            </a:r>
          </a:p>
          <a:p>
            <a:pPr lvl="3">
              <a:defRPr/>
            </a:pPr>
            <a:r>
              <a:rPr lang="en-US" altLang="zh-TW" sz="1400" b="1" dirty="0">
                <a:solidFill>
                  <a:srgbClr val="0070C0"/>
                </a:solidFill>
                <a:latin typeface="+mn-ea"/>
                <a:ea typeface="+mn-ea"/>
              </a:rPr>
              <a:t>54.75 128.0 710 5 7.5 no</a:t>
            </a:r>
          </a:p>
          <a:p>
            <a:pPr lvl="3">
              <a:defRPr/>
            </a:pPr>
            <a:r>
              <a:rPr lang="en-US" altLang="zh-TW" sz="1400" b="1" dirty="0">
                <a:solidFill>
                  <a:srgbClr val="0070C0"/>
                </a:solidFill>
                <a:latin typeface="+mn-ea"/>
                <a:ea typeface="+mn-ea"/>
              </a:rPr>
              <a:t>57.50 101.0 1000 5 4.2 no</a:t>
            </a:r>
          </a:p>
          <a:p>
            <a:pPr lvl="3">
              <a:defRPr/>
            </a:pPr>
            <a:r>
              <a:rPr lang="en-US" altLang="zh-TW" sz="1400" b="1" dirty="0">
                <a:solidFill>
                  <a:srgbClr val="0070C0"/>
                </a:solidFill>
                <a:latin typeface="+mn-ea"/>
                <a:ea typeface="+mn-ea"/>
              </a:rPr>
              <a:t>57.50 131.0 690 6 8.8 no</a:t>
            </a:r>
          </a:p>
          <a:p>
            <a:pPr lvl="3">
              <a:defRPr/>
            </a:pPr>
            <a:r>
              <a:rPr lang="en-US" altLang="zh-TW" sz="1400" b="1" dirty="0">
                <a:solidFill>
                  <a:srgbClr val="0070C0"/>
                </a:solidFill>
                <a:latin typeface="+mn-ea"/>
                <a:ea typeface="+mn-ea"/>
              </a:rPr>
              <a:t>59.75 93.0 900 5 1.9 yes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p:txBody>
          <a:bodyPr/>
          <a:lstStyle/>
          <a:p>
            <a:pPr eaLnBrk="1" hangingPunct="1"/>
            <a:r>
              <a:rPr lang="en-US" altLang="zh-TW" sz="2800" b="1" smtClean="0"/>
              <a:t>read.table() </a:t>
            </a:r>
            <a:r>
              <a:rPr lang="zh-TW" altLang="en-US" sz="2800" b="1" smtClean="0"/>
              <a:t>函數</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A875B492-64F2-4712-AEC1-C2B17AF50991}" type="slidenum">
              <a:rPr lang="zh-TW" altLang="en-US" smtClean="0"/>
              <a:pPr fontAlgn="base">
                <a:spcBef>
                  <a:spcPct val="0"/>
                </a:spcBef>
                <a:spcAft>
                  <a:spcPct val="0"/>
                </a:spcAft>
                <a:defRPr/>
              </a:pPr>
              <a:t>12</a:t>
            </a:fld>
            <a:endParaRPr lang="zh-TW" altLang="en-US" dirty="0" smtClean="0"/>
          </a:p>
        </p:txBody>
      </p:sp>
      <p:sp>
        <p:nvSpPr>
          <p:cNvPr id="1229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401205"/>
          </a:xfrm>
          <a:prstGeom prst="rect">
            <a:avLst/>
          </a:prstGeom>
          <a:noFill/>
          <a:ln w="9525">
            <a:noFill/>
            <a:miter lim="800000"/>
            <a:headEnd/>
            <a:tailEnd/>
          </a:ln>
        </p:spPr>
        <p:txBody>
          <a:bodyPr>
            <a:spAutoFit/>
          </a:bodyPr>
          <a:lstStyle/>
          <a:p>
            <a:pPr lvl="1">
              <a:buFont typeface="Wingdings" pitchFamily="2" charset="2"/>
              <a:buChar char="Ø"/>
              <a:defRPr/>
            </a:pPr>
            <a:r>
              <a:rPr lang="zh-TW" altLang="en-US" sz="1400" dirty="0">
                <a:latin typeface="+mn-ea"/>
                <a:ea typeface="+mn-ea"/>
              </a:rPr>
              <a:t>這種情況使用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函數的方法為：</a:t>
            </a:r>
          </a:p>
          <a:p>
            <a:pPr lvl="3">
              <a:defRPr/>
            </a:pPr>
            <a:r>
              <a:rPr lang="en-US" altLang="zh-TW" sz="1400" b="1" dirty="0" err="1">
                <a:solidFill>
                  <a:srgbClr val="0070C0"/>
                </a:solidFill>
                <a:latin typeface="+mn-ea"/>
                <a:ea typeface="+mn-ea"/>
              </a:rPr>
              <a:t>HousePrice</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read.table</a:t>
            </a:r>
            <a:r>
              <a:rPr lang="en-US" altLang="zh-TW" sz="1400" b="1" dirty="0">
                <a:solidFill>
                  <a:srgbClr val="0070C0"/>
                </a:solidFill>
                <a:latin typeface="+mn-ea"/>
                <a:ea typeface="+mn-ea"/>
              </a:rPr>
              <a:t>("</a:t>
            </a:r>
            <a:r>
              <a:rPr lang="en-US" altLang="zh-TW" sz="1400" b="1" dirty="0" err="1">
                <a:solidFill>
                  <a:srgbClr val="0070C0"/>
                </a:solidFill>
                <a:latin typeface="+mn-ea"/>
                <a:ea typeface="+mn-ea"/>
              </a:rPr>
              <a:t>houses.data</a:t>
            </a:r>
            <a:r>
              <a:rPr lang="en-US" altLang="zh-TW" sz="1400" b="1" dirty="0">
                <a:solidFill>
                  <a:srgbClr val="0070C0"/>
                </a:solidFill>
                <a:latin typeface="+mn-ea"/>
                <a:ea typeface="+mn-ea"/>
              </a:rPr>
              <a:t>", header = TRUE)</a:t>
            </a:r>
          </a:p>
          <a:p>
            <a:pPr lvl="1">
              <a:buFont typeface="Wingdings" pitchFamily="2" charset="2"/>
              <a:buChar char="Ø"/>
              <a:defRPr/>
            </a:pPr>
            <a:r>
              <a:rPr lang="en-US" altLang="zh-TW" sz="1400" dirty="0">
                <a:latin typeface="+mn-ea"/>
                <a:ea typeface="+mn-ea"/>
              </a:rPr>
              <a:t>header = TRUE </a:t>
            </a:r>
            <a:r>
              <a:rPr lang="zh-TW" altLang="en-US" sz="1400" dirty="0">
                <a:latin typeface="+mn-ea"/>
                <a:ea typeface="+mn-ea"/>
              </a:rPr>
              <a:t>是指定第一列為標題列，這種情況下會使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函數自動產生列標籤，而不從檔案中讀取。</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函數也可讀 </a:t>
            </a:r>
            <a:r>
              <a:rPr lang="en-US" altLang="zh-TW" sz="1400" dirty="0" smtClean="0">
                <a:latin typeface="+mn-ea"/>
                <a:ea typeface="+mn-ea"/>
              </a:rPr>
              <a:t>CSV</a:t>
            </a:r>
            <a:r>
              <a:rPr lang="zh-TW" altLang="en-US" sz="1400" dirty="0" smtClean="0">
                <a:latin typeface="+mn-ea"/>
                <a:ea typeface="+mn-ea"/>
              </a:rPr>
              <a:t>檔</a:t>
            </a:r>
            <a:r>
              <a:rPr lang="zh-TW" altLang="en-US" sz="1400" dirty="0">
                <a:latin typeface="+mn-ea"/>
                <a:ea typeface="+mn-ea"/>
              </a:rPr>
              <a:t>，這種檔案的內容是以逗號做分隔：</a:t>
            </a:r>
          </a:p>
          <a:p>
            <a:pPr lvl="3">
              <a:defRPr/>
            </a:pPr>
            <a:r>
              <a:rPr lang="en-US" altLang="zh-TW" sz="1400" b="1" dirty="0" err="1">
                <a:solidFill>
                  <a:srgbClr val="0070C0"/>
                </a:solidFill>
                <a:latin typeface="+mn-ea"/>
                <a:ea typeface="+mn-ea"/>
              </a:rPr>
              <a:t>Price,Floor,Area,Rooms,Age,Cent.heat</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52.00,111.0,830,5,6.2,no</a:t>
            </a:r>
          </a:p>
          <a:p>
            <a:pPr lvl="3">
              <a:defRPr/>
            </a:pPr>
            <a:r>
              <a:rPr lang="en-US" altLang="zh-TW" sz="1400" b="1" dirty="0">
                <a:solidFill>
                  <a:srgbClr val="0070C0"/>
                </a:solidFill>
                <a:latin typeface="+mn-ea"/>
                <a:ea typeface="+mn-ea"/>
              </a:rPr>
              <a:t>54.75,128.0,710,5,7.5,no</a:t>
            </a:r>
          </a:p>
          <a:p>
            <a:pPr lvl="3">
              <a:defRPr/>
            </a:pPr>
            <a:r>
              <a:rPr lang="en-US" altLang="zh-TW" sz="1400" b="1" dirty="0">
                <a:solidFill>
                  <a:srgbClr val="0070C0"/>
                </a:solidFill>
                <a:latin typeface="+mn-ea"/>
                <a:ea typeface="+mn-ea"/>
              </a:rPr>
              <a:t>57.50,101.0,1000,5,4.2,no</a:t>
            </a:r>
          </a:p>
          <a:p>
            <a:pPr lvl="3">
              <a:defRPr/>
            </a:pPr>
            <a:r>
              <a:rPr lang="en-US" altLang="zh-TW" sz="1400" b="1" dirty="0">
                <a:solidFill>
                  <a:srgbClr val="0070C0"/>
                </a:solidFill>
                <a:latin typeface="+mn-ea"/>
                <a:ea typeface="+mn-ea"/>
              </a:rPr>
              <a:t>57.50,131.0,690,6,8.8,no</a:t>
            </a:r>
          </a:p>
          <a:p>
            <a:pPr lvl="3">
              <a:defRPr/>
            </a:pPr>
            <a:r>
              <a:rPr lang="en-US" altLang="zh-TW" sz="1400" b="1" dirty="0">
                <a:solidFill>
                  <a:srgbClr val="0070C0"/>
                </a:solidFill>
                <a:latin typeface="+mn-ea"/>
                <a:ea typeface="+mn-ea"/>
              </a:rPr>
              <a:t>59.75,93.0,900,5,1.9,yes</a:t>
            </a:r>
          </a:p>
          <a:p>
            <a:pPr lvl="1">
              <a:buFont typeface="Wingdings" pitchFamily="2" charset="2"/>
              <a:buChar char="Ø"/>
              <a:defRPr/>
            </a:pPr>
            <a:r>
              <a:rPr lang="zh-TW" altLang="en-US" sz="1400" dirty="0">
                <a:latin typeface="+mn-ea"/>
                <a:ea typeface="+mn-ea"/>
              </a:rPr>
              <a:t>讀取方式為：</a:t>
            </a:r>
          </a:p>
          <a:p>
            <a:pPr lvl="3">
              <a:defRPr/>
            </a:pPr>
            <a:r>
              <a:rPr lang="en-US" altLang="zh-TW" sz="1400" b="1" dirty="0" err="1">
                <a:solidFill>
                  <a:srgbClr val="0070C0"/>
                </a:solidFill>
                <a:latin typeface="+mn-ea"/>
                <a:ea typeface="+mn-ea"/>
              </a:rPr>
              <a:t>read.table</a:t>
            </a:r>
            <a:r>
              <a:rPr lang="en-US" altLang="zh-TW" sz="1400" b="1" dirty="0" smtClean="0">
                <a:solidFill>
                  <a:srgbClr val="0070C0"/>
                </a:solidFill>
                <a:latin typeface="+mn-ea"/>
                <a:ea typeface="+mn-ea"/>
              </a:rPr>
              <a:t>(“houses.csv”, </a:t>
            </a:r>
            <a:r>
              <a:rPr lang="en-US" altLang="zh-TW" sz="1400" b="1" dirty="0">
                <a:solidFill>
                  <a:srgbClr val="0070C0"/>
                </a:solidFill>
                <a:latin typeface="+mn-ea"/>
                <a:ea typeface="+mn-ea"/>
              </a:rPr>
              <a:t>sep = </a:t>
            </a:r>
            <a:r>
              <a:rPr lang="en-US" altLang="zh-TW" sz="1400" b="1" dirty="0" smtClean="0">
                <a:solidFill>
                  <a:srgbClr val="0070C0"/>
                </a:solidFill>
                <a:latin typeface="+mn-ea"/>
                <a:ea typeface="+mn-ea"/>
              </a:rPr>
              <a:t>“,”, </a:t>
            </a:r>
            <a:r>
              <a:rPr lang="en-US" altLang="zh-TW" sz="1400" b="1" dirty="0" err="1">
                <a:solidFill>
                  <a:srgbClr val="0070C0"/>
                </a:solidFill>
                <a:latin typeface="+mn-ea"/>
                <a:ea typeface="+mn-ea"/>
              </a:rPr>
              <a:t>row.names</a:t>
            </a:r>
            <a:r>
              <a:rPr lang="en-US" altLang="zh-TW" sz="1400" b="1" dirty="0">
                <a:solidFill>
                  <a:srgbClr val="0070C0"/>
                </a:solidFill>
                <a:latin typeface="+mn-ea"/>
                <a:ea typeface="+mn-ea"/>
              </a:rPr>
              <a:t> = NULL</a:t>
            </a:r>
            <a:r>
              <a:rPr lang="en-US" altLang="zh-TW" sz="1400" b="1" dirty="0" smtClean="0">
                <a:solidFill>
                  <a:srgbClr val="0070C0"/>
                </a:solidFill>
                <a:latin typeface="+mn-ea"/>
                <a:ea typeface="+mn-ea"/>
              </a:rPr>
              <a:t>,</a:t>
            </a:r>
            <a:r>
              <a:rPr lang="zh-TW" altLang="en-US" sz="1400" b="1" dirty="0" smtClean="0">
                <a:solidFill>
                  <a:srgbClr val="0070C0"/>
                </a:solidFill>
                <a:latin typeface="+mn-ea"/>
                <a:ea typeface="+mn-ea"/>
              </a:rPr>
              <a:t> </a:t>
            </a:r>
            <a:r>
              <a:rPr lang="en-US" altLang="zh-TW" sz="1400" b="1" dirty="0" smtClean="0">
                <a:solidFill>
                  <a:srgbClr val="0070C0"/>
                </a:solidFill>
                <a:latin typeface="+mn-ea"/>
                <a:ea typeface="+mn-ea"/>
              </a:rPr>
              <a:t>header </a:t>
            </a:r>
            <a:r>
              <a:rPr lang="en-US" altLang="zh-TW" sz="1400" b="1" dirty="0">
                <a:solidFill>
                  <a:srgbClr val="0070C0"/>
                </a:solidFill>
                <a:latin typeface="+mn-ea"/>
                <a:ea typeface="+mn-ea"/>
              </a:rPr>
              <a:t>= T)</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另外還有兩個 </a:t>
            </a:r>
            <a:r>
              <a:rPr lang="en-US" altLang="zh-TW" sz="1400" dirty="0">
                <a:latin typeface="+mn-ea"/>
                <a:ea typeface="+mn-ea"/>
              </a:rPr>
              <a:t>read.csv() </a:t>
            </a:r>
            <a:r>
              <a:rPr lang="zh-TW" altLang="en-US" sz="1400" dirty="0">
                <a:latin typeface="+mn-ea"/>
                <a:ea typeface="+mn-ea"/>
              </a:rPr>
              <a:t>與 </a:t>
            </a:r>
            <a:r>
              <a:rPr lang="en-US" altLang="zh-TW" sz="1400" dirty="0">
                <a:latin typeface="+mn-ea"/>
                <a:ea typeface="+mn-ea"/>
              </a:rPr>
              <a:t>read.csv2() </a:t>
            </a:r>
            <a:r>
              <a:rPr lang="zh-TW" altLang="en-US" sz="1400" dirty="0">
                <a:latin typeface="+mn-ea"/>
                <a:ea typeface="+mn-ea"/>
              </a:rPr>
              <a:t>函數，顧名思義這兩個都是用於讀取 </a:t>
            </a:r>
            <a:r>
              <a:rPr lang="en-US" altLang="zh-TW" sz="1400" dirty="0">
                <a:latin typeface="+mn-ea"/>
                <a:ea typeface="+mn-ea"/>
              </a:rPr>
              <a:t>CSV </a:t>
            </a:r>
            <a:r>
              <a:rPr lang="zh-TW" altLang="en-US" sz="1400" dirty="0">
                <a:latin typeface="+mn-ea"/>
                <a:ea typeface="+mn-ea"/>
              </a:rPr>
              <a:t>檔的函數，而其功能其實與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相同，只是參數的預設值不同。</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1"/>
          <p:cNvSpPr>
            <a:spLocks noGrp="1"/>
          </p:cNvSpPr>
          <p:nvPr>
            <p:ph type="title"/>
          </p:nvPr>
        </p:nvSpPr>
        <p:spPr/>
        <p:txBody>
          <a:bodyPr/>
          <a:lstStyle/>
          <a:p>
            <a:pPr eaLnBrk="1" hangingPunct="1"/>
            <a:r>
              <a:rPr lang="en-US" altLang="zh-TW" sz="2800" b="1" smtClean="0"/>
              <a:t>scan() </a:t>
            </a:r>
            <a:r>
              <a:rPr lang="zh-TW" altLang="en-US" sz="2800" b="1" smtClean="0"/>
              <a:t>函數</a:t>
            </a:r>
            <a:r>
              <a:rPr lang="en-US" altLang="zh-TW" sz="2800" b="1" smtClean="0"/>
              <a:t>					(1/2)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E56091CE-D8DC-42E9-B277-F26FDA37663D}" type="slidenum">
              <a:rPr lang="zh-TW" altLang="en-US" smtClean="0"/>
              <a:pPr fontAlgn="base">
                <a:spcBef>
                  <a:spcPct val="0"/>
                </a:spcBef>
                <a:spcAft>
                  <a:spcPct val="0"/>
                </a:spcAft>
                <a:defRPr/>
              </a:pPr>
              <a:t>13</a:t>
            </a:fld>
            <a:endParaRPr lang="zh-TW" altLang="en-US" dirty="0" smtClean="0"/>
          </a:p>
        </p:txBody>
      </p:sp>
      <p:sp>
        <p:nvSpPr>
          <p:cNvPr id="1331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1"/>
            <a:ext cx="8143875" cy="5262979"/>
          </a:xfrm>
          <a:prstGeom prst="rect">
            <a:avLst/>
          </a:prstGeom>
          <a:noFill/>
          <a:ln w="9525">
            <a:noFill/>
            <a:miter lim="800000"/>
            <a:headEnd/>
            <a:tailEnd/>
          </a:ln>
        </p:spPr>
        <p:txBody>
          <a:bodyPr wrap="square">
            <a:spAutoFit/>
          </a:bodyPr>
          <a:lstStyle/>
          <a:p>
            <a:pPr>
              <a:buFont typeface="Wingdings" pitchFamily="2" charset="2"/>
              <a:buChar char="u"/>
              <a:defRPr/>
            </a:pPr>
            <a:r>
              <a:rPr lang="en-US" altLang="zh-TW" sz="1400" dirty="0">
                <a:latin typeface="+mn-ea"/>
                <a:ea typeface="+mn-ea"/>
              </a:rPr>
              <a:t>scan() </a:t>
            </a:r>
            <a:r>
              <a:rPr lang="zh-TW" altLang="en-US" sz="1400" dirty="0">
                <a:latin typeface="+mn-ea"/>
                <a:ea typeface="+mn-ea"/>
              </a:rPr>
              <a:t>函數可以將讀入的資料依序放入向量或是列表中，例如假設檔案 </a:t>
            </a:r>
            <a:r>
              <a:rPr lang="en-US" altLang="zh-TW" sz="1400" dirty="0">
                <a:latin typeface="+mn-ea"/>
                <a:ea typeface="+mn-ea"/>
              </a:rPr>
              <a:t>data.txt </a:t>
            </a:r>
            <a:r>
              <a:rPr lang="zh-TW" altLang="en-US" sz="1400" dirty="0">
                <a:latin typeface="+mn-ea"/>
                <a:ea typeface="+mn-ea"/>
              </a:rPr>
              <a:t>內容為：</a:t>
            </a:r>
          </a:p>
          <a:p>
            <a:pPr lvl="3">
              <a:defRPr/>
            </a:pPr>
            <a:r>
              <a:rPr lang="en-US" altLang="zh-TW" sz="1400" b="1" dirty="0">
                <a:solidFill>
                  <a:srgbClr val="0070C0"/>
                </a:solidFill>
                <a:latin typeface="+mn-ea"/>
                <a:ea typeface="+mn-ea"/>
              </a:rPr>
              <a:t>31 2 3 9 32 342 34</a:t>
            </a:r>
          </a:p>
          <a:p>
            <a:pPr lvl="3">
              <a:defRPr/>
            </a:pPr>
            <a:r>
              <a:rPr lang="en-US" altLang="zh-TW" sz="1400" b="1" dirty="0">
                <a:solidFill>
                  <a:srgbClr val="0070C0"/>
                </a:solidFill>
                <a:latin typeface="+mn-ea"/>
                <a:ea typeface="+mn-ea"/>
              </a:rPr>
              <a:t>33 34 23</a:t>
            </a:r>
          </a:p>
          <a:p>
            <a:pPr lvl="3">
              <a:defRPr/>
            </a:pPr>
            <a:r>
              <a:rPr lang="en-US" altLang="zh-TW" sz="1400" b="1" dirty="0">
                <a:solidFill>
                  <a:srgbClr val="0070C0"/>
                </a:solidFill>
                <a:latin typeface="+mn-ea"/>
                <a:ea typeface="+mn-ea"/>
              </a:rPr>
              <a:t>234 29 29 73 63 56 32 36 98 32</a:t>
            </a:r>
          </a:p>
          <a:p>
            <a:pPr lvl="1">
              <a:buFont typeface="Wingdings" pitchFamily="2" charset="2"/>
              <a:buChar char="Ø"/>
              <a:defRPr/>
            </a:pPr>
            <a:r>
              <a:rPr lang="zh-TW" altLang="en-US" sz="1400" dirty="0">
                <a:latin typeface="+mn-ea"/>
                <a:ea typeface="+mn-ea"/>
              </a:rPr>
              <a:t>則可以用 </a:t>
            </a:r>
            <a:r>
              <a:rPr lang="en-US" altLang="zh-TW" sz="1400" dirty="0">
                <a:latin typeface="+mn-ea"/>
                <a:ea typeface="+mn-ea"/>
              </a:rPr>
              <a:t>scan() </a:t>
            </a:r>
            <a:r>
              <a:rPr lang="zh-TW" altLang="en-US" sz="1400" dirty="0">
                <a:latin typeface="+mn-ea"/>
                <a:ea typeface="+mn-ea"/>
              </a:rPr>
              <a:t>函數將全部的資料讀入向量中：</a:t>
            </a:r>
          </a:p>
          <a:p>
            <a:pPr lvl="3">
              <a:defRPr/>
            </a:pPr>
            <a:r>
              <a:rPr lang="en-US" altLang="zh-TW" sz="1400" b="1" dirty="0" err="1">
                <a:solidFill>
                  <a:srgbClr val="0070C0"/>
                </a:solidFill>
                <a:latin typeface="+mn-ea"/>
                <a:ea typeface="+mn-ea"/>
              </a:rPr>
              <a:t>data.array</a:t>
            </a:r>
            <a:r>
              <a:rPr lang="en-US" altLang="zh-TW" sz="1400" b="1" dirty="0">
                <a:solidFill>
                  <a:srgbClr val="0070C0"/>
                </a:solidFill>
                <a:latin typeface="+mn-ea"/>
                <a:ea typeface="+mn-ea"/>
              </a:rPr>
              <a:t> &lt;- scan("data.txt")</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假設我們的每一筆資料包含一個字元與兩個數值，但是檔案的資料型格式為：</a:t>
            </a:r>
          </a:p>
          <a:p>
            <a:pPr lvl="3">
              <a:defRPr/>
            </a:pPr>
            <a:r>
              <a:rPr lang="en-US" altLang="zh-TW" sz="1400" b="1" dirty="0">
                <a:solidFill>
                  <a:srgbClr val="0070C0"/>
                </a:solidFill>
                <a:latin typeface="+mn-ea"/>
                <a:ea typeface="+mn-ea"/>
              </a:rPr>
              <a:t>John 2.4 33 Joe 3.2 12 Mary 9.2 11</a:t>
            </a:r>
          </a:p>
          <a:p>
            <a:pPr lvl="3">
              <a:defRPr/>
            </a:pPr>
            <a:r>
              <a:rPr lang="en-US" altLang="zh-TW" sz="1400" b="1" dirty="0">
                <a:solidFill>
                  <a:srgbClr val="0070C0"/>
                </a:solidFill>
                <a:latin typeface="+mn-ea"/>
                <a:ea typeface="+mn-ea"/>
              </a:rPr>
              <a:t>Dan 6 23 Willy 3.9 33</a:t>
            </a:r>
          </a:p>
          <a:p>
            <a:pPr lvl="1">
              <a:buFont typeface="Wingdings" pitchFamily="2" charset="2"/>
              <a:buChar char="Ø"/>
              <a:defRPr/>
            </a:pPr>
            <a:r>
              <a:rPr lang="zh-TW" altLang="en-US" sz="1400" dirty="0">
                <a:latin typeface="+mn-ea"/>
                <a:ea typeface="+mn-ea"/>
              </a:rPr>
              <a:t>若檔案名稱為 </a:t>
            </a:r>
            <a:r>
              <a:rPr lang="en-US" altLang="zh-TW" sz="1400" dirty="0">
                <a:latin typeface="+mn-ea"/>
                <a:ea typeface="+mn-ea"/>
              </a:rPr>
              <a:t>person.txt</a:t>
            </a:r>
            <a:r>
              <a:rPr lang="zh-TW" altLang="en-US" sz="1400" dirty="0">
                <a:latin typeface="+mn-ea"/>
                <a:ea typeface="+mn-ea"/>
              </a:rPr>
              <a:t>，可以這樣讀取：</a:t>
            </a:r>
          </a:p>
          <a:p>
            <a:pPr lvl="3">
              <a:defRPr/>
            </a:pPr>
            <a:r>
              <a:rPr lang="en-US" altLang="zh-TW" sz="1400" b="1" dirty="0">
                <a:solidFill>
                  <a:srgbClr val="0070C0"/>
                </a:solidFill>
                <a:latin typeface="+mn-ea"/>
                <a:ea typeface="+mn-ea"/>
              </a:rPr>
              <a:t>person &lt;- scan("person.txt", list("", 0, 0))</a:t>
            </a:r>
          </a:p>
          <a:p>
            <a:pPr lvl="1">
              <a:buFont typeface="Wingdings" pitchFamily="2" charset="2"/>
              <a:buChar char="Ø"/>
              <a:defRPr/>
            </a:pPr>
            <a:r>
              <a:rPr lang="zh-TW" altLang="en-US" sz="1400" dirty="0">
                <a:latin typeface="+mn-ea"/>
                <a:ea typeface="+mn-ea"/>
              </a:rPr>
              <a:t>其中第二個參數是虛擬列表，告知 </a:t>
            </a:r>
            <a:r>
              <a:rPr lang="en-US" altLang="zh-TW" sz="1400" dirty="0">
                <a:latin typeface="+mn-ea"/>
                <a:ea typeface="+mn-ea"/>
              </a:rPr>
              <a:t>scan() </a:t>
            </a:r>
            <a:r>
              <a:rPr lang="zh-TW" altLang="en-US" sz="1400" dirty="0">
                <a:latin typeface="+mn-ea"/>
                <a:ea typeface="+mn-ea"/>
              </a:rPr>
              <a:t>將讀入的資料三個一組（第一個為字元，第二個與第三個為數值）的方式組成列表，更進一步的作法可以指定虛擬列表的名稱：</a:t>
            </a:r>
          </a:p>
          <a:p>
            <a:pPr lvl="3">
              <a:defRPr/>
            </a:pPr>
            <a:r>
              <a:rPr lang="en-US" altLang="zh-TW" sz="1400" b="1" dirty="0">
                <a:solidFill>
                  <a:srgbClr val="0070C0"/>
                </a:solidFill>
                <a:latin typeface="+mn-ea"/>
                <a:ea typeface="+mn-ea"/>
              </a:rPr>
              <a:t>person2 &lt;- scan("person.txt", list(name = </a:t>
            </a:r>
            <a:r>
              <a:rPr lang="en-US" altLang="zh-TW" sz="1400" b="1" dirty="0" smtClean="0">
                <a:solidFill>
                  <a:srgbClr val="0070C0"/>
                </a:solidFill>
                <a:latin typeface="+mn-ea"/>
                <a:ea typeface="+mn-ea"/>
              </a:rPr>
              <a:t>"“, </a:t>
            </a:r>
            <a:r>
              <a:rPr lang="en-US" altLang="zh-TW" sz="1400" b="1" dirty="0">
                <a:solidFill>
                  <a:srgbClr val="0070C0"/>
                </a:solidFill>
                <a:latin typeface="+mn-ea"/>
                <a:ea typeface="+mn-ea"/>
              </a:rPr>
              <a:t>val1 = 0, val2 = 0))</a:t>
            </a:r>
          </a:p>
          <a:p>
            <a:pPr lvl="1">
              <a:buFont typeface="Wingdings" pitchFamily="2" charset="2"/>
              <a:buChar char="Ø"/>
              <a:defRPr/>
            </a:pPr>
            <a:r>
              <a:rPr lang="zh-TW" altLang="en-US" sz="1400" dirty="0">
                <a:latin typeface="+mn-ea"/>
                <a:ea typeface="+mn-ea"/>
              </a:rPr>
              <a:t>得到的 </a:t>
            </a:r>
            <a:r>
              <a:rPr lang="en-US" altLang="zh-TW" sz="1400" dirty="0">
                <a:latin typeface="+mn-ea"/>
                <a:ea typeface="+mn-ea"/>
              </a:rPr>
              <a:t>person2 </a:t>
            </a:r>
            <a:r>
              <a:rPr lang="zh-TW" altLang="en-US" sz="1400" dirty="0">
                <a:latin typeface="+mn-ea"/>
                <a:ea typeface="+mn-ea"/>
              </a:rPr>
              <a:t>為</a:t>
            </a:r>
          </a:p>
          <a:p>
            <a:pPr lvl="3">
              <a:defRPr/>
            </a:pPr>
            <a:r>
              <a:rPr lang="en-US" altLang="zh-TW" sz="1400" b="1" dirty="0">
                <a:solidFill>
                  <a:srgbClr val="0070C0"/>
                </a:solidFill>
                <a:latin typeface="+mn-ea"/>
                <a:ea typeface="+mn-ea"/>
              </a:rPr>
              <a:t>$name</a:t>
            </a:r>
          </a:p>
          <a:p>
            <a:pPr lvl="3">
              <a:defRPr/>
            </a:pPr>
            <a:r>
              <a:rPr lang="en-US" altLang="zh-TW" sz="1400" b="1" dirty="0">
                <a:solidFill>
                  <a:srgbClr val="0070C0"/>
                </a:solidFill>
                <a:latin typeface="+mn-ea"/>
                <a:ea typeface="+mn-ea"/>
              </a:rPr>
              <a:t>[1] "John" "Joe" "Mary" "Dan" "Willy"</a:t>
            </a:r>
          </a:p>
          <a:p>
            <a:pPr lvl="3">
              <a:defRPr/>
            </a:pP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$val1</a:t>
            </a:r>
          </a:p>
          <a:p>
            <a:pPr lvl="3">
              <a:defRPr/>
            </a:pPr>
            <a:r>
              <a:rPr lang="en-US" altLang="zh-TW" sz="1400" b="1" dirty="0">
                <a:solidFill>
                  <a:srgbClr val="0070C0"/>
                </a:solidFill>
                <a:latin typeface="+mn-ea"/>
                <a:ea typeface="+mn-ea"/>
              </a:rPr>
              <a:t>[1] 2.4 3.2 9.2 6.0 3.9</a:t>
            </a:r>
          </a:p>
          <a:p>
            <a:pPr lvl="3">
              <a:defRPr/>
            </a:pP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$val2</a:t>
            </a:r>
          </a:p>
          <a:p>
            <a:pPr lvl="3">
              <a:defRPr/>
            </a:pPr>
            <a:r>
              <a:rPr lang="en-US" altLang="zh-TW" sz="1400" b="1" dirty="0">
                <a:solidFill>
                  <a:srgbClr val="0070C0"/>
                </a:solidFill>
                <a:latin typeface="+mn-ea"/>
                <a:ea typeface="+mn-ea"/>
              </a:rPr>
              <a:t>[1] 33 12 11 23 </a:t>
            </a:r>
            <a:r>
              <a:rPr lang="en-US" altLang="zh-TW" sz="1400" b="1" dirty="0" smtClean="0">
                <a:solidFill>
                  <a:srgbClr val="0070C0"/>
                </a:solidFill>
                <a:latin typeface="+mn-ea"/>
                <a:ea typeface="+mn-ea"/>
              </a:rPr>
              <a:t>33</a:t>
            </a: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p:txBody>
          <a:bodyPr/>
          <a:lstStyle/>
          <a:p>
            <a:pPr eaLnBrk="1" hangingPunct="1"/>
            <a:r>
              <a:rPr lang="en-US" altLang="zh-TW" sz="2800" b="1" smtClean="0"/>
              <a:t>scan() </a:t>
            </a:r>
            <a:r>
              <a:rPr lang="zh-TW" altLang="en-US" sz="2800" b="1" smtClean="0"/>
              <a:t>函數</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92B088DF-221E-4D7B-A74D-8C737A27831B}" type="slidenum">
              <a:rPr lang="zh-TW" altLang="en-US" smtClean="0"/>
              <a:pPr fontAlgn="base">
                <a:spcBef>
                  <a:spcPct val="0"/>
                </a:spcBef>
                <a:spcAft>
                  <a:spcPct val="0"/>
                </a:spcAft>
                <a:defRPr/>
              </a:pPr>
              <a:t>14</a:t>
            </a:fld>
            <a:endParaRPr lang="zh-TW" altLang="en-US" dirty="0" smtClean="0"/>
          </a:p>
        </p:txBody>
      </p:sp>
      <p:sp>
        <p:nvSpPr>
          <p:cNvPr id="14340"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1"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2"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4"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5"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892425"/>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若是讀入的檔案都是一些字元，例如：</a:t>
            </a:r>
          </a:p>
          <a:p>
            <a:pPr lvl="3">
              <a:defRPr/>
            </a:pPr>
            <a:r>
              <a:rPr lang="en-US" altLang="zh-TW" sz="1400" b="1" dirty="0">
                <a:solidFill>
                  <a:srgbClr val="0070C0"/>
                </a:solidFill>
                <a:latin typeface="+mn-ea"/>
                <a:ea typeface="+mn-ea"/>
              </a:rPr>
              <a:t>Mary Joe John</a:t>
            </a:r>
          </a:p>
          <a:p>
            <a:pPr lvl="3">
              <a:defRPr/>
            </a:pPr>
            <a:r>
              <a:rPr lang="en-US" altLang="zh-TW" sz="1400" b="1" dirty="0">
                <a:solidFill>
                  <a:srgbClr val="0070C0"/>
                </a:solidFill>
                <a:latin typeface="+mn-ea"/>
                <a:ea typeface="+mn-ea"/>
              </a:rPr>
              <a:t>Willy Dan</a:t>
            </a:r>
          </a:p>
          <a:p>
            <a:pPr lvl="1">
              <a:buFont typeface="Wingdings" pitchFamily="2" charset="2"/>
              <a:buChar char="Ø"/>
              <a:defRPr/>
            </a:pPr>
            <a:r>
              <a:rPr lang="zh-TW" altLang="en-US" sz="1400" dirty="0">
                <a:latin typeface="+mn-ea"/>
                <a:ea typeface="+mn-ea"/>
              </a:rPr>
              <a:t>則使用</a:t>
            </a:r>
          </a:p>
          <a:p>
            <a:pPr lvl="3">
              <a:defRPr/>
            </a:pPr>
            <a:r>
              <a:rPr lang="en-US" altLang="zh-TW" sz="1400" b="1" dirty="0">
                <a:solidFill>
                  <a:srgbClr val="0070C0"/>
                </a:solidFill>
                <a:latin typeface="+mn-ea"/>
                <a:ea typeface="+mn-ea"/>
              </a:rPr>
              <a:t>strings &lt;- scan("strings.txt", "")</a:t>
            </a:r>
          </a:p>
          <a:p>
            <a:pPr lvl="1">
              <a:buFont typeface="Wingdings" pitchFamily="2" charset="2"/>
              <a:buChar char="Ø"/>
              <a:defRPr/>
            </a:pPr>
            <a:r>
              <a:rPr lang="zh-TW" altLang="en-US" sz="1400" dirty="0">
                <a:latin typeface="+mn-ea"/>
                <a:ea typeface="+mn-ea"/>
              </a:rPr>
              <a:t>第二個參數指定一個虛擬值，告知 </a:t>
            </a:r>
            <a:r>
              <a:rPr lang="en-US" altLang="zh-TW" sz="1400" dirty="0">
                <a:latin typeface="+mn-ea"/>
                <a:ea typeface="+mn-ea"/>
              </a:rPr>
              <a:t>scan() </a:t>
            </a:r>
            <a:r>
              <a:rPr lang="zh-TW" altLang="en-US" sz="1400" dirty="0">
                <a:latin typeface="+mn-ea"/>
                <a:ea typeface="+mn-ea"/>
              </a:rPr>
              <a:t>所有讀入的參數型態都跟這個值一樣，也就是字元。</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當資料格式比較複雜，沒辦法像上面範例中直接用 </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或 </a:t>
            </a:r>
            <a:r>
              <a:rPr lang="en-US" altLang="zh-TW" sz="1400" dirty="0">
                <a:latin typeface="+mn-ea"/>
                <a:ea typeface="+mn-ea"/>
              </a:rPr>
              <a:t>scan() </a:t>
            </a:r>
            <a:r>
              <a:rPr lang="zh-TW" altLang="en-US" sz="1400" dirty="0">
                <a:latin typeface="+mn-ea"/>
                <a:ea typeface="+mn-ea"/>
              </a:rPr>
              <a:t>函數處理時，可以使用 </a:t>
            </a:r>
            <a:r>
              <a:rPr lang="en-US" altLang="zh-TW" sz="1400" dirty="0">
                <a:latin typeface="+mn-ea"/>
                <a:ea typeface="+mn-ea"/>
              </a:rPr>
              <a:t>scan() </a:t>
            </a:r>
            <a:r>
              <a:rPr lang="zh-TW" altLang="en-US" sz="1400" dirty="0">
                <a:latin typeface="+mn-ea"/>
                <a:ea typeface="+mn-ea"/>
              </a:rPr>
              <a:t>函數配合 </a:t>
            </a:r>
            <a:r>
              <a:rPr lang="en-US" altLang="zh-TW" sz="1400" dirty="0">
                <a:latin typeface="+mn-ea"/>
                <a:ea typeface="+mn-ea"/>
              </a:rPr>
              <a:t>sep </a:t>
            </a:r>
            <a:r>
              <a:rPr lang="zh-TW" altLang="en-US" sz="1400" dirty="0">
                <a:latin typeface="+mn-ea"/>
                <a:ea typeface="+mn-ea"/>
              </a:rPr>
              <a:t>與 </a:t>
            </a:r>
            <a:r>
              <a:rPr lang="en-US" altLang="zh-TW" sz="1400" dirty="0">
                <a:latin typeface="+mn-ea"/>
                <a:ea typeface="+mn-ea"/>
              </a:rPr>
              <a:t>what </a:t>
            </a:r>
            <a:r>
              <a:rPr lang="zh-TW" altLang="en-US" sz="1400" dirty="0">
                <a:latin typeface="+mn-ea"/>
                <a:ea typeface="+mn-ea"/>
              </a:rPr>
              <a:t>參數將原始資料讀進 </a:t>
            </a:r>
            <a:r>
              <a:rPr lang="en-US" altLang="zh-TW" sz="1400" dirty="0">
                <a:latin typeface="+mn-ea"/>
                <a:ea typeface="+mn-ea"/>
              </a:rPr>
              <a:t>R </a:t>
            </a:r>
            <a:r>
              <a:rPr lang="zh-TW" altLang="en-US" sz="1400" dirty="0">
                <a:latin typeface="+mn-ea"/>
                <a:ea typeface="+mn-ea"/>
              </a:rPr>
              <a:t>之後，再用常規表示法來處理。</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p:txBody>
          <a:bodyPr/>
          <a:lstStyle/>
          <a:p>
            <a:pPr eaLnBrk="1" hangingPunct="1"/>
            <a:r>
              <a:rPr lang="zh-TW" altLang="en-US" sz="2800" b="1" smtClean="0"/>
              <a:t>讀取 </a:t>
            </a:r>
            <a:r>
              <a:rPr lang="en-US" altLang="zh-TW" sz="2800" b="1" smtClean="0"/>
              <a:t>Excel </a:t>
            </a:r>
            <a:r>
              <a:rPr lang="zh-TW" altLang="en-US" sz="2800" b="1" smtClean="0"/>
              <a:t>檔案</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7DE2E3F7-3EB9-4687-B66C-C76632B31A89}" type="slidenum">
              <a:rPr lang="zh-TW" altLang="en-US" smtClean="0"/>
              <a:pPr fontAlgn="base">
                <a:spcBef>
                  <a:spcPct val="0"/>
                </a:spcBef>
                <a:spcAft>
                  <a:spcPct val="0"/>
                </a:spcAft>
                <a:defRPr/>
              </a:pPr>
              <a:t>15</a:t>
            </a:fld>
            <a:endParaRPr lang="zh-TW" altLang="en-US" dirty="0" smtClean="0"/>
          </a:p>
        </p:txBody>
      </p:sp>
      <p:sp>
        <p:nvSpPr>
          <p:cNvPr id="1741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1384300"/>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要將 </a:t>
            </a:r>
            <a:r>
              <a:rPr lang="en-US" altLang="zh-TW" sz="1400" dirty="0">
                <a:latin typeface="+mn-ea"/>
                <a:ea typeface="+mn-ea"/>
              </a:rPr>
              <a:t>Excel </a:t>
            </a:r>
            <a:r>
              <a:rPr lang="zh-TW" altLang="en-US" sz="1400" dirty="0">
                <a:latin typeface="+mn-ea"/>
                <a:ea typeface="+mn-ea"/>
              </a:rPr>
              <a:t>檔案讀進 </a:t>
            </a:r>
            <a:r>
              <a:rPr lang="en-US" altLang="zh-TW" sz="1400" dirty="0">
                <a:latin typeface="+mn-ea"/>
                <a:ea typeface="+mn-ea"/>
              </a:rPr>
              <a:t>R </a:t>
            </a:r>
            <a:r>
              <a:rPr lang="zh-TW" altLang="en-US" sz="1400" dirty="0">
                <a:latin typeface="+mn-ea"/>
                <a:ea typeface="+mn-ea"/>
              </a:rPr>
              <a:t>中可以使用 </a:t>
            </a:r>
            <a:r>
              <a:rPr lang="en-US" altLang="zh-TW" sz="1400" dirty="0" err="1">
                <a:latin typeface="+mn-ea"/>
                <a:ea typeface="+mn-ea"/>
              </a:rPr>
              <a:t>xlsReadWrite</a:t>
            </a:r>
            <a:r>
              <a:rPr lang="en-US" altLang="zh-TW" sz="1400" dirty="0">
                <a:latin typeface="+mn-ea"/>
                <a:ea typeface="+mn-ea"/>
              </a:rPr>
              <a:t> </a:t>
            </a:r>
            <a:r>
              <a:rPr lang="zh-TW" altLang="en-US" sz="1400" dirty="0">
                <a:latin typeface="+mn-ea"/>
                <a:ea typeface="+mn-ea"/>
              </a:rPr>
              <a:t>套件，首先安裝與載入 </a:t>
            </a:r>
            <a:r>
              <a:rPr lang="en-US" altLang="zh-TW" sz="1400" dirty="0" err="1">
                <a:latin typeface="+mn-ea"/>
                <a:ea typeface="+mn-ea"/>
              </a:rPr>
              <a:t>xlsReadWrite</a:t>
            </a:r>
            <a:r>
              <a:rPr lang="en-US" altLang="zh-TW" sz="1400" dirty="0">
                <a:latin typeface="+mn-ea"/>
                <a:ea typeface="+mn-ea"/>
              </a:rPr>
              <a:t> </a:t>
            </a:r>
            <a:r>
              <a:rPr lang="zh-TW" altLang="en-US" sz="1400" dirty="0">
                <a:latin typeface="+mn-ea"/>
                <a:ea typeface="+mn-ea"/>
              </a:rPr>
              <a:t>套件：</a:t>
            </a:r>
          </a:p>
          <a:p>
            <a:pPr lvl="3">
              <a:defRPr/>
            </a:pPr>
            <a:r>
              <a:rPr lang="en-US" altLang="zh-TW" sz="1400" b="1" dirty="0" err="1">
                <a:solidFill>
                  <a:srgbClr val="0070C0"/>
                </a:solidFill>
                <a:latin typeface="+mn-ea"/>
                <a:ea typeface="+mn-ea"/>
              </a:rPr>
              <a:t>install.packages</a:t>
            </a:r>
            <a:r>
              <a:rPr lang="en-US" altLang="zh-TW" sz="1400" b="1" dirty="0">
                <a:solidFill>
                  <a:srgbClr val="0070C0"/>
                </a:solidFill>
                <a:latin typeface="+mn-ea"/>
                <a:ea typeface="+mn-ea"/>
              </a:rPr>
              <a:t>("</a:t>
            </a:r>
            <a:r>
              <a:rPr lang="en-US" altLang="zh-TW" sz="1400" b="1" dirty="0" err="1">
                <a:solidFill>
                  <a:srgbClr val="0070C0"/>
                </a:solidFill>
                <a:latin typeface="+mn-ea"/>
                <a:ea typeface="+mn-ea"/>
              </a:rPr>
              <a:t>xlsReadWrite</a:t>
            </a: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library(</a:t>
            </a:r>
            <a:r>
              <a:rPr lang="en-US" altLang="zh-TW" sz="1400" b="1" dirty="0" err="1">
                <a:solidFill>
                  <a:srgbClr val="0070C0"/>
                </a:solidFill>
                <a:latin typeface="+mn-ea"/>
                <a:ea typeface="+mn-ea"/>
              </a:rPr>
              <a:t>xlsReadWrite</a:t>
            </a:r>
            <a:r>
              <a:rPr lang="en-US" altLang="zh-TW" sz="1400" b="1" dirty="0">
                <a:solidFill>
                  <a:srgbClr val="0070C0"/>
                </a:solidFill>
                <a:latin typeface="+mn-ea"/>
                <a:ea typeface="+mn-ea"/>
              </a:rPr>
              <a:t>)</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使用 </a:t>
            </a:r>
            <a:r>
              <a:rPr lang="en-US" altLang="zh-TW" sz="1400" dirty="0">
                <a:latin typeface="+mn-ea"/>
                <a:ea typeface="+mn-ea"/>
              </a:rPr>
              <a:t>read.xls() </a:t>
            </a:r>
            <a:r>
              <a:rPr lang="zh-TW" altLang="en-US" sz="1400" dirty="0">
                <a:latin typeface="+mn-ea"/>
                <a:ea typeface="+mn-ea"/>
              </a:rPr>
              <a:t>函數讀取 </a:t>
            </a:r>
            <a:r>
              <a:rPr lang="en-US" altLang="zh-TW" sz="1400" dirty="0">
                <a:latin typeface="+mn-ea"/>
                <a:ea typeface="+mn-ea"/>
              </a:rPr>
              <a:t>Excel </a:t>
            </a:r>
            <a:r>
              <a:rPr lang="zh-TW" altLang="en-US" sz="1400" dirty="0">
                <a:latin typeface="+mn-ea"/>
                <a:ea typeface="+mn-ea"/>
              </a:rPr>
              <a:t>檔案：</a:t>
            </a:r>
          </a:p>
          <a:p>
            <a:pPr lvl="3">
              <a:defRPr/>
            </a:pPr>
            <a:r>
              <a:rPr lang="en-US" altLang="zh-TW" sz="1400" b="1" dirty="0" err="1">
                <a:solidFill>
                  <a:srgbClr val="0070C0"/>
                </a:solidFill>
                <a:latin typeface="+mn-ea"/>
                <a:ea typeface="+mn-ea"/>
              </a:rPr>
              <a:t>excel.data</a:t>
            </a:r>
            <a:r>
              <a:rPr lang="en-US" altLang="zh-TW" sz="1400" b="1" dirty="0">
                <a:solidFill>
                  <a:srgbClr val="0070C0"/>
                </a:solidFill>
                <a:latin typeface="+mn-ea"/>
                <a:ea typeface="+mn-ea"/>
              </a:rPr>
              <a:t> &lt;- read.xls("your_file.xls")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en-US" altLang="zh-TW" sz="2800" b="1" smtClean="0"/>
              <a:t>R </a:t>
            </a:r>
            <a:r>
              <a:rPr lang="zh-TW" altLang="en-US" sz="2800" b="1" smtClean="0"/>
              <a:t>呼叫 </a:t>
            </a:r>
            <a:r>
              <a:rPr lang="en-US" altLang="zh-TW" sz="2800" b="1" smtClean="0"/>
              <a:t>C						(1/4)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55AE0BA6-17E4-4760-A515-EB53D0125D6A}" type="slidenum">
              <a:rPr lang="zh-TW" altLang="en-US" smtClean="0"/>
              <a:pPr fontAlgn="base">
                <a:spcBef>
                  <a:spcPct val="0"/>
                </a:spcBef>
                <a:spcAft>
                  <a:spcPct val="0"/>
                </a:spcAft>
                <a:defRPr/>
              </a:pPr>
              <a:t>16</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9703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由於 </a:t>
            </a:r>
            <a:r>
              <a:rPr lang="en-US" altLang="zh-TW" sz="1400" dirty="0">
                <a:latin typeface="+mn-ea"/>
                <a:ea typeface="+mn-ea"/>
              </a:rPr>
              <a:t>R </a:t>
            </a:r>
            <a:r>
              <a:rPr lang="zh-TW" altLang="en-US" sz="1400" dirty="0">
                <a:latin typeface="+mn-ea"/>
                <a:ea typeface="+mn-ea"/>
              </a:rPr>
              <a:t>屬於較高階的程式語言，在計算速度不如低階語言來的有效率，因此在需要大量計算時，可呼叫低階語言（如 </a:t>
            </a:r>
            <a:r>
              <a:rPr lang="en-US" altLang="zh-TW" sz="1400" dirty="0">
                <a:latin typeface="+mn-ea"/>
                <a:ea typeface="+mn-ea"/>
              </a:rPr>
              <a:t>C</a:t>
            </a:r>
            <a:r>
              <a:rPr lang="zh-TW" altLang="en-US" sz="1400" dirty="0">
                <a:latin typeface="+mn-ea"/>
                <a:ea typeface="+mn-ea"/>
              </a:rPr>
              <a:t>、</a:t>
            </a:r>
            <a:r>
              <a:rPr lang="en-US" altLang="zh-TW" sz="1400" dirty="0">
                <a:latin typeface="+mn-ea"/>
                <a:ea typeface="+mn-ea"/>
              </a:rPr>
              <a:t>Fortran</a:t>
            </a:r>
            <a:r>
              <a:rPr lang="zh-TW" altLang="en-US" sz="1400" dirty="0">
                <a:latin typeface="+mn-ea"/>
                <a:ea typeface="+mn-ea"/>
              </a:rPr>
              <a:t>）來進行計算，計算完成的結果再傳回 </a:t>
            </a:r>
            <a:r>
              <a:rPr lang="en-US" altLang="zh-TW" sz="1400" dirty="0">
                <a:latin typeface="+mn-ea"/>
                <a:ea typeface="+mn-ea"/>
              </a:rPr>
              <a:t>R</a:t>
            </a:r>
            <a:r>
              <a:rPr lang="zh-TW" altLang="en-US" sz="1400" dirty="0">
                <a:latin typeface="+mn-ea"/>
                <a:ea typeface="+mn-ea"/>
              </a:rPr>
              <a:t>，可節省計算上所耗費的時間。</a:t>
            </a:r>
          </a:p>
          <a:p>
            <a:pPr>
              <a:buFont typeface="Wingdings" pitchFamily="2" charset="2"/>
              <a:buChar char="u"/>
              <a:defRPr/>
            </a:pPr>
            <a:endParaRPr lang="en-US" altLang="zh-TW" sz="1400" dirty="0">
              <a:latin typeface="+mn-ea"/>
              <a:ea typeface="+mn-ea"/>
            </a:endParaRPr>
          </a:p>
          <a:p>
            <a:pPr lvl="1">
              <a:buFont typeface="Wingdings" pitchFamily="2" charset="2"/>
              <a:buChar char="Ø"/>
              <a:defRPr/>
            </a:pPr>
            <a:r>
              <a:rPr lang="zh-TW" altLang="en-US" sz="1400" dirty="0">
                <a:latin typeface="+mn-ea"/>
                <a:ea typeface="+mn-ea"/>
              </a:rPr>
              <a:t>首先來看一個矩陣乘法的範例：</a:t>
            </a:r>
          </a:p>
          <a:p>
            <a:pPr lvl="4">
              <a:defRPr/>
            </a:pPr>
            <a:r>
              <a:rPr lang="en-US" altLang="zh-TW" sz="1400" b="1" dirty="0">
                <a:solidFill>
                  <a:srgbClr val="0070C0"/>
                </a:solidFill>
                <a:latin typeface="+mn-ea"/>
                <a:ea typeface="+mn-ea"/>
              </a:rPr>
              <a:t>A &lt;- matrix(1:9, nr = 3)</a:t>
            </a:r>
          </a:p>
          <a:p>
            <a:pPr lvl="4">
              <a:defRPr/>
            </a:pPr>
            <a:r>
              <a:rPr lang="en-US" altLang="zh-TW" sz="1400" b="1" dirty="0">
                <a:solidFill>
                  <a:srgbClr val="0070C0"/>
                </a:solidFill>
                <a:latin typeface="+mn-ea"/>
                <a:ea typeface="+mn-ea"/>
              </a:rPr>
              <a:t>B &lt;- matrix(1:6, nr = 3)</a:t>
            </a:r>
          </a:p>
          <a:p>
            <a:pPr lvl="4">
              <a:defRPr/>
            </a:pPr>
            <a:r>
              <a:rPr lang="en-US" altLang="zh-TW" sz="1400" b="1" dirty="0">
                <a:solidFill>
                  <a:srgbClr val="0070C0"/>
                </a:solidFill>
                <a:latin typeface="+mn-ea"/>
                <a:ea typeface="+mn-ea"/>
              </a:rPr>
              <a:t>A %*% B</a:t>
            </a:r>
          </a:p>
          <a:p>
            <a:pPr lvl="1">
              <a:defRPr/>
            </a:pPr>
            <a:r>
              <a:rPr lang="zh-TW" altLang="en-US" sz="1400" dirty="0">
                <a:latin typeface="+mn-ea"/>
                <a:ea typeface="+mn-ea"/>
              </a:rPr>
              <a:t>結果為</a:t>
            </a:r>
            <a:endParaRPr lang="zh-TW" altLang="en-US" sz="1400" b="1" dirty="0">
              <a:solidFill>
                <a:srgbClr val="0070C0"/>
              </a:solidFill>
              <a:latin typeface="+mn-ea"/>
              <a:ea typeface="+mn-ea"/>
            </a:endParaRPr>
          </a:p>
          <a:p>
            <a:pPr lvl="4">
              <a:defRPr/>
            </a:pPr>
            <a:r>
              <a:rPr lang="zh-TW" altLang="en-US" sz="1400" b="1" dirty="0">
                <a:solidFill>
                  <a:srgbClr val="0070C0"/>
                </a:solidFill>
                <a:latin typeface="+mn-ea"/>
                <a:ea typeface="+mn-ea"/>
              </a:rPr>
              <a:t>     </a:t>
            </a:r>
            <a:r>
              <a:rPr lang="en-US" altLang="zh-TW" sz="1400" b="1" dirty="0">
                <a:solidFill>
                  <a:srgbClr val="0070C0"/>
                </a:solidFill>
                <a:latin typeface="+mn-ea"/>
                <a:ea typeface="+mn-ea"/>
              </a:rPr>
              <a:t>[,1] [,2]</a:t>
            </a:r>
          </a:p>
          <a:p>
            <a:pPr lvl="4">
              <a:defRPr/>
            </a:pPr>
            <a:r>
              <a:rPr lang="en-US" altLang="zh-TW" sz="1400" b="1" dirty="0">
                <a:solidFill>
                  <a:srgbClr val="0070C0"/>
                </a:solidFill>
                <a:latin typeface="+mn-ea"/>
                <a:ea typeface="+mn-ea"/>
              </a:rPr>
              <a:t>[1,]   30   66</a:t>
            </a:r>
          </a:p>
          <a:p>
            <a:pPr lvl="4">
              <a:defRPr/>
            </a:pPr>
            <a:r>
              <a:rPr lang="en-US" altLang="zh-TW" sz="1400" b="1" dirty="0">
                <a:solidFill>
                  <a:srgbClr val="0070C0"/>
                </a:solidFill>
                <a:latin typeface="+mn-ea"/>
                <a:ea typeface="+mn-ea"/>
              </a:rPr>
              <a:t>[2,]   36   81</a:t>
            </a:r>
          </a:p>
          <a:p>
            <a:pPr lvl="4">
              <a:defRPr/>
            </a:pPr>
            <a:r>
              <a:rPr lang="en-US" altLang="zh-TW" sz="1400" b="1" dirty="0">
                <a:solidFill>
                  <a:srgbClr val="0070C0"/>
                </a:solidFill>
                <a:latin typeface="+mn-ea"/>
                <a:ea typeface="+mn-ea"/>
              </a:rPr>
              <a:t>[3,]   42   96</a:t>
            </a:r>
          </a:p>
          <a:p>
            <a:pPr lvl="4">
              <a:buFont typeface="Wingdings" pitchFamily="2" charset="2"/>
              <a:buChar char="Ø"/>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矩陣乘法是一般很常見的運算，在此將示範如何使用 </a:t>
            </a:r>
            <a:r>
              <a:rPr lang="en-US" altLang="zh-TW" sz="1400" dirty="0">
                <a:latin typeface="+mn-ea"/>
                <a:ea typeface="+mn-ea"/>
              </a:rPr>
              <a:t>C </a:t>
            </a:r>
            <a:r>
              <a:rPr lang="zh-TW" altLang="en-US" sz="1400" dirty="0">
                <a:latin typeface="+mn-ea"/>
                <a:ea typeface="+mn-ea"/>
              </a:rPr>
              <a:t>語言做</a:t>
            </a:r>
            <a:r>
              <a:rPr lang="en-US" altLang="zh-TW" sz="1400" dirty="0">
                <a:latin typeface="+mn-ea"/>
                <a:ea typeface="+mn-ea"/>
              </a:rPr>
              <a:t/>
            </a:r>
            <a:br>
              <a:rPr lang="en-US" altLang="zh-TW" sz="1400" dirty="0">
                <a:latin typeface="+mn-ea"/>
                <a:ea typeface="+mn-ea"/>
              </a:rPr>
            </a:br>
            <a:r>
              <a:rPr lang="zh-TW" altLang="en-US" sz="1400" dirty="0">
                <a:latin typeface="+mn-ea"/>
                <a:ea typeface="+mn-ea"/>
              </a:rPr>
              <a:t>上面這個矩陣運算。</a:t>
            </a:r>
            <a:endParaRPr lang="en-US" altLang="zh-TW" sz="1400" dirty="0">
              <a:latin typeface="+mn-ea"/>
              <a:ea typeface="+mn-ea"/>
            </a:endParaRPr>
          </a:p>
          <a:p>
            <a:pPr lvl="1">
              <a:buFont typeface="Wingdings" pitchFamily="2" charset="2"/>
              <a:buChar char="Ø"/>
              <a:defRPr/>
            </a:pPr>
            <a:r>
              <a:rPr lang="zh-TW" altLang="en-US" sz="1400" dirty="0">
                <a:latin typeface="+mn-ea"/>
                <a:ea typeface="+mn-ea"/>
              </a:rPr>
              <a:t> </a:t>
            </a:r>
            <a:r>
              <a:rPr lang="en-US" altLang="zh-TW" sz="1400" dirty="0">
                <a:latin typeface="+mn-ea"/>
                <a:ea typeface="+mn-ea"/>
              </a:rPr>
              <a:t>.C() </a:t>
            </a:r>
            <a:r>
              <a:rPr lang="zh-TW" altLang="en-US" sz="1400" dirty="0">
                <a:latin typeface="+mn-ea"/>
                <a:ea typeface="+mn-ea"/>
              </a:rPr>
              <a:t>函數</a:t>
            </a:r>
            <a:r>
              <a:rPr lang="en-US" altLang="zh-TW" sz="1400" dirty="0">
                <a:latin typeface="+mn-ea"/>
                <a:ea typeface="+mn-ea"/>
              </a:rPr>
              <a:t>	</a:t>
            </a:r>
            <a:r>
              <a:rPr lang="zh-TW" altLang="en-US" sz="1400" dirty="0">
                <a:latin typeface="+mn-ea"/>
                <a:ea typeface="+mn-ea"/>
              </a:rPr>
              <a:t>在 </a:t>
            </a:r>
            <a:r>
              <a:rPr lang="en-US" altLang="zh-TW" sz="1400" dirty="0">
                <a:latin typeface="+mn-ea"/>
                <a:ea typeface="+mn-ea"/>
              </a:rPr>
              <a:t>R </a:t>
            </a:r>
            <a:r>
              <a:rPr lang="zh-TW" altLang="en-US" sz="1400" dirty="0">
                <a:latin typeface="+mn-ea"/>
                <a:ea typeface="+mn-ea"/>
              </a:rPr>
              <a:t>中要使用 </a:t>
            </a:r>
            <a:r>
              <a:rPr lang="en-US" altLang="zh-TW" sz="1400" dirty="0">
                <a:latin typeface="+mn-ea"/>
                <a:ea typeface="+mn-ea"/>
              </a:rPr>
              <a:t>C </a:t>
            </a:r>
            <a:r>
              <a:rPr lang="zh-TW" altLang="en-US" sz="1400" dirty="0">
                <a:latin typeface="+mn-ea"/>
                <a:ea typeface="+mn-ea"/>
              </a:rPr>
              <a:t>語言最簡單的方式就是</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使用 </a:t>
            </a:r>
            <a:r>
              <a:rPr lang="en-US" altLang="zh-TW" sz="1400" dirty="0">
                <a:latin typeface="+mn-ea"/>
                <a:ea typeface="+mn-ea"/>
              </a:rPr>
              <a:t>.C() </a:t>
            </a:r>
            <a:r>
              <a:rPr lang="zh-TW" altLang="en-US" sz="1400" dirty="0">
                <a:latin typeface="+mn-ea"/>
                <a:ea typeface="+mn-ea"/>
              </a:rPr>
              <a:t>函數，下表是使用 </a:t>
            </a:r>
            <a:r>
              <a:rPr lang="en-US" altLang="zh-TW" sz="1400" dirty="0">
                <a:latin typeface="+mn-ea"/>
                <a:ea typeface="+mn-ea"/>
              </a:rPr>
              <a:t>.C() </a:t>
            </a:r>
            <a:r>
              <a:rPr lang="zh-TW" altLang="en-US" sz="1400" dirty="0">
                <a:latin typeface="+mn-ea"/>
                <a:ea typeface="+mn-ea"/>
              </a:rPr>
              <a:t>函數時</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a:t>
            </a:r>
            <a:r>
              <a:rPr lang="en-US" altLang="zh-TW" sz="1400" dirty="0">
                <a:latin typeface="+mn-ea"/>
                <a:ea typeface="+mn-ea"/>
              </a:rPr>
              <a:t>R </a:t>
            </a:r>
            <a:r>
              <a:rPr lang="zh-TW" altLang="en-US" sz="1400" dirty="0">
                <a:latin typeface="+mn-ea"/>
                <a:ea typeface="+mn-ea"/>
              </a:rPr>
              <a:t>與 </a:t>
            </a:r>
            <a:r>
              <a:rPr lang="en-US" altLang="zh-TW" sz="1400" dirty="0">
                <a:latin typeface="+mn-ea"/>
                <a:ea typeface="+mn-ea"/>
              </a:rPr>
              <a:t>C </a:t>
            </a:r>
            <a:r>
              <a:rPr lang="zh-TW" altLang="en-US" sz="1400" dirty="0">
                <a:latin typeface="+mn-ea"/>
                <a:ea typeface="+mn-ea"/>
              </a:rPr>
              <a:t>的變數類型對應：</a:t>
            </a:r>
          </a:p>
        </p:txBody>
      </p:sp>
      <p:graphicFrame>
        <p:nvGraphicFramePr>
          <p:cNvPr id="12" name="表格 11"/>
          <p:cNvGraphicFramePr>
            <a:graphicFrameLocks noGrp="1"/>
          </p:cNvGraphicFramePr>
          <p:nvPr/>
        </p:nvGraphicFramePr>
        <p:xfrm>
          <a:off x="5680075" y="3643313"/>
          <a:ext cx="2964181" cy="2595880"/>
        </p:xfrm>
        <a:graphic>
          <a:graphicData uri="http://schemas.openxmlformats.org/drawingml/2006/table">
            <a:tbl>
              <a:tblPr firstRow="1" bandRow="1">
                <a:tableStyleId>{5C22544A-7EE6-4342-B048-85BDC9FD1C3A}</a:tableStyleId>
              </a:tblPr>
              <a:tblGrid>
                <a:gridCol w="1496378"/>
                <a:gridCol w="1467803"/>
              </a:tblGrid>
              <a:tr h="370840">
                <a:tc>
                  <a:txBody>
                    <a:bodyPr/>
                    <a:lstStyle/>
                    <a:p>
                      <a:pPr algn="l" fontAlgn="base"/>
                      <a:r>
                        <a:rPr lang="en-US" sz="1400" b="1" dirty="0">
                          <a:latin typeface="+mn-ea"/>
                          <a:ea typeface="+mn-ea"/>
                        </a:rPr>
                        <a:t>R storage mode</a:t>
                      </a:r>
                    </a:p>
                  </a:txBody>
                  <a:tcPr marR="95250" marT="57150" marB="57150" anchor="ctr"/>
                </a:tc>
                <a:tc>
                  <a:txBody>
                    <a:bodyPr/>
                    <a:lstStyle/>
                    <a:p>
                      <a:pPr algn="l" fontAlgn="base"/>
                      <a:r>
                        <a:rPr lang="en-US" sz="1400" b="1">
                          <a:latin typeface="+mn-ea"/>
                          <a:ea typeface="+mn-ea"/>
                        </a:rPr>
                        <a:t>C type</a:t>
                      </a:r>
                    </a:p>
                  </a:txBody>
                  <a:tcPr marR="95250" marT="57150" marB="57150" anchor="ctr"/>
                </a:tc>
              </a:tr>
              <a:tr h="370840">
                <a:tc>
                  <a:txBody>
                    <a:bodyPr/>
                    <a:lstStyle/>
                    <a:p>
                      <a:pPr algn="l" fontAlgn="base"/>
                      <a:r>
                        <a:rPr lang="en-US" sz="1400" b="0" dirty="0">
                          <a:latin typeface="+mn-ea"/>
                          <a:ea typeface="+mn-ea"/>
                        </a:rPr>
                        <a:t>logical</a:t>
                      </a:r>
                    </a:p>
                  </a:txBody>
                  <a:tcPr marR="95250" marT="57150" marB="57150" anchor="ctr"/>
                </a:tc>
                <a:tc>
                  <a:txBody>
                    <a:bodyPr/>
                    <a:lstStyle/>
                    <a:p>
                      <a:pPr algn="l" fontAlgn="base"/>
                      <a:r>
                        <a:rPr lang="en-US" sz="1400" b="0">
                          <a:latin typeface="+mn-ea"/>
                          <a:ea typeface="+mn-ea"/>
                        </a:rPr>
                        <a:t>int *</a:t>
                      </a:r>
                    </a:p>
                  </a:txBody>
                  <a:tcPr marR="95250" marT="57150" marB="57150" anchor="ctr"/>
                </a:tc>
              </a:tr>
              <a:tr h="370840">
                <a:tc>
                  <a:txBody>
                    <a:bodyPr/>
                    <a:lstStyle/>
                    <a:p>
                      <a:pPr algn="l" fontAlgn="base"/>
                      <a:r>
                        <a:rPr lang="en-US" sz="1400" b="0" dirty="0">
                          <a:latin typeface="+mn-ea"/>
                          <a:ea typeface="+mn-ea"/>
                        </a:rPr>
                        <a:t>integer</a:t>
                      </a:r>
                    </a:p>
                  </a:txBody>
                  <a:tcPr marR="95250" marT="57150" marB="57150" anchor="ctr"/>
                </a:tc>
                <a:tc>
                  <a:txBody>
                    <a:bodyPr/>
                    <a:lstStyle/>
                    <a:p>
                      <a:pPr algn="l" fontAlgn="base"/>
                      <a:r>
                        <a:rPr lang="en-US" sz="1400" b="0" dirty="0" err="1">
                          <a:latin typeface="+mn-ea"/>
                          <a:ea typeface="+mn-ea"/>
                        </a:rPr>
                        <a:t>int</a:t>
                      </a:r>
                      <a:r>
                        <a:rPr lang="en-US" sz="1400" b="0" dirty="0">
                          <a:latin typeface="+mn-ea"/>
                          <a:ea typeface="+mn-ea"/>
                        </a:rPr>
                        <a:t> *</a:t>
                      </a:r>
                    </a:p>
                  </a:txBody>
                  <a:tcPr marR="95250" marT="57150" marB="57150" anchor="ctr"/>
                </a:tc>
              </a:tr>
              <a:tr h="370840">
                <a:tc>
                  <a:txBody>
                    <a:bodyPr/>
                    <a:lstStyle/>
                    <a:p>
                      <a:pPr algn="l" fontAlgn="base"/>
                      <a:r>
                        <a:rPr lang="en-US" sz="1400" b="0">
                          <a:latin typeface="+mn-ea"/>
                          <a:ea typeface="+mn-ea"/>
                        </a:rPr>
                        <a:t>double</a:t>
                      </a:r>
                    </a:p>
                  </a:txBody>
                  <a:tcPr marR="95250" marT="57150" marB="57150" anchor="ctr"/>
                </a:tc>
                <a:tc>
                  <a:txBody>
                    <a:bodyPr/>
                    <a:lstStyle/>
                    <a:p>
                      <a:pPr algn="l" fontAlgn="base"/>
                      <a:r>
                        <a:rPr lang="en-US" sz="1400" b="0" dirty="0">
                          <a:latin typeface="+mn-ea"/>
                          <a:ea typeface="+mn-ea"/>
                        </a:rPr>
                        <a:t>double *</a:t>
                      </a:r>
                    </a:p>
                  </a:txBody>
                  <a:tcPr marR="95250" marT="57150" marB="57150" anchor="ctr"/>
                </a:tc>
              </a:tr>
              <a:tr h="370840">
                <a:tc>
                  <a:txBody>
                    <a:bodyPr/>
                    <a:lstStyle/>
                    <a:p>
                      <a:pPr algn="l" fontAlgn="base"/>
                      <a:r>
                        <a:rPr lang="en-US" sz="1400" b="0">
                          <a:latin typeface="+mn-ea"/>
                          <a:ea typeface="+mn-ea"/>
                        </a:rPr>
                        <a:t>complex</a:t>
                      </a:r>
                    </a:p>
                  </a:txBody>
                  <a:tcPr marR="95250" marT="57150" marB="57150" anchor="ctr"/>
                </a:tc>
                <a:tc>
                  <a:txBody>
                    <a:bodyPr/>
                    <a:lstStyle/>
                    <a:p>
                      <a:pPr algn="l" fontAlgn="base"/>
                      <a:r>
                        <a:rPr lang="en-US" sz="1400" b="0" dirty="0" err="1">
                          <a:latin typeface="+mn-ea"/>
                          <a:ea typeface="+mn-ea"/>
                        </a:rPr>
                        <a:t>Rcomplex</a:t>
                      </a:r>
                      <a:r>
                        <a:rPr lang="en-US" sz="1400" b="0" dirty="0">
                          <a:latin typeface="+mn-ea"/>
                          <a:ea typeface="+mn-ea"/>
                        </a:rPr>
                        <a:t> *</a:t>
                      </a:r>
                    </a:p>
                  </a:txBody>
                  <a:tcPr marR="95250" marT="57150" marB="57150" anchor="ctr"/>
                </a:tc>
              </a:tr>
              <a:tr h="370840">
                <a:tc>
                  <a:txBody>
                    <a:bodyPr/>
                    <a:lstStyle/>
                    <a:p>
                      <a:pPr algn="l" fontAlgn="base"/>
                      <a:r>
                        <a:rPr lang="en-US" sz="1400" b="0">
                          <a:latin typeface="+mn-ea"/>
                          <a:ea typeface="+mn-ea"/>
                        </a:rPr>
                        <a:t>charactor</a:t>
                      </a:r>
                    </a:p>
                  </a:txBody>
                  <a:tcPr marR="95250" marT="57150" marB="57150" anchor="ctr"/>
                </a:tc>
                <a:tc>
                  <a:txBody>
                    <a:bodyPr/>
                    <a:lstStyle/>
                    <a:p>
                      <a:pPr algn="l" fontAlgn="base"/>
                      <a:r>
                        <a:rPr lang="en-US" sz="1400" b="0" dirty="0">
                          <a:latin typeface="+mn-ea"/>
                          <a:ea typeface="+mn-ea"/>
                        </a:rPr>
                        <a:t>char **</a:t>
                      </a:r>
                    </a:p>
                  </a:txBody>
                  <a:tcPr marR="95250" marT="57150" marB="57150" anchor="ctr"/>
                </a:tc>
              </a:tr>
              <a:tr h="370840">
                <a:tc>
                  <a:txBody>
                    <a:bodyPr/>
                    <a:lstStyle/>
                    <a:p>
                      <a:pPr algn="l" fontAlgn="base"/>
                      <a:r>
                        <a:rPr lang="en-US" sz="1400" b="0">
                          <a:latin typeface="+mn-ea"/>
                          <a:ea typeface="+mn-ea"/>
                        </a:rPr>
                        <a:t>raw</a:t>
                      </a:r>
                    </a:p>
                  </a:txBody>
                  <a:tcPr marR="95250" marT="57150" marB="57150" anchor="ctr"/>
                </a:tc>
                <a:tc>
                  <a:txBody>
                    <a:bodyPr/>
                    <a:lstStyle/>
                    <a:p>
                      <a:pPr algn="l" fontAlgn="base"/>
                      <a:r>
                        <a:rPr lang="en-US" sz="1400" b="0" dirty="0">
                          <a:latin typeface="+mn-ea"/>
                          <a:ea typeface="+mn-ea"/>
                        </a:rPr>
                        <a:t>unsigned char *</a:t>
                      </a:r>
                    </a:p>
                  </a:txBody>
                  <a:tcPr marR="95250" marT="57150" marB="57150"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標題 1"/>
          <p:cNvSpPr>
            <a:spLocks noGrp="1"/>
          </p:cNvSpPr>
          <p:nvPr>
            <p:ph type="title"/>
          </p:nvPr>
        </p:nvSpPr>
        <p:spPr/>
        <p:txBody>
          <a:bodyPr/>
          <a:lstStyle/>
          <a:p>
            <a:pPr eaLnBrk="1" hangingPunct="1"/>
            <a:r>
              <a:rPr lang="en-US" altLang="zh-TW" sz="2800" b="1" smtClean="0"/>
              <a:t>R </a:t>
            </a:r>
            <a:r>
              <a:rPr lang="zh-TW" altLang="en-US" sz="2800" b="1" smtClean="0"/>
              <a:t>呼叫 </a:t>
            </a:r>
            <a:r>
              <a:rPr lang="en-US" altLang="zh-TW" sz="2800" b="1" smtClean="0"/>
              <a:t>C						(2/4)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E974DF8-E24C-4F1A-8907-EF42A809FE9F}" type="slidenum">
              <a:rPr lang="zh-TW" altLang="en-US" smtClean="0"/>
              <a:pPr fontAlgn="base">
                <a:spcBef>
                  <a:spcPct val="0"/>
                </a:spcBef>
                <a:spcAft>
                  <a:spcPct val="0"/>
                </a:spcAft>
                <a:defRPr/>
              </a:pPr>
              <a:t>17</a:t>
            </a:fld>
            <a:endParaRPr lang="zh-TW" altLang="en-US" dirty="0" smtClean="0"/>
          </a:p>
        </p:txBody>
      </p:sp>
      <p:sp>
        <p:nvSpPr>
          <p:cNvPr id="1126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6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832350"/>
          </a:xfrm>
          <a:prstGeom prst="rect">
            <a:avLst/>
          </a:prstGeom>
          <a:noFill/>
          <a:ln w="9525">
            <a:noFill/>
            <a:miter lim="800000"/>
            <a:headEnd/>
            <a:tailEnd/>
          </a:ln>
        </p:spPr>
        <p:txBody>
          <a:bodyPr>
            <a:spAutoFit/>
          </a:bodyPr>
          <a:lstStyle/>
          <a:p>
            <a:pPr lvl="1">
              <a:buFont typeface="Wingdings" pitchFamily="2" charset="2"/>
              <a:buChar char="Ø"/>
              <a:defRPr/>
            </a:pPr>
            <a:r>
              <a:rPr lang="zh-TW" altLang="en-US" sz="1400" dirty="0">
                <a:latin typeface="+mn-ea"/>
                <a:ea typeface="+mn-ea"/>
              </a:rPr>
              <a:t>首先建立一個 </a:t>
            </a:r>
            <a:r>
              <a:rPr lang="en-US" altLang="zh-TW" sz="1400" dirty="0">
                <a:latin typeface="+mn-ea"/>
                <a:ea typeface="+mn-ea"/>
              </a:rPr>
              <a:t>C </a:t>
            </a:r>
            <a:r>
              <a:rPr lang="zh-TW" altLang="en-US" sz="1400" dirty="0">
                <a:latin typeface="+mn-ea"/>
                <a:ea typeface="+mn-ea"/>
              </a:rPr>
              <a:t>語言的矩陣乘法函式 </a:t>
            </a:r>
            <a:r>
              <a:rPr lang="en-US" altLang="zh-TW" sz="1400" dirty="0">
                <a:latin typeface="+mn-ea"/>
                <a:ea typeface="+mn-ea"/>
              </a:rPr>
              <a:t>matprod1.c</a:t>
            </a:r>
            <a:r>
              <a:rPr lang="zh-TW" altLang="en-US" sz="1400" dirty="0">
                <a:latin typeface="+mn-ea"/>
                <a:ea typeface="+mn-ea"/>
              </a:rPr>
              <a:t>：</a:t>
            </a:r>
            <a:endParaRPr lang="en-US" altLang="zh-TW" sz="1400" dirty="0">
              <a:latin typeface="+mn-ea"/>
              <a:ea typeface="+mn-ea"/>
            </a:endParaRPr>
          </a:p>
          <a:p>
            <a:pPr lvl="2">
              <a:defRPr/>
            </a:pPr>
            <a:r>
              <a:rPr lang="en-US" altLang="zh-TW" sz="1400" b="1" dirty="0">
                <a:solidFill>
                  <a:srgbClr val="0070C0"/>
                </a:solidFill>
                <a:latin typeface="+mn-ea"/>
                <a:ea typeface="+mn-ea"/>
              </a:rPr>
              <a:t>/* matprod1.c */</a:t>
            </a:r>
          </a:p>
          <a:p>
            <a:pPr lvl="2">
              <a:defRPr/>
            </a:pPr>
            <a:r>
              <a:rPr lang="en-US" altLang="zh-TW" sz="1400" b="1" dirty="0">
                <a:solidFill>
                  <a:srgbClr val="0070C0"/>
                </a:solidFill>
                <a:latin typeface="+mn-ea"/>
                <a:ea typeface="+mn-ea"/>
              </a:rPr>
              <a:t>void matprod1(double *X, </a:t>
            </a:r>
            <a:r>
              <a:rPr lang="en-US" altLang="zh-TW" sz="1400" b="1" dirty="0" err="1">
                <a:solidFill>
                  <a:srgbClr val="0070C0"/>
                </a:solidFill>
                <a:latin typeface="+mn-ea"/>
                <a:ea typeface="+mn-ea"/>
              </a:rPr>
              <a:t>int</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nrX</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int</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ncX</a:t>
            </a:r>
            <a:r>
              <a:rPr lang="en-US" altLang="zh-TW" sz="1400" b="1" dirty="0">
                <a:solidFill>
                  <a:srgbClr val="0070C0"/>
                </a:solidFill>
                <a:latin typeface="+mn-ea"/>
                <a:ea typeface="+mn-ea"/>
              </a:rPr>
              <a:t>, double *Y, </a:t>
            </a:r>
            <a:r>
              <a:rPr lang="en-US" altLang="zh-TW" sz="1400" b="1" dirty="0" err="1">
                <a:solidFill>
                  <a:srgbClr val="0070C0"/>
                </a:solidFill>
                <a:latin typeface="+mn-ea"/>
                <a:ea typeface="+mn-ea"/>
              </a:rPr>
              <a:t>int</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nrY</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int</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ncY</a:t>
            </a:r>
            <a:r>
              <a:rPr lang="en-US" altLang="zh-TW" sz="1400" b="1" dirty="0">
                <a:solidFill>
                  <a:srgbClr val="0070C0"/>
                </a:solidFill>
                <a:latin typeface="+mn-ea"/>
                <a:ea typeface="+mn-ea"/>
              </a:rPr>
              <a:t>, double *</a:t>
            </a:r>
            <a:r>
              <a:rPr lang="en-US" altLang="zh-TW" sz="1400" b="1" dirty="0" err="1">
                <a:solidFill>
                  <a:srgbClr val="0070C0"/>
                </a:solidFill>
                <a:latin typeface="+mn-ea"/>
                <a:ea typeface="+mn-ea"/>
              </a:rPr>
              <a:t>ans</a:t>
            </a:r>
            <a:r>
              <a:rPr lang="en-US" altLang="zh-TW" sz="1400" b="1" dirty="0">
                <a:solidFill>
                  <a:srgbClr val="0070C0"/>
                </a:solidFill>
                <a:latin typeface="+mn-ea"/>
                <a:ea typeface="+mn-ea"/>
              </a:rPr>
              <a:t>) {</a:t>
            </a:r>
          </a:p>
          <a:p>
            <a:pPr lvl="2">
              <a:defRPr/>
            </a:pPr>
            <a:r>
              <a:rPr lang="en-US" altLang="zh-TW" sz="1400" b="1" dirty="0">
                <a:solidFill>
                  <a:srgbClr val="0070C0"/>
                </a:solidFill>
                <a:latin typeface="+mn-ea"/>
                <a:ea typeface="+mn-ea"/>
              </a:rPr>
              <a:t>    double sum;</a:t>
            </a:r>
          </a:p>
          <a:p>
            <a:pPr lvl="2">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int</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i,j,k</a:t>
            </a:r>
            <a:r>
              <a:rPr lang="en-US" altLang="zh-TW" sz="1400" b="1" dirty="0">
                <a:solidFill>
                  <a:srgbClr val="0070C0"/>
                </a:solidFill>
                <a:latin typeface="+mn-ea"/>
                <a:ea typeface="+mn-ea"/>
              </a:rPr>
              <a:t>;</a:t>
            </a:r>
          </a:p>
          <a:p>
            <a:pPr lvl="2">
              <a:defRPr/>
            </a:pPr>
            <a:r>
              <a:rPr lang="en-US" altLang="zh-TW" sz="1400" b="1" dirty="0">
                <a:solidFill>
                  <a:srgbClr val="0070C0"/>
                </a:solidFill>
                <a:latin typeface="+mn-ea"/>
                <a:ea typeface="+mn-ea"/>
              </a:rPr>
              <a:t>    for(</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=0;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&lt;*</a:t>
            </a:r>
            <a:r>
              <a:rPr lang="en-US" altLang="zh-TW" sz="1400" b="1" dirty="0" err="1">
                <a:solidFill>
                  <a:srgbClr val="0070C0"/>
                </a:solidFill>
                <a:latin typeface="+mn-ea"/>
                <a:ea typeface="+mn-ea"/>
              </a:rPr>
              <a:t>nrX</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p>
          <a:p>
            <a:pPr lvl="2">
              <a:defRPr/>
            </a:pPr>
            <a:r>
              <a:rPr lang="en-US" altLang="zh-TW" sz="1400" b="1" dirty="0">
                <a:solidFill>
                  <a:srgbClr val="0070C0"/>
                </a:solidFill>
                <a:latin typeface="+mn-ea"/>
                <a:ea typeface="+mn-ea"/>
              </a:rPr>
              <a:t>        for(j=0; j&lt;*</a:t>
            </a:r>
            <a:r>
              <a:rPr lang="en-US" altLang="zh-TW" sz="1400" b="1" dirty="0" err="1">
                <a:solidFill>
                  <a:srgbClr val="0070C0"/>
                </a:solidFill>
                <a:latin typeface="+mn-ea"/>
                <a:ea typeface="+mn-ea"/>
              </a:rPr>
              <a:t>ncY</a:t>
            </a:r>
            <a:r>
              <a:rPr lang="en-US" altLang="zh-TW" sz="1400" b="1" dirty="0">
                <a:solidFill>
                  <a:srgbClr val="0070C0"/>
                </a:solidFill>
                <a:latin typeface="+mn-ea"/>
                <a:ea typeface="+mn-ea"/>
              </a:rPr>
              <a:t>; ++j) {</a:t>
            </a:r>
          </a:p>
          <a:p>
            <a:pPr lvl="2">
              <a:defRPr/>
            </a:pPr>
            <a:r>
              <a:rPr lang="en-US" altLang="zh-TW" sz="1400" b="1" dirty="0">
                <a:solidFill>
                  <a:srgbClr val="0070C0"/>
                </a:solidFill>
                <a:latin typeface="+mn-ea"/>
                <a:ea typeface="+mn-ea"/>
              </a:rPr>
              <a:t>            sum = 0;</a:t>
            </a:r>
          </a:p>
          <a:p>
            <a:pPr lvl="2">
              <a:defRPr/>
            </a:pPr>
            <a:r>
              <a:rPr lang="en-US" altLang="zh-TW" sz="1400" b="1" dirty="0">
                <a:solidFill>
                  <a:srgbClr val="0070C0"/>
                </a:solidFill>
                <a:latin typeface="+mn-ea"/>
                <a:ea typeface="+mn-ea"/>
              </a:rPr>
              <a:t>            for(k=0; k&lt;*</a:t>
            </a:r>
            <a:r>
              <a:rPr lang="en-US" altLang="zh-TW" sz="1400" b="1" dirty="0" err="1">
                <a:solidFill>
                  <a:srgbClr val="0070C0"/>
                </a:solidFill>
                <a:latin typeface="+mn-ea"/>
                <a:ea typeface="+mn-ea"/>
              </a:rPr>
              <a:t>ncX</a:t>
            </a:r>
            <a:r>
              <a:rPr lang="en-US" altLang="zh-TW" sz="1400" b="1" dirty="0">
                <a:solidFill>
                  <a:srgbClr val="0070C0"/>
                </a:solidFill>
                <a:latin typeface="+mn-ea"/>
                <a:ea typeface="+mn-ea"/>
              </a:rPr>
              <a:t>; ++k) {</a:t>
            </a:r>
          </a:p>
          <a:p>
            <a:pPr lvl="2">
              <a:defRPr/>
            </a:pPr>
            <a:r>
              <a:rPr lang="en-US" altLang="zh-TW" sz="1400" b="1" dirty="0">
                <a:solidFill>
                  <a:srgbClr val="0070C0"/>
                </a:solidFill>
                <a:latin typeface="+mn-ea"/>
                <a:ea typeface="+mn-ea"/>
              </a:rPr>
              <a:t>                sum += X[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 *</a:t>
            </a:r>
            <a:r>
              <a:rPr lang="en-US" altLang="zh-TW" sz="1400" b="1" dirty="0" err="1">
                <a:solidFill>
                  <a:srgbClr val="0070C0"/>
                </a:solidFill>
                <a:latin typeface="+mn-ea"/>
                <a:ea typeface="+mn-ea"/>
              </a:rPr>
              <a:t>nrX</a:t>
            </a:r>
            <a:r>
              <a:rPr lang="en-US" altLang="zh-TW" sz="1400" b="1" dirty="0">
                <a:solidFill>
                  <a:srgbClr val="0070C0"/>
                </a:solidFill>
                <a:latin typeface="+mn-ea"/>
                <a:ea typeface="+mn-ea"/>
              </a:rPr>
              <a:t> * k ] * Y[ k + *</a:t>
            </a:r>
            <a:r>
              <a:rPr lang="en-US" altLang="zh-TW" sz="1400" b="1" dirty="0" err="1">
                <a:solidFill>
                  <a:srgbClr val="0070C0"/>
                </a:solidFill>
                <a:latin typeface="+mn-ea"/>
                <a:ea typeface="+mn-ea"/>
              </a:rPr>
              <a:t>nrY</a:t>
            </a:r>
            <a:r>
              <a:rPr lang="en-US" altLang="zh-TW" sz="1400" b="1" dirty="0">
                <a:solidFill>
                  <a:srgbClr val="0070C0"/>
                </a:solidFill>
                <a:latin typeface="+mn-ea"/>
                <a:ea typeface="+mn-ea"/>
              </a:rPr>
              <a:t> * j ];</a:t>
            </a:r>
          </a:p>
          <a:p>
            <a:pPr lvl="2">
              <a:defRPr/>
            </a:pPr>
            <a:r>
              <a:rPr lang="en-US" altLang="zh-TW" sz="1400" b="1" dirty="0">
                <a:solidFill>
                  <a:srgbClr val="0070C0"/>
                </a:solidFill>
                <a:latin typeface="+mn-ea"/>
                <a:ea typeface="+mn-ea"/>
              </a:rPr>
              <a:t>            }</a:t>
            </a:r>
          </a:p>
          <a:p>
            <a:pPr lvl="2">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ans</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 *</a:t>
            </a:r>
            <a:r>
              <a:rPr lang="en-US" altLang="zh-TW" sz="1400" b="1" dirty="0" err="1">
                <a:solidFill>
                  <a:srgbClr val="0070C0"/>
                </a:solidFill>
                <a:latin typeface="+mn-ea"/>
                <a:ea typeface="+mn-ea"/>
              </a:rPr>
              <a:t>nrX</a:t>
            </a:r>
            <a:r>
              <a:rPr lang="en-US" altLang="zh-TW" sz="1400" b="1" dirty="0">
                <a:solidFill>
                  <a:srgbClr val="0070C0"/>
                </a:solidFill>
                <a:latin typeface="+mn-ea"/>
                <a:ea typeface="+mn-ea"/>
              </a:rPr>
              <a:t> * j ] = sum;</a:t>
            </a:r>
          </a:p>
          <a:p>
            <a:pPr lvl="2">
              <a:defRPr/>
            </a:pPr>
            <a:r>
              <a:rPr lang="en-US" altLang="zh-TW" sz="1400" b="1" dirty="0">
                <a:solidFill>
                  <a:srgbClr val="0070C0"/>
                </a:solidFill>
                <a:latin typeface="+mn-ea"/>
                <a:ea typeface="+mn-ea"/>
              </a:rPr>
              <a:t>        }</a:t>
            </a:r>
          </a:p>
          <a:p>
            <a:pPr lvl="2">
              <a:defRPr/>
            </a:pPr>
            <a:r>
              <a:rPr lang="en-US" altLang="zh-TW" sz="1400" b="1" dirty="0">
                <a:solidFill>
                  <a:srgbClr val="0070C0"/>
                </a:solidFill>
                <a:latin typeface="+mn-ea"/>
                <a:ea typeface="+mn-ea"/>
              </a:rPr>
              <a:t>    }</a:t>
            </a:r>
          </a:p>
          <a:p>
            <a:pPr lvl="2">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撰寫好 </a:t>
            </a:r>
            <a:r>
              <a:rPr lang="en-US" altLang="zh-TW" sz="1400" dirty="0">
                <a:latin typeface="+mn-ea"/>
                <a:ea typeface="+mn-ea"/>
              </a:rPr>
              <a:t>C </a:t>
            </a:r>
            <a:r>
              <a:rPr lang="zh-TW" altLang="en-US" sz="1400" dirty="0">
                <a:latin typeface="+mn-ea"/>
                <a:ea typeface="+mn-ea"/>
              </a:rPr>
              <a:t>的函式之後，接下來要編譯此 </a:t>
            </a:r>
            <a:r>
              <a:rPr lang="en-US" altLang="zh-TW" sz="1400" dirty="0">
                <a:latin typeface="+mn-ea"/>
                <a:ea typeface="+mn-ea"/>
              </a:rPr>
              <a:t>C </a:t>
            </a:r>
            <a:r>
              <a:rPr lang="zh-TW" altLang="en-US" sz="1400" dirty="0">
                <a:latin typeface="+mn-ea"/>
                <a:ea typeface="+mn-ea"/>
              </a:rPr>
              <a:t>程式碼，這部分各種平台的做法有些不同，有些部分要使用者依照自己的環境做更動，請各位留意。</a:t>
            </a: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a:buFont typeface="Wingdings" pitchFamily="2" charset="2"/>
              <a:buChar char="u"/>
              <a:defRPr/>
            </a:pPr>
            <a:r>
              <a:rPr lang="en-US" altLang="zh-TW" sz="1400" dirty="0">
                <a:latin typeface="+mn-ea"/>
                <a:ea typeface="+mn-ea"/>
              </a:rPr>
              <a:t>Windows </a:t>
            </a:r>
            <a:r>
              <a:rPr lang="zh-TW" altLang="en-US" sz="1400" dirty="0">
                <a:latin typeface="+mn-ea"/>
                <a:ea typeface="+mn-ea"/>
              </a:rPr>
              <a:t>環境</a:t>
            </a:r>
            <a:endParaRPr lang="en-US" altLang="zh-TW" sz="1400" dirty="0">
              <a:latin typeface="+mn-ea"/>
              <a:ea typeface="+mn-ea"/>
            </a:endParaRPr>
          </a:p>
          <a:p>
            <a:pPr lvl="1">
              <a:buFont typeface="Wingdings" pitchFamily="2" charset="2"/>
              <a:buChar char="Ø"/>
              <a:defRPr/>
            </a:pPr>
            <a:r>
              <a:rPr lang="zh-TW" altLang="en-US" sz="1400" dirty="0">
                <a:latin typeface="+mn-ea"/>
                <a:ea typeface="+mn-ea"/>
              </a:rPr>
              <a:t>一般在 </a:t>
            </a:r>
            <a:r>
              <a:rPr lang="en-US" altLang="zh-TW" sz="1400" dirty="0">
                <a:latin typeface="+mn-ea"/>
                <a:ea typeface="+mn-ea"/>
              </a:rPr>
              <a:t>Windows </a:t>
            </a:r>
            <a:r>
              <a:rPr lang="zh-TW" altLang="en-US" sz="1400" dirty="0">
                <a:latin typeface="+mn-ea"/>
                <a:ea typeface="+mn-ea"/>
              </a:rPr>
              <a:t>環境下是沒有 </a:t>
            </a:r>
            <a:r>
              <a:rPr lang="en-US" altLang="zh-TW" sz="1400" dirty="0">
                <a:latin typeface="+mn-ea"/>
                <a:ea typeface="+mn-ea"/>
              </a:rPr>
              <a:t>C </a:t>
            </a:r>
            <a:r>
              <a:rPr lang="zh-TW" altLang="en-US" sz="1400" dirty="0">
                <a:latin typeface="+mn-ea"/>
                <a:ea typeface="+mn-ea"/>
              </a:rPr>
              <a:t>的編譯器的，但由於我們已經安裝</a:t>
            </a:r>
            <a:r>
              <a:rPr lang="en-US" altLang="zh-TW" sz="1400" dirty="0">
                <a:latin typeface="+mn-ea"/>
                <a:ea typeface="+mn-ea"/>
              </a:rPr>
              <a:t>Dev C++</a:t>
            </a:r>
            <a:r>
              <a:rPr lang="zh-TW" altLang="en-US" sz="1400" dirty="0">
                <a:latin typeface="+mn-ea"/>
                <a:ea typeface="+mn-ea"/>
              </a:rPr>
              <a:t>，因此可以使用</a:t>
            </a:r>
            <a:r>
              <a:rPr lang="en-US" altLang="zh-TW" sz="1400" dirty="0" err="1">
                <a:latin typeface="+mn-ea"/>
                <a:ea typeface="+mn-ea"/>
              </a:rPr>
              <a:t>gcc</a:t>
            </a:r>
            <a:r>
              <a:rPr lang="zh-TW" altLang="en-US" sz="1400" dirty="0">
                <a:latin typeface="+mn-ea"/>
                <a:ea typeface="+mn-ea"/>
              </a:rPr>
              <a:t>編譯器。</a:t>
            </a:r>
          </a:p>
          <a:p>
            <a:pPr lvl="1">
              <a:buFont typeface="Wingdings" pitchFamily="2" charset="2"/>
              <a:buChar char="Ø"/>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p:txBody>
          <a:bodyPr/>
          <a:lstStyle/>
          <a:p>
            <a:pPr eaLnBrk="1" hangingPunct="1"/>
            <a:r>
              <a:rPr lang="en-US" altLang="zh-TW" sz="2800" b="1" dirty="0" smtClean="0"/>
              <a:t>R </a:t>
            </a:r>
            <a:r>
              <a:rPr lang="zh-TW" altLang="en-US" sz="2800" b="1" dirty="0" smtClean="0"/>
              <a:t>呼叫 </a:t>
            </a:r>
            <a:r>
              <a:rPr lang="en-US" altLang="zh-TW" sz="2800" b="1" dirty="0" smtClean="0"/>
              <a:t>C						(3/4)</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49A08C7-7EB4-4EAC-8A9E-7F2C6676176D}" type="slidenum">
              <a:rPr lang="zh-TW" altLang="en-US" smtClean="0"/>
              <a:pPr fontAlgn="base">
                <a:spcBef>
                  <a:spcPct val="0"/>
                </a:spcBef>
                <a:spcAft>
                  <a:spcPct val="0"/>
                </a:spcAft>
                <a:defRPr/>
              </a:pPr>
              <a:t>18</a:t>
            </a:fld>
            <a:endParaRPr lang="zh-TW" altLang="en-US" dirty="0" smtClean="0"/>
          </a:p>
        </p:txBody>
      </p:sp>
      <p:sp>
        <p:nvSpPr>
          <p:cNvPr id="1229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754874"/>
          </a:xfrm>
          <a:prstGeom prst="rect">
            <a:avLst/>
          </a:prstGeom>
          <a:noFill/>
          <a:ln w="9525">
            <a:noFill/>
            <a:miter lim="800000"/>
            <a:headEnd/>
            <a:tailEnd/>
          </a:ln>
        </p:spPr>
        <p:txBody>
          <a:bodyPr>
            <a:spAutoFit/>
          </a:bodyPr>
          <a:lstStyle/>
          <a:p>
            <a:pPr lvl="1">
              <a:buFont typeface="Wingdings" pitchFamily="2" charset="2"/>
              <a:buChar char="Ø"/>
              <a:defRPr/>
            </a:pPr>
            <a:r>
              <a:rPr lang="zh-TW" altLang="en-US" sz="1400" dirty="0">
                <a:latin typeface="+mn-ea"/>
                <a:ea typeface="+mn-ea"/>
              </a:rPr>
              <a:t>安裝完成後，接下來就是編譯了。首先開啟 </a:t>
            </a:r>
            <a:r>
              <a:rPr lang="en-US" altLang="zh-TW" sz="1400" dirty="0">
                <a:latin typeface="+mn-ea"/>
                <a:ea typeface="+mn-ea"/>
              </a:rPr>
              <a:t>Windows Command </a:t>
            </a:r>
            <a:r>
              <a:rPr lang="zh-TW" altLang="en-US" sz="1400" dirty="0">
                <a:latin typeface="+mn-ea"/>
                <a:ea typeface="+mn-ea"/>
              </a:rPr>
              <a:t>視窗：「開始」</a:t>
            </a:r>
            <a:r>
              <a:rPr lang="en-US" altLang="zh-TW" sz="1400" dirty="0">
                <a:latin typeface="+mn-ea"/>
                <a:ea typeface="+mn-ea"/>
              </a:rPr>
              <a:t>-&gt;</a:t>
            </a:r>
            <a:r>
              <a:rPr lang="zh-TW" altLang="en-US" sz="1400" dirty="0">
                <a:latin typeface="+mn-ea"/>
                <a:ea typeface="+mn-ea"/>
              </a:rPr>
              <a:t>「執行」，輸入 </a:t>
            </a:r>
            <a:r>
              <a:rPr lang="en-US" altLang="zh-TW" sz="1400" dirty="0" err="1">
                <a:latin typeface="+mn-ea"/>
                <a:ea typeface="+mn-ea"/>
              </a:rPr>
              <a:t>cmd</a:t>
            </a:r>
            <a:r>
              <a:rPr lang="zh-TW" altLang="en-US" sz="1400" dirty="0">
                <a:latin typeface="+mn-ea"/>
                <a:ea typeface="+mn-ea"/>
              </a:rPr>
              <a:t>，然後進入 </a:t>
            </a:r>
            <a:r>
              <a:rPr lang="en-US" altLang="zh-TW" sz="1400" dirty="0">
                <a:latin typeface="+mn-ea"/>
                <a:ea typeface="+mn-ea"/>
              </a:rPr>
              <a:t>matprod1.c </a:t>
            </a:r>
            <a:r>
              <a:rPr lang="zh-TW" altLang="en-US" sz="1400" dirty="0">
                <a:latin typeface="+mn-ea"/>
                <a:ea typeface="+mn-ea"/>
              </a:rPr>
              <a:t>的所在目錄。假設把 </a:t>
            </a:r>
            <a:r>
              <a:rPr lang="en-US" altLang="zh-TW" sz="1400" dirty="0">
                <a:latin typeface="+mn-ea"/>
                <a:ea typeface="+mn-ea"/>
              </a:rPr>
              <a:t>matprod1.c </a:t>
            </a:r>
            <a:r>
              <a:rPr lang="zh-TW" altLang="en-US" sz="1400" dirty="0">
                <a:latin typeface="+mn-ea"/>
                <a:ea typeface="+mn-ea"/>
              </a:rPr>
              <a:t>放在 </a:t>
            </a:r>
            <a:r>
              <a:rPr lang="en-US" altLang="zh-TW" sz="1400" dirty="0">
                <a:latin typeface="+mn-ea"/>
                <a:ea typeface="+mn-ea"/>
              </a:rPr>
              <a:t>c:\Rcallc</a:t>
            </a:r>
            <a:r>
              <a:rPr lang="zh-TW" altLang="en-US" sz="1400" dirty="0">
                <a:latin typeface="+mn-ea"/>
                <a:ea typeface="+mn-ea"/>
              </a:rPr>
              <a:t>，則為：</a:t>
            </a:r>
            <a:endParaRPr lang="en-US" altLang="zh-TW" sz="1400" dirty="0">
              <a:latin typeface="+mn-ea"/>
              <a:ea typeface="+mn-ea"/>
            </a:endParaRPr>
          </a:p>
          <a:p>
            <a:pPr lvl="1">
              <a:defRPr/>
            </a:pPr>
            <a:r>
              <a:rPr lang="en-US" altLang="zh-TW" sz="1400" dirty="0">
                <a:latin typeface="+mn-ea"/>
                <a:ea typeface="+mn-ea"/>
              </a:rPr>
              <a:t>		</a:t>
            </a:r>
            <a:r>
              <a:rPr lang="en-US" altLang="zh-TW" sz="1400" b="1" dirty="0" err="1">
                <a:solidFill>
                  <a:srgbClr val="0070C0"/>
                </a:solidFill>
                <a:latin typeface="+mn-ea"/>
                <a:ea typeface="+mn-ea"/>
              </a:rPr>
              <a:t>cd</a:t>
            </a:r>
            <a:r>
              <a:rPr lang="en-US" altLang="zh-TW" sz="1400" b="1" dirty="0">
                <a:solidFill>
                  <a:srgbClr val="0070C0"/>
                </a:solidFill>
                <a:latin typeface="+mn-ea"/>
                <a:ea typeface="+mn-ea"/>
              </a:rPr>
              <a:t> c:\Rcallc</a:t>
            </a:r>
          </a:p>
          <a:p>
            <a:pPr lvl="1">
              <a:buFont typeface="Wingdings" pitchFamily="2" charset="2"/>
              <a:buChar char="Ø"/>
              <a:defRPr/>
            </a:pPr>
            <a:r>
              <a:rPr lang="zh-TW" altLang="en-US" sz="1400" dirty="0">
                <a:latin typeface="+mn-ea"/>
                <a:ea typeface="+mn-ea"/>
              </a:rPr>
              <a:t>然後開始編譯，如果</a:t>
            </a:r>
            <a:r>
              <a:rPr lang="en-US" altLang="zh-TW" sz="1400" dirty="0" err="1">
                <a:latin typeface="+mn-ea"/>
                <a:ea typeface="+mn-ea"/>
              </a:rPr>
              <a:t>gcc</a:t>
            </a:r>
            <a:r>
              <a:rPr lang="en-US" altLang="zh-TW" sz="1400" dirty="0">
                <a:latin typeface="+mn-ea"/>
                <a:ea typeface="+mn-ea"/>
              </a:rPr>
              <a:t> </a:t>
            </a:r>
            <a:r>
              <a:rPr lang="zh-TW" altLang="en-US" sz="1400" dirty="0">
                <a:latin typeface="+mn-ea"/>
                <a:ea typeface="+mn-ea"/>
              </a:rPr>
              <a:t>編譯器的路徑是 </a:t>
            </a:r>
            <a:r>
              <a:rPr lang="en-US" altLang="zh-TW" sz="1400" dirty="0">
                <a:latin typeface="+mn-ea"/>
                <a:ea typeface="+mn-ea"/>
              </a:rPr>
              <a:t>c:\DevC++\bin\gcc.exe</a:t>
            </a:r>
            <a:r>
              <a:rPr lang="zh-TW" altLang="en-US" sz="1400" dirty="0">
                <a:latin typeface="+mn-ea"/>
                <a:ea typeface="+mn-ea"/>
              </a:rPr>
              <a:t>，使用此編譯器編譯：</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en-US" altLang="zh-TW" sz="1400" b="1" dirty="0">
                <a:solidFill>
                  <a:srgbClr val="0070C0"/>
                </a:solidFill>
                <a:latin typeface="+mn-ea"/>
                <a:ea typeface="+mn-ea"/>
              </a:rPr>
              <a:t>c:\DevC++\bin\gcc.exe -</a:t>
            </a:r>
            <a:r>
              <a:rPr lang="en-US" altLang="zh-TW" sz="1400" b="1" dirty="0" err="1">
                <a:solidFill>
                  <a:srgbClr val="0070C0"/>
                </a:solidFill>
                <a:latin typeface="+mn-ea"/>
                <a:ea typeface="+mn-ea"/>
              </a:rPr>
              <a:t>I"c</a:t>
            </a:r>
            <a:r>
              <a:rPr lang="en-US" altLang="zh-TW" sz="1400" b="1" dirty="0">
                <a:solidFill>
                  <a:srgbClr val="0070C0"/>
                </a:solidFill>
                <a:latin typeface="+mn-ea"/>
                <a:ea typeface="+mn-ea"/>
              </a:rPr>
              <a:t>:\Program Files\R\R-2.10.1\include" -</a:t>
            </a:r>
            <a:r>
              <a:rPr lang="en-US" altLang="zh-TW" sz="1400" b="1" dirty="0" err="1">
                <a:solidFill>
                  <a:srgbClr val="0070C0"/>
                </a:solidFill>
                <a:latin typeface="+mn-ea"/>
                <a:ea typeface="+mn-ea"/>
              </a:rPr>
              <a:t>fpic</a:t>
            </a:r>
            <a:r>
              <a:rPr lang="en-US" altLang="zh-TW" sz="1400" b="1" dirty="0">
                <a:solidFill>
                  <a:srgbClr val="0070C0"/>
                </a:solidFill>
                <a:latin typeface="+mn-ea"/>
                <a:ea typeface="+mn-ea"/>
              </a:rPr>
              <a:t> -O2 -c </a:t>
            </a:r>
            <a:br>
              <a:rPr lang="en-US" altLang="zh-TW" sz="1400" b="1" dirty="0">
                <a:solidFill>
                  <a:srgbClr val="0070C0"/>
                </a:solidFill>
                <a:latin typeface="+mn-ea"/>
                <a:ea typeface="+mn-ea"/>
              </a:rPr>
            </a:br>
            <a:r>
              <a:rPr lang="en-US" altLang="zh-TW" sz="1400" b="1" dirty="0">
                <a:solidFill>
                  <a:srgbClr val="0070C0"/>
                </a:solidFill>
                <a:latin typeface="+mn-ea"/>
                <a:ea typeface="+mn-ea"/>
              </a:rPr>
              <a:t>		matprod1.c -o matprod1.o</a:t>
            </a:r>
          </a:p>
          <a:p>
            <a:pPr lvl="1">
              <a:buFont typeface="Wingdings" pitchFamily="2" charset="2"/>
              <a:buChar char="Ø"/>
              <a:defRPr/>
            </a:pPr>
            <a:endParaRPr lang="en-US" altLang="zh-TW" sz="1400" dirty="0">
              <a:latin typeface="+mn-ea"/>
              <a:ea typeface="+mn-ea"/>
            </a:endParaRPr>
          </a:p>
          <a:p>
            <a:pPr lvl="2">
              <a:buFont typeface="Wingdings" pitchFamily="2" charset="2"/>
              <a:buChar char="p"/>
              <a:defRPr/>
            </a:pPr>
            <a:r>
              <a:rPr lang="zh-TW" altLang="en-US" sz="1400" dirty="0">
                <a:latin typeface="+mn-ea"/>
                <a:ea typeface="+mn-ea"/>
              </a:rPr>
              <a:t>其中 </a:t>
            </a:r>
            <a:r>
              <a:rPr lang="en-US" altLang="zh-TW" sz="1400" dirty="0">
                <a:latin typeface="+mn-ea"/>
                <a:ea typeface="+mn-ea"/>
              </a:rPr>
              <a:t>-</a:t>
            </a:r>
            <a:r>
              <a:rPr lang="en-US" altLang="zh-TW" sz="1400" dirty="0" err="1">
                <a:latin typeface="+mn-ea"/>
                <a:ea typeface="+mn-ea"/>
              </a:rPr>
              <a:t>I“c</a:t>
            </a:r>
            <a:r>
              <a:rPr lang="en-US" altLang="zh-TW" sz="1400" dirty="0">
                <a:latin typeface="+mn-ea"/>
                <a:ea typeface="+mn-ea"/>
              </a:rPr>
              <a:t>:\Program Files\R\R-2.10.1\include” </a:t>
            </a:r>
            <a:r>
              <a:rPr lang="zh-TW" altLang="en-US" sz="1400" dirty="0">
                <a:latin typeface="+mn-ea"/>
                <a:ea typeface="+mn-ea"/>
              </a:rPr>
              <a:t>是指定 </a:t>
            </a:r>
            <a:r>
              <a:rPr lang="en-US" altLang="zh-TW" sz="1400" dirty="0">
                <a:latin typeface="+mn-ea"/>
                <a:ea typeface="+mn-ea"/>
              </a:rPr>
              <a:t>R </a:t>
            </a:r>
            <a:r>
              <a:rPr lang="zh-TW" altLang="en-US" sz="1400" dirty="0">
                <a:latin typeface="+mn-ea"/>
                <a:ea typeface="+mn-ea"/>
              </a:rPr>
              <a:t>的 </a:t>
            </a:r>
            <a:r>
              <a:rPr lang="en-US" altLang="zh-TW" sz="1400" dirty="0">
                <a:latin typeface="+mn-ea"/>
                <a:ea typeface="+mn-ea"/>
              </a:rPr>
              <a:t>header </a:t>
            </a:r>
            <a:r>
              <a:rPr lang="zh-TW" altLang="en-US" sz="1400" dirty="0">
                <a:latin typeface="+mn-ea"/>
                <a:ea typeface="+mn-ea"/>
              </a:rPr>
              <a:t>檔所在位置，一般都是在 </a:t>
            </a:r>
            <a:r>
              <a:rPr lang="en-US" altLang="zh-TW" sz="1400" dirty="0">
                <a:latin typeface="+mn-ea"/>
                <a:ea typeface="+mn-ea"/>
              </a:rPr>
              <a:t>include </a:t>
            </a:r>
            <a:r>
              <a:rPr lang="zh-TW" altLang="en-US" sz="1400" dirty="0">
                <a:latin typeface="+mn-ea"/>
                <a:ea typeface="+mn-ea"/>
              </a:rPr>
              <a:t>下面，請依照 </a:t>
            </a:r>
            <a:r>
              <a:rPr lang="en-US" altLang="zh-TW" sz="1400" dirty="0">
                <a:latin typeface="+mn-ea"/>
                <a:ea typeface="+mn-ea"/>
              </a:rPr>
              <a:t>R </a:t>
            </a:r>
            <a:r>
              <a:rPr lang="zh-TW" altLang="en-US" sz="1400" dirty="0">
                <a:latin typeface="+mn-ea"/>
                <a:ea typeface="+mn-ea"/>
              </a:rPr>
              <a:t>安裝路徑設定，這個路徑下面應該要有很多 *</a:t>
            </a:r>
            <a:r>
              <a:rPr lang="en-US" altLang="zh-TW" sz="1400" dirty="0">
                <a:latin typeface="+mn-ea"/>
                <a:ea typeface="+mn-ea"/>
              </a:rPr>
              <a:t>.h </a:t>
            </a:r>
            <a:r>
              <a:rPr lang="zh-TW" altLang="en-US" sz="1400" dirty="0">
                <a:latin typeface="+mn-ea"/>
                <a:ea typeface="+mn-ea"/>
              </a:rPr>
              <a:t>的檔案。</a:t>
            </a:r>
          </a:p>
          <a:p>
            <a:pPr lvl="1">
              <a:buFont typeface="Wingdings" pitchFamily="2" charset="2"/>
              <a:buChar char="Ø"/>
              <a:defRPr/>
            </a:pPr>
            <a:endParaRPr lang="zh-TW" altLang="en-US" sz="1400" dirty="0">
              <a:latin typeface="+mn-ea"/>
              <a:ea typeface="+mn-ea"/>
            </a:endParaRPr>
          </a:p>
          <a:p>
            <a:pPr lvl="1">
              <a:buFont typeface="Wingdings" pitchFamily="2" charset="2"/>
              <a:buChar char="Ø"/>
              <a:defRPr/>
            </a:pPr>
            <a:r>
              <a:rPr lang="zh-TW" altLang="en-US" sz="1400" dirty="0">
                <a:latin typeface="+mn-ea"/>
                <a:ea typeface="+mn-ea"/>
              </a:rPr>
              <a:t>最後是將此程式做成 </a:t>
            </a:r>
            <a:r>
              <a:rPr lang="en-US" altLang="zh-TW" sz="1400" dirty="0" err="1">
                <a:latin typeface="+mn-ea"/>
                <a:ea typeface="+mn-ea"/>
              </a:rPr>
              <a:t>dll</a:t>
            </a:r>
            <a:r>
              <a:rPr lang="en-US" altLang="zh-TW" sz="1400" dirty="0">
                <a:latin typeface="+mn-ea"/>
                <a:ea typeface="+mn-ea"/>
              </a:rPr>
              <a:t> </a:t>
            </a:r>
            <a:r>
              <a:rPr lang="zh-TW" altLang="en-US" sz="1400" dirty="0">
                <a:latin typeface="+mn-ea"/>
                <a:ea typeface="+mn-ea"/>
              </a:rPr>
              <a:t>檔：</a:t>
            </a:r>
            <a:endParaRPr lang="en-US" altLang="zh-TW" sz="1400" dirty="0">
              <a:latin typeface="+mn-ea"/>
              <a:ea typeface="+mn-ea"/>
            </a:endParaRPr>
          </a:p>
          <a:p>
            <a:pPr lvl="1">
              <a:defRPr/>
            </a:pPr>
            <a:r>
              <a:rPr lang="en-US" altLang="zh-TW" sz="1400" dirty="0">
                <a:latin typeface="+mn-ea"/>
                <a:ea typeface="+mn-ea"/>
              </a:rPr>
              <a:t>		</a:t>
            </a:r>
            <a:r>
              <a:rPr lang="en-US" altLang="zh-TW" sz="1400" b="1" dirty="0">
                <a:solidFill>
                  <a:srgbClr val="0070C0"/>
                </a:solidFill>
                <a:latin typeface="+mn-ea"/>
                <a:ea typeface="+mn-ea"/>
              </a:rPr>
              <a:t>c:\DecC++\bin\gcc.exe -</a:t>
            </a:r>
            <a:r>
              <a:rPr lang="en-US" altLang="zh-TW" sz="1400" b="1" dirty="0" err="1">
                <a:solidFill>
                  <a:srgbClr val="0070C0"/>
                </a:solidFill>
                <a:latin typeface="+mn-ea"/>
                <a:ea typeface="+mn-ea"/>
              </a:rPr>
              <a:t>L"c</a:t>
            </a:r>
            <a:r>
              <a:rPr lang="en-US" altLang="zh-TW" sz="1400" b="1" dirty="0">
                <a:solidFill>
                  <a:srgbClr val="0070C0"/>
                </a:solidFill>
                <a:latin typeface="+mn-ea"/>
                <a:ea typeface="+mn-ea"/>
              </a:rPr>
              <a:t>:\Program Files\R\R-2.10.1\bin" -shared -o </a:t>
            </a:r>
            <a:br>
              <a:rPr lang="en-US" altLang="zh-TW" sz="1400" b="1" dirty="0">
                <a:solidFill>
                  <a:srgbClr val="0070C0"/>
                </a:solidFill>
                <a:latin typeface="+mn-ea"/>
                <a:ea typeface="+mn-ea"/>
              </a:rPr>
            </a:br>
            <a:r>
              <a:rPr lang="en-US" altLang="zh-TW" sz="1400" b="1" dirty="0">
                <a:solidFill>
                  <a:srgbClr val="0070C0"/>
                </a:solidFill>
                <a:latin typeface="+mn-ea"/>
                <a:ea typeface="+mn-ea"/>
              </a:rPr>
              <a:t>		matprod1.dll matprod1.o -</a:t>
            </a:r>
            <a:r>
              <a:rPr lang="en-US" altLang="zh-TW" sz="1400" b="1" dirty="0" err="1">
                <a:solidFill>
                  <a:srgbClr val="0070C0"/>
                </a:solidFill>
                <a:latin typeface="+mn-ea"/>
                <a:ea typeface="+mn-ea"/>
              </a:rPr>
              <a:t>lR</a:t>
            </a:r>
            <a:endParaRPr lang="en-US" altLang="zh-TW" sz="1400" b="1" dirty="0">
              <a:solidFill>
                <a:srgbClr val="0070C0"/>
              </a:solidFill>
              <a:latin typeface="+mn-ea"/>
              <a:ea typeface="+mn-ea"/>
            </a:endParaRPr>
          </a:p>
          <a:p>
            <a:pPr lvl="1">
              <a:buFont typeface="Wingdings" pitchFamily="2" charset="2"/>
              <a:buChar char="Ø"/>
              <a:defRPr/>
            </a:pPr>
            <a:endParaRPr lang="en-US" altLang="zh-TW" sz="1400" dirty="0">
              <a:latin typeface="+mn-ea"/>
              <a:ea typeface="+mn-ea"/>
            </a:endParaRPr>
          </a:p>
          <a:p>
            <a:pPr lvl="2">
              <a:buFont typeface="Wingdings" pitchFamily="2" charset="2"/>
              <a:buChar char="p"/>
              <a:defRPr/>
            </a:pPr>
            <a:r>
              <a:rPr lang="zh-TW" altLang="en-US" sz="1400" dirty="0">
                <a:latin typeface="+mn-ea"/>
                <a:ea typeface="+mn-ea"/>
              </a:rPr>
              <a:t>這裡的 </a:t>
            </a:r>
            <a:r>
              <a:rPr lang="en-US" altLang="zh-TW" sz="1400" dirty="0">
                <a:latin typeface="+mn-ea"/>
                <a:ea typeface="+mn-ea"/>
              </a:rPr>
              <a:t>-</a:t>
            </a:r>
            <a:r>
              <a:rPr lang="en-US" altLang="zh-TW" sz="1400" dirty="0" err="1">
                <a:latin typeface="+mn-ea"/>
                <a:ea typeface="+mn-ea"/>
              </a:rPr>
              <a:t>L“c</a:t>
            </a:r>
            <a:r>
              <a:rPr lang="en-US" altLang="zh-TW" sz="1400" dirty="0">
                <a:latin typeface="+mn-ea"/>
                <a:ea typeface="+mn-ea"/>
              </a:rPr>
              <a:t>:\Program Files\R\R-2.10.1\bin” </a:t>
            </a:r>
            <a:r>
              <a:rPr lang="zh-TW" altLang="en-US" sz="1400" dirty="0">
                <a:latin typeface="+mn-ea"/>
                <a:ea typeface="+mn-ea"/>
              </a:rPr>
              <a:t>是指定 </a:t>
            </a:r>
            <a:r>
              <a:rPr lang="en-US" altLang="zh-TW" sz="1400" dirty="0">
                <a:latin typeface="+mn-ea"/>
                <a:ea typeface="+mn-ea"/>
              </a:rPr>
              <a:t>R </a:t>
            </a:r>
            <a:r>
              <a:rPr lang="zh-TW" altLang="en-US" sz="1400" dirty="0">
                <a:latin typeface="+mn-ea"/>
                <a:ea typeface="+mn-ea"/>
              </a:rPr>
              <a:t>的 </a:t>
            </a:r>
            <a:r>
              <a:rPr lang="en-US" altLang="zh-TW" sz="1400" dirty="0">
                <a:latin typeface="+mn-ea"/>
                <a:ea typeface="+mn-ea"/>
              </a:rPr>
              <a:t>lib </a:t>
            </a:r>
            <a:r>
              <a:rPr lang="zh-TW" altLang="en-US" sz="1400" dirty="0">
                <a:latin typeface="+mn-ea"/>
                <a:ea typeface="+mn-ea"/>
              </a:rPr>
              <a:t>所在位置，通常就是 </a:t>
            </a:r>
            <a:r>
              <a:rPr lang="en-US" altLang="zh-TW" sz="1400" dirty="0">
                <a:latin typeface="+mn-ea"/>
                <a:ea typeface="+mn-ea"/>
              </a:rPr>
              <a:t>bin </a:t>
            </a:r>
            <a:r>
              <a:rPr lang="zh-TW" altLang="en-US" sz="1400" dirty="0">
                <a:latin typeface="+mn-ea"/>
                <a:ea typeface="+mn-ea"/>
              </a:rPr>
              <a:t>下面，請依照</a:t>
            </a:r>
            <a:r>
              <a:rPr lang="en-US" altLang="zh-TW" sz="1400" dirty="0">
                <a:latin typeface="+mn-ea"/>
                <a:ea typeface="+mn-ea"/>
              </a:rPr>
              <a:t>R </a:t>
            </a:r>
            <a:r>
              <a:rPr lang="zh-TW" altLang="en-US" sz="1400" dirty="0">
                <a:latin typeface="+mn-ea"/>
                <a:ea typeface="+mn-ea"/>
              </a:rPr>
              <a:t>安裝路徑設定，這裡面應該有一些 *</a:t>
            </a:r>
            <a:r>
              <a:rPr lang="en-US" altLang="zh-TW" sz="1400" dirty="0">
                <a:latin typeface="+mn-ea"/>
                <a:ea typeface="+mn-ea"/>
              </a:rPr>
              <a:t>.</a:t>
            </a:r>
            <a:r>
              <a:rPr lang="en-US" altLang="zh-TW" sz="1400" dirty="0" err="1">
                <a:latin typeface="+mn-ea"/>
                <a:ea typeface="+mn-ea"/>
              </a:rPr>
              <a:t>dll</a:t>
            </a:r>
            <a:r>
              <a:rPr lang="en-US" altLang="zh-TW" sz="1400" dirty="0">
                <a:latin typeface="+mn-ea"/>
                <a:ea typeface="+mn-ea"/>
              </a:rPr>
              <a:t> </a:t>
            </a:r>
            <a:r>
              <a:rPr lang="zh-TW" altLang="en-US" sz="1400" dirty="0">
                <a:latin typeface="+mn-ea"/>
                <a:ea typeface="+mn-ea"/>
              </a:rPr>
              <a:t>檔。</a:t>
            </a:r>
          </a:p>
          <a:p>
            <a:pPr lvl="1">
              <a:buFont typeface="Wingdings" pitchFamily="2" charset="2"/>
              <a:buChar char="Ø"/>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1"/>
          <p:cNvSpPr>
            <a:spLocks noGrp="1"/>
          </p:cNvSpPr>
          <p:nvPr>
            <p:ph type="title"/>
          </p:nvPr>
        </p:nvSpPr>
        <p:spPr/>
        <p:txBody>
          <a:bodyPr/>
          <a:lstStyle/>
          <a:p>
            <a:pPr eaLnBrk="1" hangingPunct="1"/>
            <a:r>
              <a:rPr lang="en-US" altLang="zh-TW" sz="2800" b="1" smtClean="0"/>
              <a:t>R </a:t>
            </a:r>
            <a:r>
              <a:rPr lang="zh-TW" altLang="en-US" sz="2800" b="1" smtClean="0"/>
              <a:t>呼叫 </a:t>
            </a:r>
            <a:r>
              <a:rPr lang="en-US" altLang="zh-TW" sz="2800" b="1" smtClean="0"/>
              <a:t>C						(4/4)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C8A1C944-7136-42A3-9BB4-1AB914DACA06}" type="slidenum">
              <a:rPr lang="zh-TW" altLang="en-US" smtClean="0"/>
              <a:pPr fontAlgn="base">
                <a:spcBef>
                  <a:spcPct val="0"/>
                </a:spcBef>
                <a:spcAft>
                  <a:spcPct val="0"/>
                </a:spcAft>
                <a:defRPr/>
              </a:pPr>
              <a:t>19</a:t>
            </a:fld>
            <a:endParaRPr lang="zh-TW" altLang="en-US" dirty="0" smtClean="0"/>
          </a:p>
        </p:txBody>
      </p:sp>
      <p:sp>
        <p:nvSpPr>
          <p:cNvPr id="1331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754438"/>
          </a:xfrm>
          <a:prstGeom prst="rect">
            <a:avLst/>
          </a:prstGeom>
          <a:noFill/>
          <a:ln w="9525">
            <a:noFill/>
            <a:miter lim="800000"/>
            <a:headEnd/>
            <a:tailEnd/>
          </a:ln>
        </p:spPr>
        <p:txBody>
          <a:bodyPr>
            <a:spAutoFit/>
          </a:bodyPr>
          <a:lstStyle/>
          <a:p>
            <a:pPr lvl="1">
              <a:buFont typeface="Wingdings" pitchFamily="2" charset="2"/>
              <a:buChar char="Ø"/>
              <a:defRPr/>
            </a:pPr>
            <a:r>
              <a:rPr lang="zh-TW" altLang="en-US" sz="1400" dirty="0">
                <a:latin typeface="+mn-ea"/>
                <a:ea typeface="+mn-ea"/>
              </a:rPr>
              <a:t>若是編譯成功，現在 </a:t>
            </a:r>
            <a:r>
              <a:rPr lang="en-US" altLang="zh-TW" sz="1400" dirty="0">
                <a:latin typeface="+mn-ea"/>
                <a:ea typeface="+mn-ea"/>
              </a:rPr>
              <a:t>c:\Rcallc </a:t>
            </a:r>
            <a:r>
              <a:rPr lang="zh-TW" altLang="en-US" sz="1400" dirty="0">
                <a:latin typeface="+mn-ea"/>
                <a:ea typeface="+mn-ea"/>
              </a:rPr>
              <a:t>資料夾中應該會有一個 </a:t>
            </a:r>
            <a:r>
              <a:rPr lang="en-US" altLang="zh-TW" sz="1400" dirty="0">
                <a:latin typeface="+mn-ea"/>
                <a:ea typeface="+mn-ea"/>
              </a:rPr>
              <a:t>matprod1.o </a:t>
            </a:r>
            <a:r>
              <a:rPr lang="zh-TW" altLang="en-US" sz="1400" dirty="0">
                <a:latin typeface="+mn-ea"/>
                <a:ea typeface="+mn-ea"/>
              </a:rPr>
              <a:t>與一個 </a:t>
            </a:r>
            <a:r>
              <a:rPr lang="en-US" altLang="zh-TW" sz="1400" dirty="0">
                <a:latin typeface="+mn-ea"/>
                <a:ea typeface="+mn-ea"/>
              </a:rPr>
              <a:t>matprod1.dll </a:t>
            </a:r>
            <a:r>
              <a:rPr lang="zh-TW" altLang="en-US" sz="1400" dirty="0">
                <a:latin typeface="+mn-ea"/>
                <a:ea typeface="+mn-ea"/>
              </a:rPr>
              <a:t>檔案，</a:t>
            </a:r>
            <a:r>
              <a:rPr lang="en-US" altLang="zh-TW" sz="1400" dirty="0">
                <a:latin typeface="+mn-ea"/>
                <a:ea typeface="+mn-ea"/>
              </a:rPr>
              <a:t>.o </a:t>
            </a:r>
            <a:r>
              <a:rPr lang="zh-TW" altLang="en-US" sz="1400" dirty="0">
                <a:latin typeface="+mn-ea"/>
                <a:ea typeface="+mn-ea"/>
              </a:rPr>
              <a:t>檔為編過過的目的檔（</a:t>
            </a:r>
            <a:r>
              <a:rPr lang="en-US" altLang="zh-TW" sz="1400" dirty="0">
                <a:latin typeface="+mn-ea"/>
                <a:ea typeface="+mn-ea"/>
              </a:rPr>
              <a:t>object file</a:t>
            </a:r>
            <a:r>
              <a:rPr lang="zh-TW" altLang="en-US" sz="1400" dirty="0">
                <a:latin typeface="+mn-ea"/>
                <a:ea typeface="+mn-ea"/>
              </a:rPr>
              <a:t>），</a:t>
            </a:r>
            <a:r>
              <a:rPr lang="en-US" altLang="zh-TW" sz="1400" dirty="0">
                <a:latin typeface="+mn-ea"/>
                <a:ea typeface="+mn-ea"/>
              </a:rPr>
              <a:t>R </a:t>
            </a:r>
            <a:r>
              <a:rPr lang="zh-TW" altLang="en-US" sz="1400" dirty="0">
                <a:latin typeface="+mn-ea"/>
                <a:ea typeface="+mn-ea"/>
              </a:rPr>
              <a:t>在執行時只需要 </a:t>
            </a:r>
            <a:r>
              <a:rPr lang="en-US" altLang="zh-TW" sz="1400" dirty="0">
                <a:latin typeface="+mn-ea"/>
                <a:ea typeface="+mn-ea"/>
              </a:rPr>
              <a:t>matprod1.dll </a:t>
            </a:r>
            <a:r>
              <a:rPr lang="zh-TW" altLang="en-US" sz="1400" dirty="0">
                <a:latin typeface="+mn-ea"/>
                <a:ea typeface="+mn-ea"/>
              </a:rPr>
              <a:t>這個檔案而已，使用方式為：</a:t>
            </a:r>
            <a:endParaRPr lang="en-US" altLang="zh-TW" sz="1400" dirty="0">
              <a:latin typeface="+mn-ea"/>
              <a:ea typeface="+mn-ea"/>
            </a:endParaRPr>
          </a:p>
          <a:p>
            <a:pPr lvl="3">
              <a:defRPr/>
            </a:pPr>
            <a:r>
              <a:rPr lang="en-US" altLang="zh-TW" sz="1400" b="1" dirty="0">
                <a:solidFill>
                  <a:srgbClr val="0070C0"/>
                </a:solidFill>
                <a:latin typeface="+mn-ea"/>
                <a:ea typeface="+mn-ea"/>
              </a:rPr>
              <a:t>A &lt;- matrix(1:9, nr = 3)</a:t>
            </a:r>
          </a:p>
          <a:p>
            <a:pPr lvl="3">
              <a:defRPr/>
            </a:pPr>
            <a:r>
              <a:rPr lang="en-US" altLang="zh-TW" sz="1400" b="1" dirty="0">
                <a:solidFill>
                  <a:srgbClr val="0070C0"/>
                </a:solidFill>
                <a:latin typeface="+mn-ea"/>
                <a:ea typeface="+mn-ea"/>
              </a:rPr>
              <a:t>B &lt;- matrix(1:6, nr = 3)</a:t>
            </a:r>
          </a:p>
          <a:p>
            <a:pPr lvl="3">
              <a:defRPr/>
            </a:pPr>
            <a:r>
              <a:rPr lang="en-US" altLang="zh-TW" sz="1400" b="1" dirty="0" err="1">
                <a:solidFill>
                  <a:srgbClr val="0070C0"/>
                </a:solidFill>
                <a:latin typeface="+mn-ea"/>
                <a:ea typeface="+mn-ea"/>
              </a:rPr>
              <a:t>dyn.load</a:t>
            </a:r>
            <a:r>
              <a:rPr lang="en-US" altLang="zh-TW" sz="1400" b="1" dirty="0">
                <a:solidFill>
                  <a:srgbClr val="0070C0"/>
                </a:solidFill>
                <a:latin typeface="+mn-ea"/>
                <a:ea typeface="+mn-ea"/>
              </a:rPr>
              <a:t>("c:\\</a:t>
            </a:r>
            <a:r>
              <a:rPr lang="en-US" altLang="zh-TW" sz="1400" b="1" dirty="0" err="1">
                <a:solidFill>
                  <a:srgbClr val="0070C0"/>
                </a:solidFill>
                <a:latin typeface="+mn-ea"/>
                <a:ea typeface="+mn-ea"/>
              </a:rPr>
              <a:t>Rcallc</a:t>
            </a:r>
            <a:r>
              <a:rPr lang="en-US" altLang="zh-TW" sz="1400" b="1" dirty="0">
                <a:solidFill>
                  <a:srgbClr val="0070C0"/>
                </a:solidFill>
                <a:latin typeface="+mn-ea"/>
                <a:ea typeface="+mn-ea"/>
              </a:rPr>
              <a:t>\\matprod1.dll")</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.C("matprod1", </a:t>
            </a:r>
            <a:r>
              <a:rPr lang="en-US" altLang="zh-TW" sz="1400" b="1" dirty="0" err="1">
                <a:solidFill>
                  <a:srgbClr val="0070C0"/>
                </a:solidFill>
                <a:latin typeface="+mn-ea"/>
                <a:ea typeface="+mn-ea"/>
              </a:rPr>
              <a:t>as.numeric</a:t>
            </a:r>
            <a:r>
              <a:rPr lang="en-US" altLang="zh-TW" sz="1400" b="1" dirty="0">
                <a:solidFill>
                  <a:srgbClr val="0070C0"/>
                </a:solidFill>
                <a:latin typeface="+mn-ea"/>
                <a:ea typeface="+mn-ea"/>
              </a:rPr>
              <a:t>(A), </a:t>
            </a:r>
            <a:r>
              <a:rPr lang="en-US" altLang="zh-TW" sz="1400" b="1" dirty="0" err="1">
                <a:solidFill>
                  <a:srgbClr val="0070C0"/>
                </a:solidFill>
                <a:latin typeface="+mn-ea"/>
                <a:ea typeface="+mn-ea"/>
              </a:rPr>
              <a:t>nrow</a:t>
            </a:r>
            <a:r>
              <a:rPr lang="en-US" altLang="zh-TW" sz="1400" b="1" dirty="0">
                <a:solidFill>
                  <a:srgbClr val="0070C0"/>
                </a:solidFill>
                <a:latin typeface="+mn-ea"/>
                <a:ea typeface="+mn-ea"/>
              </a:rPr>
              <a:t>(A), </a:t>
            </a:r>
            <a:r>
              <a:rPr lang="en-US" altLang="zh-TW" sz="1400" b="1" dirty="0" err="1">
                <a:solidFill>
                  <a:srgbClr val="0070C0"/>
                </a:solidFill>
                <a:latin typeface="+mn-ea"/>
                <a:ea typeface="+mn-ea"/>
              </a:rPr>
              <a:t>ncol</a:t>
            </a:r>
            <a:r>
              <a:rPr lang="en-US" altLang="zh-TW" sz="1400" b="1" dirty="0">
                <a:solidFill>
                  <a:srgbClr val="0070C0"/>
                </a:solidFill>
                <a:latin typeface="+mn-ea"/>
                <a:ea typeface="+mn-ea"/>
              </a:rPr>
              <a:t>(A), </a:t>
            </a:r>
            <a:r>
              <a:rPr lang="en-US" altLang="zh-TW" sz="1400" b="1" dirty="0" err="1">
                <a:solidFill>
                  <a:srgbClr val="0070C0"/>
                </a:solidFill>
                <a:latin typeface="+mn-ea"/>
                <a:ea typeface="+mn-ea"/>
              </a:rPr>
              <a:t>as.numeric</a:t>
            </a:r>
            <a:r>
              <a:rPr lang="en-US" altLang="zh-TW" sz="1400" b="1" dirty="0">
                <a:solidFill>
                  <a:srgbClr val="0070C0"/>
                </a:solidFill>
                <a:latin typeface="+mn-ea"/>
                <a:ea typeface="+mn-ea"/>
              </a:rPr>
              <a:t>(B),</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nrow</a:t>
            </a:r>
            <a:r>
              <a:rPr lang="en-US" altLang="zh-TW" sz="1400" b="1" dirty="0">
                <a:solidFill>
                  <a:srgbClr val="0070C0"/>
                </a:solidFill>
                <a:latin typeface="+mn-ea"/>
                <a:ea typeface="+mn-ea"/>
              </a:rPr>
              <a:t>(B), </a:t>
            </a:r>
            <a:r>
              <a:rPr lang="en-US" altLang="zh-TW" sz="1400" b="1" dirty="0" err="1">
                <a:solidFill>
                  <a:srgbClr val="0070C0"/>
                </a:solidFill>
                <a:latin typeface="+mn-ea"/>
                <a:ea typeface="+mn-ea"/>
              </a:rPr>
              <a:t>ncol</a:t>
            </a:r>
            <a:r>
              <a:rPr lang="en-US" altLang="zh-TW" sz="1400" b="1" dirty="0">
                <a:solidFill>
                  <a:srgbClr val="0070C0"/>
                </a:solidFill>
                <a:latin typeface="+mn-ea"/>
                <a:ea typeface="+mn-ea"/>
              </a:rPr>
              <a:t>(B), </a:t>
            </a:r>
            <a:r>
              <a:rPr lang="en-US" altLang="zh-TW" sz="1400" b="1" dirty="0" err="1">
                <a:solidFill>
                  <a:srgbClr val="0070C0"/>
                </a:solidFill>
                <a:latin typeface="+mn-ea"/>
                <a:ea typeface="+mn-ea"/>
              </a:rPr>
              <a:t>ans</a:t>
            </a:r>
            <a:r>
              <a:rPr lang="en-US" altLang="zh-TW" sz="1400" b="1" dirty="0">
                <a:solidFill>
                  <a:srgbClr val="0070C0"/>
                </a:solidFill>
                <a:latin typeface="+mn-ea"/>
                <a:ea typeface="+mn-ea"/>
              </a:rPr>
              <a:t> = numeric(</a:t>
            </a:r>
            <a:r>
              <a:rPr lang="en-US" altLang="zh-TW" sz="1400" b="1" dirty="0" err="1">
                <a:solidFill>
                  <a:srgbClr val="0070C0"/>
                </a:solidFill>
                <a:latin typeface="+mn-ea"/>
                <a:ea typeface="+mn-ea"/>
              </a:rPr>
              <a:t>nrow</a:t>
            </a:r>
            <a:r>
              <a:rPr lang="en-US" altLang="zh-TW" sz="1400" b="1" dirty="0">
                <a:solidFill>
                  <a:srgbClr val="0070C0"/>
                </a:solidFill>
                <a:latin typeface="+mn-ea"/>
                <a:ea typeface="+mn-ea"/>
              </a:rPr>
              <a:t>(A) * </a:t>
            </a:r>
            <a:r>
              <a:rPr lang="en-US" altLang="zh-TW" sz="1400" b="1" dirty="0" err="1">
                <a:solidFill>
                  <a:srgbClr val="0070C0"/>
                </a:solidFill>
                <a:latin typeface="+mn-ea"/>
                <a:ea typeface="+mn-ea"/>
              </a:rPr>
              <a:t>ncol</a:t>
            </a:r>
            <a:r>
              <a:rPr lang="en-US" altLang="zh-TW" sz="1400" b="1" dirty="0">
                <a:solidFill>
                  <a:srgbClr val="0070C0"/>
                </a:solidFill>
                <a:latin typeface="+mn-ea"/>
                <a:ea typeface="+mn-ea"/>
              </a:rPr>
              <a:t>(B)))$</a:t>
            </a:r>
            <a:r>
              <a:rPr lang="en-US" altLang="zh-TW" sz="1400" b="1" dirty="0" err="1">
                <a:solidFill>
                  <a:srgbClr val="0070C0"/>
                </a:solidFill>
                <a:latin typeface="+mn-ea"/>
                <a:ea typeface="+mn-ea"/>
              </a:rPr>
              <a:t>ans</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dim(</a:t>
            </a: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c(</a:t>
            </a:r>
            <a:r>
              <a:rPr lang="en-US" altLang="zh-TW" sz="1400" b="1" dirty="0" err="1">
                <a:solidFill>
                  <a:srgbClr val="0070C0"/>
                </a:solidFill>
                <a:latin typeface="+mn-ea"/>
                <a:ea typeface="+mn-ea"/>
              </a:rPr>
              <a:t>nrow</a:t>
            </a:r>
            <a:r>
              <a:rPr lang="en-US" altLang="zh-TW" sz="1400" b="1" dirty="0">
                <a:solidFill>
                  <a:srgbClr val="0070C0"/>
                </a:solidFill>
                <a:latin typeface="+mn-ea"/>
                <a:ea typeface="+mn-ea"/>
              </a:rPr>
              <a:t>(A), </a:t>
            </a:r>
            <a:r>
              <a:rPr lang="en-US" altLang="zh-TW" sz="1400" b="1" dirty="0" err="1">
                <a:solidFill>
                  <a:srgbClr val="0070C0"/>
                </a:solidFill>
                <a:latin typeface="+mn-ea"/>
                <a:ea typeface="+mn-ea"/>
              </a:rPr>
              <a:t>ncol</a:t>
            </a:r>
            <a:r>
              <a:rPr lang="en-US" altLang="zh-TW" sz="1400" b="1" dirty="0">
                <a:solidFill>
                  <a:srgbClr val="0070C0"/>
                </a:solidFill>
                <a:latin typeface="+mn-ea"/>
                <a:ea typeface="+mn-ea"/>
              </a:rPr>
              <a:t>(B))</a:t>
            </a:r>
          </a:p>
          <a:p>
            <a:pPr lvl="3">
              <a:defRPr/>
            </a:pPr>
            <a:r>
              <a:rPr lang="en-US" altLang="zh-TW" sz="1400" b="1" dirty="0" err="1">
                <a:solidFill>
                  <a:srgbClr val="0070C0"/>
                </a:solidFill>
                <a:latin typeface="+mn-ea"/>
                <a:ea typeface="+mn-ea"/>
              </a:rPr>
              <a:t>dyn.unload</a:t>
            </a:r>
            <a:r>
              <a:rPr lang="en-US" altLang="zh-TW" sz="1400" b="1" dirty="0">
                <a:solidFill>
                  <a:srgbClr val="0070C0"/>
                </a:solidFill>
                <a:latin typeface="+mn-ea"/>
                <a:ea typeface="+mn-ea"/>
              </a:rPr>
              <a:t>("c:\\</a:t>
            </a:r>
            <a:r>
              <a:rPr lang="en-US" altLang="zh-TW" sz="1400" b="1" dirty="0" err="1">
                <a:solidFill>
                  <a:srgbClr val="0070C0"/>
                </a:solidFill>
                <a:latin typeface="+mn-ea"/>
                <a:ea typeface="+mn-ea"/>
              </a:rPr>
              <a:t>Rcallc</a:t>
            </a:r>
            <a:r>
              <a:rPr lang="en-US" altLang="zh-TW" sz="1400" b="1" dirty="0">
                <a:solidFill>
                  <a:srgbClr val="0070C0"/>
                </a:solidFill>
                <a:latin typeface="+mn-ea"/>
                <a:ea typeface="+mn-ea"/>
              </a:rPr>
              <a:t>\\matprod1.dll")</a:t>
            </a:r>
          </a:p>
          <a:p>
            <a:pPr lvl="3">
              <a:defRPr/>
            </a:pPr>
            <a:r>
              <a:rPr lang="en-US" altLang="zh-TW" sz="1400" b="1" dirty="0" err="1">
                <a:solidFill>
                  <a:srgbClr val="0070C0"/>
                </a:solidFill>
                <a:latin typeface="+mn-ea"/>
                <a:ea typeface="+mn-ea"/>
              </a:rPr>
              <a:t>ans</a:t>
            </a: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結果為</a:t>
            </a:r>
            <a:endParaRPr lang="en-US" altLang="zh-TW" sz="1400" dirty="0">
              <a:latin typeface="+mn-ea"/>
              <a:ea typeface="+mn-ea"/>
            </a:endParaRPr>
          </a:p>
          <a:p>
            <a:pPr lvl="3">
              <a:defRPr/>
            </a:pPr>
            <a:r>
              <a:rPr lang="en-US" altLang="zh-TW" sz="1400" b="1" dirty="0">
                <a:solidFill>
                  <a:srgbClr val="0070C0"/>
                </a:solidFill>
                <a:latin typeface="+mn-ea"/>
                <a:ea typeface="+mn-ea"/>
              </a:rPr>
              <a:t>       [,1] [,2]</a:t>
            </a:r>
          </a:p>
          <a:p>
            <a:pPr lvl="3">
              <a:defRPr/>
            </a:pPr>
            <a:r>
              <a:rPr lang="en-US" altLang="zh-TW" sz="1400" b="1" dirty="0">
                <a:solidFill>
                  <a:srgbClr val="0070C0"/>
                </a:solidFill>
                <a:latin typeface="+mn-ea"/>
                <a:ea typeface="+mn-ea"/>
              </a:rPr>
              <a:t>[1,]   30   66</a:t>
            </a:r>
          </a:p>
          <a:p>
            <a:pPr lvl="3">
              <a:defRPr/>
            </a:pPr>
            <a:r>
              <a:rPr lang="en-US" altLang="zh-TW" sz="1400" b="1" dirty="0">
                <a:solidFill>
                  <a:srgbClr val="0070C0"/>
                </a:solidFill>
                <a:latin typeface="+mn-ea"/>
                <a:ea typeface="+mn-ea"/>
              </a:rPr>
              <a:t>[2,]   36   81</a:t>
            </a:r>
          </a:p>
          <a:p>
            <a:pPr lvl="3">
              <a:defRPr/>
            </a:pPr>
            <a:r>
              <a:rPr lang="en-US" altLang="zh-TW" sz="1400" b="1" dirty="0">
                <a:solidFill>
                  <a:srgbClr val="0070C0"/>
                </a:solidFill>
                <a:latin typeface="+mn-ea"/>
                <a:ea typeface="+mn-ea"/>
              </a:rPr>
              <a:t>[3,]   42   96</a:t>
            </a:r>
          </a:p>
          <a:p>
            <a:pPr lvl="1">
              <a:buFont typeface="Wingdings" pitchFamily="2" charset="2"/>
              <a:buChar char="Ø"/>
              <a:defRPr/>
            </a:pP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zh-TW" altLang="en-US" sz="2800" b="1" smtClean="0"/>
              <a:t>取用內建資料</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650A6B2D-1EB7-4F54-855B-EAC14892D646}" type="slidenum">
              <a:rPr lang="zh-TW" altLang="en-US" smtClean="0"/>
              <a:pPr fontAlgn="base">
                <a:spcBef>
                  <a:spcPct val="0"/>
                </a:spcBef>
                <a:spcAft>
                  <a:spcPct val="0"/>
                </a:spcAft>
                <a:defRPr/>
              </a:pPr>
              <a:t>2</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540125"/>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 </a:t>
            </a:r>
            <a:r>
              <a:rPr lang="zh-TW" altLang="en-US" sz="1400" dirty="0">
                <a:latin typeface="+mn-ea"/>
                <a:ea typeface="+mn-ea"/>
              </a:rPr>
              <a:t>提供了大約 </a:t>
            </a:r>
            <a:r>
              <a:rPr lang="en-US" altLang="zh-TW" sz="1400" dirty="0">
                <a:latin typeface="+mn-ea"/>
                <a:ea typeface="+mn-ea"/>
              </a:rPr>
              <a:t>100 </a:t>
            </a:r>
            <a:r>
              <a:rPr lang="zh-TW" altLang="en-US" sz="1400" dirty="0">
                <a:latin typeface="+mn-ea"/>
                <a:ea typeface="+mn-ea"/>
              </a:rPr>
              <a:t>個內建的資料集（在 </a:t>
            </a:r>
            <a:r>
              <a:rPr lang="en-US" altLang="zh-TW" sz="1400" dirty="0">
                <a:latin typeface="+mn-ea"/>
                <a:ea typeface="+mn-ea"/>
              </a:rPr>
              <a:t>datasets </a:t>
            </a:r>
            <a:r>
              <a:rPr lang="zh-TW" altLang="en-US" sz="1400" dirty="0">
                <a:latin typeface="+mn-ea"/>
                <a:ea typeface="+mn-ea"/>
              </a:rPr>
              <a:t>套件中），其他的套件（包括與 </a:t>
            </a:r>
            <a:r>
              <a:rPr lang="en-US" altLang="zh-TW" sz="1400" dirty="0">
                <a:latin typeface="+mn-ea"/>
                <a:ea typeface="+mn-ea"/>
              </a:rPr>
              <a:t>R </a:t>
            </a:r>
            <a:r>
              <a:rPr lang="zh-TW" altLang="en-US" sz="1400" dirty="0">
                <a:latin typeface="+mn-ea"/>
                <a:ea typeface="+mn-ea"/>
              </a:rPr>
              <a:t>一起發行的推薦套件）也提供了一些作為範例的資料集，若要查看所有可以使用的資料列表，則可使用：</a:t>
            </a:r>
          </a:p>
          <a:p>
            <a:pPr lvl="3">
              <a:defRPr/>
            </a:pPr>
            <a:r>
              <a:rPr lang="en-US" altLang="zh-TW" sz="1400" b="1" dirty="0">
                <a:solidFill>
                  <a:srgbClr val="0070C0"/>
                </a:solidFill>
                <a:latin typeface="+mn-ea"/>
                <a:ea typeface="+mn-ea"/>
              </a:rPr>
              <a:t>data()</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自 </a:t>
            </a:r>
            <a:r>
              <a:rPr lang="en-US" altLang="zh-TW" sz="1400" dirty="0">
                <a:latin typeface="+mn-ea"/>
                <a:ea typeface="+mn-ea"/>
              </a:rPr>
              <a:t>R 2.0.0 </a:t>
            </a:r>
            <a:r>
              <a:rPr lang="zh-TW" altLang="en-US" sz="1400" dirty="0">
                <a:latin typeface="+mn-ea"/>
                <a:ea typeface="+mn-ea"/>
              </a:rPr>
              <a:t>版本開始，所有 </a:t>
            </a:r>
            <a:r>
              <a:rPr lang="en-US" altLang="zh-TW" sz="1400" dirty="0">
                <a:latin typeface="+mn-ea"/>
                <a:ea typeface="+mn-ea"/>
              </a:rPr>
              <a:t>R </a:t>
            </a:r>
            <a:r>
              <a:rPr lang="zh-TW" altLang="en-US" sz="1400" dirty="0">
                <a:latin typeface="+mn-ea"/>
                <a:ea typeface="+mn-ea"/>
              </a:rPr>
              <a:t>提供的資料集可以透過名字直接使用，但是仍有許多套件依然沿用早期的使用方式：必須透過 </a:t>
            </a:r>
            <a:r>
              <a:rPr lang="en-US" altLang="zh-TW" sz="1400" dirty="0">
                <a:latin typeface="+mn-ea"/>
                <a:ea typeface="+mn-ea"/>
              </a:rPr>
              <a:t>data() </a:t>
            </a:r>
            <a:r>
              <a:rPr lang="zh-TW" altLang="en-US" sz="1400" dirty="0">
                <a:latin typeface="+mn-ea"/>
                <a:ea typeface="+mn-ea"/>
              </a:rPr>
              <a:t>函數載入資料，例如</a:t>
            </a:r>
          </a:p>
          <a:p>
            <a:pPr lvl="3">
              <a:defRPr/>
            </a:pPr>
            <a:r>
              <a:rPr lang="en-US" altLang="zh-TW" sz="1400" b="1" dirty="0">
                <a:solidFill>
                  <a:srgbClr val="0070C0"/>
                </a:solidFill>
                <a:latin typeface="+mn-ea"/>
                <a:ea typeface="+mn-ea"/>
              </a:rPr>
              <a:t>data(</a:t>
            </a:r>
            <a:r>
              <a:rPr lang="en-US" altLang="zh-TW" sz="1400" b="1" dirty="0" err="1">
                <a:solidFill>
                  <a:srgbClr val="0070C0"/>
                </a:solidFill>
                <a:latin typeface="+mn-ea"/>
                <a:ea typeface="+mn-ea"/>
              </a:rPr>
              <a:t>infert</a:t>
            </a: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在標準套件中，仍然可以這樣使用（就像這個例子一樣）。許多情況下，這樣會載入一個相同名稱的 </a:t>
            </a:r>
            <a:r>
              <a:rPr lang="en-US" altLang="zh-TW" sz="1400" dirty="0">
                <a:latin typeface="+mn-ea"/>
                <a:ea typeface="+mn-ea"/>
              </a:rPr>
              <a:t>R </a:t>
            </a:r>
            <a:r>
              <a:rPr lang="zh-TW" altLang="en-US" sz="1400" dirty="0">
                <a:latin typeface="+mn-ea"/>
                <a:ea typeface="+mn-ea"/>
              </a:rPr>
              <a:t>物件，不過在某些情況下它會載入好幾個物件。</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若要查看某個套建中所包含的資料集，則使用 </a:t>
            </a:r>
            <a:r>
              <a:rPr lang="en-US" altLang="zh-TW" sz="1400" dirty="0">
                <a:latin typeface="+mn-ea"/>
                <a:ea typeface="+mn-ea"/>
              </a:rPr>
              <a:t>package </a:t>
            </a:r>
            <a:r>
              <a:rPr lang="zh-TW" altLang="en-US" sz="1400" dirty="0">
                <a:latin typeface="+mn-ea"/>
                <a:ea typeface="+mn-ea"/>
              </a:rPr>
              <a:t>參數指定套件名稱：</a:t>
            </a:r>
          </a:p>
          <a:p>
            <a:pPr lvl="3">
              <a:defRPr/>
            </a:pPr>
            <a:r>
              <a:rPr lang="en-US" altLang="zh-TW" sz="1400" b="1" dirty="0">
                <a:solidFill>
                  <a:srgbClr val="0070C0"/>
                </a:solidFill>
                <a:latin typeface="+mn-ea"/>
                <a:ea typeface="+mn-ea"/>
              </a:rPr>
              <a:t>data(package="</a:t>
            </a:r>
            <a:r>
              <a:rPr lang="en-US" altLang="zh-TW" sz="1400" b="1" dirty="0" err="1">
                <a:solidFill>
                  <a:srgbClr val="0070C0"/>
                </a:solidFill>
                <a:latin typeface="+mn-ea"/>
                <a:ea typeface="+mn-ea"/>
              </a:rPr>
              <a:t>rpart</a:t>
            </a: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data(</a:t>
            </a:r>
            <a:r>
              <a:rPr lang="en-US" altLang="zh-TW" sz="1400" b="1" dirty="0" err="1">
                <a:solidFill>
                  <a:srgbClr val="0070C0"/>
                </a:solidFill>
                <a:latin typeface="+mn-ea"/>
                <a:ea typeface="+mn-ea"/>
              </a:rPr>
              <a:t>Puromycin</a:t>
            </a:r>
            <a:r>
              <a:rPr lang="en-US" altLang="zh-TW" sz="1400" b="1" dirty="0">
                <a:solidFill>
                  <a:srgbClr val="0070C0"/>
                </a:solidFill>
                <a:latin typeface="+mn-ea"/>
                <a:ea typeface="+mn-ea"/>
              </a:rPr>
              <a:t>, package="datasets")</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如果一個套件已經被 </a:t>
            </a:r>
            <a:r>
              <a:rPr lang="en-US" altLang="zh-TW" sz="1400" dirty="0">
                <a:latin typeface="+mn-ea"/>
                <a:ea typeface="+mn-ea"/>
              </a:rPr>
              <a:t>library() </a:t>
            </a:r>
            <a:r>
              <a:rPr lang="zh-TW" altLang="en-US" sz="1400" dirty="0">
                <a:latin typeface="+mn-ea"/>
                <a:ea typeface="+mn-ea"/>
              </a:rPr>
              <a:t>函數載入，那麼這個套件中的所有資料集會被自動地加入到搜尋路徑中。</a:t>
            </a: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p:txBody>
          <a:bodyPr/>
          <a:lstStyle/>
          <a:p>
            <a:pPr eaLnBrk="1" hangingPunct="1"/>
            <a:r>
              <a:rPr lang="zh-TW" altLang="en-US" sz="2800" b="1" smtClean="0"/>
              <a:t>外部程式</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4E1C8507-B56D-403A-AF83-18F6DF250B02}" type="slidenum">
              <a:rPr lang="zh-TW" altLang="en-US" smtClean="0"/>
              <a:pPr fontAlgn="base">
                <a:spcBef>
                  <a:spcPct val="0"/>
                </a:spcBef>
                <a:spcAft>
                  <a:spcPct val="0"/>
                </a:spcAft>
                <a:defRPr/>
              </a:pPr>
              <a:t>20</a:t>
            </a:fld>
            <a:endParaRPr lang="zh-TW" altLang="en-US" dirty="0" smtClean="0"/>
          </a:p>
        </p:txBody>
      </p:sp>
      <p:sp>
        <p:nvSpPr>
          <p:cNvPr id="14340"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1"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2"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4"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5"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108543"/>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shell() </a:t>
            </a:r>
            <a:r>
              <a:rPr lang="zh-TW" altLang="en-US" sz="1400" dirty="0">
                <a:latin typeface="+mn-ea"/>
                <a:ea typeface="+mn-ea"/>
              </a:rPr>
              <a:t>函數</a:t>
            </a:r>
            <a:r>
              <a:rPr lang="en-US" altLang="zh-TW" sz="1400" dirty="0">
                <a:latin typeface="+mn-ea"/>
                <a:ea typeface="+mn-ea"/>
              </a:rPr>
              <a:t>	shell() </a:t>
            </a:r>
            <a:r>
              <a:rPr lang="zh-TW" altLang="en-US" sz="1400" dirty="0">
                <a:latin typeface="+mn-ea"/>
                <a:ea typeface="+mn-ea"/>
              </a:rPr>
              <a:t>函數是在 </a:t>
            </a:r>
            <a:r>
              <a:rPr lang="en-US" altLang="zh-TW" sz="1400" dirty="0">
                <a:latin typeface="+mn-ea"/>
                <a:ea typeface="+mn-ea"/>
              </a:rPr>
              <a:t>Windows </a:t>
            </a:r>
            <a:r>
              <a:rPr lang="zh-TW" altLang="en-US" sz="1400" dirty="0">
                <a:latin typeface="+mn-ea"/>
                <a:ea typeface="+mn-ea"/>
              </a:rPr>
              <a:t>平台下才有的函數，可以使用 </a:t>
            </a:r>
            <a:r>
              <a:rPr lang="en-US" altLang="zh-TW" sz="1400" dirty="0">
                <a:latin typeface="+mn-ea"/>
                <a:ea typeface="+mn-ea"/>
              </a:rPr>
              <a:t>redirection </a:t>
            </a:r>
            <a:r>
              <a:rPr lang="zh-TW" altLang="en-US" sz="1400" dirty="0">
                <a:latin typeface="+mn-ea"/>
                <a:ea typeface="+mn-ea"/>
              </a:rPr>
              <a:t>或 </a:t>
            </a:r>
            <a:r>
              <a:rPr lang="en-US" altLang="zh-TW" sz="1400" dirty="0">
                <a:latin typeface="+mn-ea"/>
                <a:ea typeface="+mn-ea"/>
              </a:rPr>
              <a:t>pipes</a:t>
            </a:r>
            <a:r>
              <a:rPr lang="zh-TW" altLang="en-US" sz="1400" dirty="0">
                <a:latin typeface="+mn-ea"/>
                <a:ea typeface="+mn-ea"/>
              </a:rPr>
              <a:t>，</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將外部程式執行的結果直接導入檔案中：</a:t>
            </a:r>
            <a:endParaRPr lang="en-US" altLang="zh-TW" sz="1400" dirty="0">
              <a:latin typeface="+mn-ea"/>
              <a:ea typeface="+mn-ea"/>
            </a:endParaRPr>
          </a:p>
          <a:p>
            <a:pPr>
              <a:defRPr/>
            </a:pPr>
            <a:r>
              <a:rPr lang="en-US" altLang="zh-TW" sz="1400" dirty="0">
                <a:latin typeface="+mn-ea"/>
                <a:ea typeface="+mn-ea"/>
              </a:rPr>
              <a:t>			</a:t>
            </a:r>
            <a:r>
              <a:rPr lang="en-US" altLang="zh-TW" sz="1400" b="1" dirty="0">
                <a:solidFill>
                  <a:srgbClr val="0070C0"/>
                </a:solidFill>
                <a:latin typeface="+mn-ea"/>
                <a:ea typeface="+mn-ea"/>
              </a:rPr>
              <a:t>shell("dir &gt; </a:t>
            </a:r>
            <a:r>
              <a:rPr lang="en-US" altLang="zh-TW" sz="1400" b="1" dirty="0" smtClean="0">
                <a:solidFill>
                  <a:srgbClr val="0070C0"/>
                </a:solidFill>
                <a:latin typeface="+mn-ea"/>
                <a:ea typeface="+mn-ea"/>
              </a:rPr>
              <a:t>c:/dir.txt</a:t>
            </a: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執行完成後即可得到一個檔案 </a:t>
            </a:r>
            <a:r>
              <a:rPr lang="en-US" altLang="zh-TW" sz="1400" dirty="0">
                <a:latin typeface="+mn-ea"/>
                <a:ea typeface="+mn-ea"/>
              </a:rPr>
              <a:t>c:\dir.txt </a:t>
            </a:r>
            <a:r>
              <a:rPr lang="zh-TW" altLang="en-US" sz="1400" dirty="0">
                <a:latin typeface="+mn-ea"/>
                <a:ea typeface="+mn-ea"/>
              </a:rPr>
              <a:t>，其內容為 </a:t>
            </a:r>
            <a:r>
              <a:rPr lang="en-US" altLang="zh-TW" sz="1400" dirty="0">
                <a:latin typeface="+mn-ea"/>
                <a:ea typeface="+mn-ea"/>
              </a:rPr>
              <a:t>dir </a:t>
            </a:r>
            <a:r>
              <a:rPr lang="zh-TW" altLang="en-US" sz="1400" dirty="0">
                <a:latin typeface="+mn-ea"/>
                <a:ea typeface="+mn-ea"/>
              </a:rPr>
              <a:t>指令的輸出結果，此處用到 </a:t>
            </a:r>
            <a:r>
              <a:rPr lang="en-US" altLang="zh-TW" sz="1400" dirty="0">
                <a:latin typeface="+mn-ea"/>
                <a:ea typeface="+mn-ea"/>
              </a:rPr>
              <a:t>shell </a:t>
            </a:r>
            <a:r>
              <a:rPr lang="zh-TW" altLang="en-US" sz="1400" dirty="0">
                <a:latin typeface="+mn-ea"/>
                <a:ea typeface="+mn-ea"/>
              </a:rPr>
              <a:t>的 </a:t>
            </a:r>
            <a:r>
              <a:rPr lang="en-US" altLang="zh-TW" sz="1400" dirty="0">
                <a:latin typeface="+mn-ea"/>
                <a:ea typeface="+mn-ea"/>
              </a:rPr>
              <a:t>redirection </a:t>
            </a:r>
            <a:r>
              <a:rPr lang="zh-TW" altLang="en-US" sz="1400" dirty="0">
                <a:latin typeface="+mn-ea"/>
                <a:ea typeface="+mn-ea"/>
              </a:rPr>
              <a:t>的功能。</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en-US" altLang="zh-TW" sz="1400" dirty="0" err="1">
                <a:latin typeface="+mn-ea"/>
                <a:ea typeface="+mn-ea"/>
              </a:rPr>
              <a:t>shell.exec</a:t>
            </a:r>
            <a:r>
              <a:rPr lang="en-US" altLang="zh-TW" sz="1400" dirty="0">
                <a:latin typeface="+mn-ea"/>
                <a:ea typeface="+mn-ea"/>
              </a:rPr>
              <a:t>() </a:t>
            </a:r>
            <a:r>
              <a:rPr lang="zh-TW" altLang="en-US" sz="1400" dirty="0">
                <a:latin typeface="+mn-ea"/>
                <a:ea typeface="+mn-ea"/>
              </a:rPr>
              <a:t>函數</a:t>
            </a:r>
            <a:r>
              <a:rPr lang="en-US" altLang="zh-TW" sz="1400" dirty="0">
                <a:latin typeface="+mn-ea"/>
                <a:ea typeface="+mn-ea"/>
              </a:rPr>
              <a:t>	</a:t>
            </a:r>
            <a:r>
              <a:rPr lang="en-US" altLang="zh-TW" sz="1400" dirty="0" err="1">
                <a:latin typeface="+mn-ea"/>
                <a:ea typeface="+mn-ea"/>
              </a:rPr>
              <a:t>shell.exec</a:t>
            </a:r>
            <a:r>
              <a:rPr lang="en-US" altLang="zh-TW" sz="1400" dirty="0">
                <a:latin typeface="+mn-ea"/>
                <a:ea typeface="+mn-ea"/>
              </a:rPr>
              <a:t>() </a:t>
            </a:r>
            <a:r>
              <a:rPr lang="zh-TW" altLang="en-US" sz="1400" dirty="0">
                <a:latin typeface="+mn-ea"/>
                <a:ea typeface="+mn-ea"/>
              </a:rPr>
              <a:t>函數也是 </a:t>
            </a:r>
            <a:r>
              <a:rPr lang="en-US" altLang="zh-TW" sz="1400" dirty="0">
                <a:latin typeface="+mn-ea"/>
                <a:ea typeface="+mn-ea"/>
              </a:rPr>
              <a:t>Windows </a:t>
            </a:r>
            <a:r>
              <a:rPr lang="zh-TW" altLang="en-US" sz="1400" dirty="0">
                <a:latin typeface="+mn-ea"/>
                <a:ea typeface="+mn-ea"/>
              </a:rPr>
              <a:t>平台中特有的函數，它可以</a:t>
            </a:r>
            <a:r>
              <a:rPr lang="zh-TW" altLang="en-US" sz="1400" dirty="0">
                <a:solidFill>
                  <a:srgbClr val="FF0000"/>
                </a:solidFill>
                <a:latin typeface="+mn-ea"/>
                <a:ea typeface="+mn-ea"/>
              </a:rPr>
              <a:t>使用 </a:t>
            </a:r>
            <a:r>
              <a:rPr lang="en-US" altLang="zh-TW" sz="1400" dirty="0">
                <a:solidFill>
                  <a:srgbClr val="FF0000"/>
                </a:solidFill>
                <a:latin typeface="+mn-ea"/>
                <a:ea typeface="+mn-ea"/>
              </a:rPr>
              <a:t>Windows </a:t>
            </a:r>
            <a:r>
              <a:rPr lang="zh-TW" altLang="en-US" sz="1400" dirty="0">
                <a:solidFill>
                  <a:srgbClr val="FF0000"/>
                </a:solidFill>
                <a:latin typeface="+mn-ea"/>
                <a:ea typeface="+mn-ea"/>
              </a:rPr>
              <a:t>中</a:t>
            </a:r>
            <a:r>
              <a:rPr lang="en-US" altLang="zh-TW" sz="1400" dirty="0">
                <a:solidFill>
                  <a:srgbClr val="FF0000"/>
                </a:solidFill>
                <a:latin typeface="+mn-ea"/>
                <a:ea typeface="+mn-ea"/>
              </a:rPr>
              <a:t/>
            </a:r>
            <a:br>
              <a:rPr lang="en-US" altLang="zh-TW" sz="1400" dirty="0">
                <a:solidFill>
                  <a:srgbClr val="FF0000"/>
                </a:solidFill>
                <a:latin typeface="+mn-ea"/>
                <a:ea typeface="+mn-ea"/>
              </a:rPr>
            </a:br>
            <a:r>
              <a:rPr lang="en-US" altLang="zh-TW" sz="1400" dirty="0">
                <a:solidFill>
                  <a:srgbClr val="FF0000"/>
                </a:solidFill>
                <a:latin typeface="+mn-ea"/>
                <a:ea typeface="+mn-ea"/>
              </a:rPr>
              <a:t>		</a:t>
            </a:r>
            <a:r>
              <a:rPr lang="zh-TW" altLang="en-US" sz="1400" dirty="0">
                <a:solidFill>
                  <a:srgbClr val="FF0000"/>
                </a:solidFill>
                <a:latin typeface="+mn-ea"/>
                <a:ea typeface="+mn-ea"/>
              </a:rPr>
              <a:t>相關的應用程式開啟指定的檔案或是網址</a:t>
            </a:r>
            <a:r>
              <a:rPr lang="zh-TW" altLang="en-US" sz="1400" dirty="0">
                <a:latin typeface="+mn-ea"/>
                <a:ea typeface="+mn-ea"/>
              </a:rPr>
              <a:t>，例如上面的範例中所產生的 </a:t>
            </a:r>
            <a:r>
              <a:rPr lang="en-US" altLang="zh-TW" sz="1400" dirty="0">
                <a:latin typeface="+mn-ea"/>
                <a:ea typeface="+mn-ea"/>
              </a:rPr>
              <a:t/>
            </a:r>
            <a:br>
              <a:rPr lang="en-US" altLang="zh-TW" sz="1400" dirty="0">
                <a:latin typeface="+mn-ea"/>
                <a:ea typeface="+mn-ea"/>
              </a:rPr>
            </a:br>
            <a:r>
              <a:rPr lang="en-US" altLang="zh-TW" sz="1400" dirty="0">
                <a:latin typeface="+mn-ea"/>
                <a:ea typeface="+mn-ea"/>
              </a:rPr>
              <a:t>		c:\dir.txt </a:t>
            </a:r>
            <a:r>
              <a:rPr lang="zh-TW" altLang="en-US" sz="1400" dirty="0">
                <a:latin typeface="+mn-ea"/>
                <a:ea typeface="+mn-ea"/>
              </a:rPr>
              <a:t>可以使用下面的指令來開啟：</a:t>
            </a:r>
          </a:p>
          <a:p>
            <a:pPr lvl="6">
              <a:defRPr/>
            </a:pPr>
            <a:r>
              <a:rPr lang="en-US" altLang="zh-TW" sz="1400" b="1" dirty="0" err="1">
                <a:solidFill>
                  <a:srgbClr val="0070C0"/>
                </a:solidFill>
                <a:latin typeface="+mn-ea"/>
                <a:ea typeface="+mn-ea"/>
              </a:rPr>
              <a:t>shell.exec</a:t>
            </a:r>
            <a:r>
              <a:rPr lang="en-US" altLang="zh-TW" sz="1400" b="1" dirty="0">
                <a:solidFill>
                  <a:srgbClr val="0070C0"/>
                </a:solidFill>
                <a:latin typeface="+mn-ea"/>
                <a:ea typeface="+mn-ea"/>
              </a:rPr>
              <a:t>("c</a:t>
            </a:r>
            <a:r>
              <a:rPr lang="en-US" altLang="zh-TW" sz="1400" b="1" dirty="0" smtClean="0">
                <a:solidFill>
                  <a:srgbClr val="0070C0"/>
                </a:solidFill>
                <a:latin typeface="+mn-ea"/>
                <a:ea typeface="+mn-ea"/>
              </a:rPr>
              <a:t>:/dir.txt</a:t>
            </a:r>
            <a:r>
              <a:rPr lang="en-US" altLang="zh-TW" sz="1400" b="1" dirty="0">
                <a:solidFill>
                  <a:srgbClr val="0070C0"/>
                </a:solidFill>
                <a:latin typeface="+mn-ea"/>
                <a:ea typeface="+mn-ea"/>
              </a:rPr>
              <a:t>")</a:t>
            </a:r>
          </a:p>
          <a:p>
            <a:pPr lvl="6">
              <a:defRPr/>
            </a:pPr>
            <a:endParaRPr lang="en-US" altLang="zh-TW" sz="1400" b="1" dirty="0">
              <a:solidFill>
                <a:srgbClr val="0070C0"/>
              </a:solidFill>
              <a:latin typeface="+mn-ea"/>
              <a:ea typeface="+mn-ea"/>
            </a:endParaRPr>
          </a:p>
          <a:p>
            <a:pPr lvl="1">
              <a:buFont typeface="Wingdings" pitchFamily="2" charset="2"/>
              <a:buChar char="Ø"/>
              <a:defRPr/>
            </a:pPr>
            <a:r>
              <a:rPr lang="en-US" altLang="zh-TW" sz="1400" dirty="0">
                <a:latin typeface="+mn-ea"/>
                <a:ea typeface="+mn-ea"/>
              </a:rPr>
              <a:t>Windows </a:t>
            </a:r>
            <a:r>
              <a:rPr lang="zh-TW" altLang="en-US" sz="1400" dirty="0">
                <a:latin typeface="+mn-ea"/>
                <a:ea typeface="+mn-ea"/>
              </a:rPr>
              <a:t>會自動依照所指定的檔案類型選擇對應的應用程式開啟，例如此處的 </a:t>
            </a:r>
            <a:r>
              <a:rPr lang="en-US" altLang="zh-TW" sz="1400" dirty="0">
                <a:latin typeface="+mn-ea"/>
                <a:ea typeface="+mn-ea"/>
              </a:rPr>
              <a:t>txt </a:t>
            </a:r>
            <a:r>
              <a:rPr lang="zh-TW" altLang="en-US" sz="1400" dirty="0">
                <a:latin typeface="+mn-ea"/>
                <a:ea typeface="+mn-ea"/>
              </a:rPr>
              <a:t>檔預設是用記事本來開啟，另外若是指定網址則會使用預設的瀏覽器開啟：</a:t>
            </a:r>
            <a:endParaRPr lang="en-US" altLang="zh-TW" sz="1400" dirty="0">
              <a:latin typeface="+mn-ea"/>
              <a:ea typeface="+mn-ea"/>
            </a:endParaRPr>
          </a:p>
          <a:p>
            <a:pPr lvl="5">
              <a:defRPr/>
            </a:pPr>
            <a:r>
              <a:rPr lang="en-US" altLang="zh-TW" sz="1400" b="1" dirty="0" err="1">
                <a:solidFill>
                  <a:srgbClr val="0070C0"/>
                </a:solidFill>
                <a:latin typeface="+mn-ea"/>
                <a:ea typeface="+mn-ea"/>
              </a:rPr>
              <a:t>shell.exec</a:t>
            </a:r>
            <a:r>
              <a:rPr lang="en-US" altLang="zh-TW" sz="1400" b="1" dirty="0">
                <a:solidFill>
                  <a:srgbClr val="0070C0"/>
                </a:solidFill>
                <a:latin typeface="+mn-ea"/>
                <a:ea typeface="+mn-ea"/>
              </a:rPr>
              <a:t>("http://statlab.nchc.org.tw/rnotes/")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zh-TW" altLang="en-US" sz="2800" b="1" smtClean="0"/>
              <a:t>檔案存取</a:t>
            </a:r>
            <a:r>
              <a:rPr lang="en-US" altLang="zh-TW" sz="2800" b="1" smtClean="0"/>
              <a:t>						(1/4)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979A79CD-1760-471F-932B-2756D7456B3A}" type="slidenum">
              <a:rPr lang="zh-TW" altLang="en-US" smtClean="0"/>
              <a:pPr fontAlgn="base">
                <a:spcBef>
                  <a:spcPct val="0"/>
                </a:spcBef>
                <a:spcAft>
                  <a:spcPct val="0"/>
                </a:spcAft>
                <a:defRPr/>
              </a:pPr>
              <a:t>21</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478463"/>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sink() </a:t>
            </a:r>
            <a:r>
              <a:rPr lang="zh-TW" altLang="en-US" sz="1400" dirty="0">
                <a:latin typeface="+mn-ea"/>
                <a:ea typeface="+mn-ea"/>
              </a:rPr>
              <a:t>函數</a:t>
            </a:r>
            <a:r>
              <a:rPr lang="en-US" altLang="zh-TW" sz="1400" dirty="0">
                <a:latin typeface="+mn-ea"/>
                <a:ea typeface="+mn-ea"/>
              </a:rPr>
              <a:t>	sink() </a:t>
            </a:r>
            <a:r>
              <a:rPr lang="zh-TW" altLang="en-US" sz="1400" dirty="0">
                <a:latin typeface="+mn-ea"/>
                <a:ea typeface="+mn-ea"/>
              </a:rPr>
              <a:t>函數可以</a:t>
            </a:r>
            <a:r>
              <a:rPr lang="zh-TW" altLang="en-US" sz="1400" dirty="0">
                <a:solidFill>
                  <a:srgbClr val="FF0000"/>
                </a:solidFill>
                <a:latin typeface="+mn-ea"/>
                <a:ea typeface="+mn-ea"/>
              </a:rPr>
              <a:t>將 </a:t>
            </a:r>
            <a:r>
              <a:rPr lang="en-US" altLang="zh-TW" sz="1400" dirty="0">
                <a:solidFill>
                  <a:srgbClr val="FF0000"/>
                </a:solidFill>
                <a:latin typeface="+mn-ea"/>
                <a:ea typeface="+mn-ea"/>
              </a:rPr>
              <a:t>R </a:t>
            </a:r>
            <a:r>
              <a:rPr lang="zh-TW" altLang="en-US" sz="1400" dirty="0">
                <a:solidFill>
                  <a:srgbClr val="FF0000"/>
                </a:solidFill>
                <a:latin typeface="+mn-ea"/>
                <a:ea typeface="+mn-ea"/>
              </a:rPr>
              <a:t>的輸出直接導入檔案儲存起來</a:t>
            </a:r>
            <a:r>
              <a:rPr lang="zh-TW" altLang="en-US" sz="1400" dirty="0">
                <a:latin typeface="+mn-ea"/>
                <a:ea typeface="+mn-ea"/>
              </a:rPr>
              <a:t>，可用的參數有：</a:t>
            </a:r>
          </a:p>
          <a:p>
            <a:pPr>
              <a:buFont typeface="Wingdings" pitchFamily="2" charset="2"/>
              <a:buChar char="u"/>
              <a:defRPr/>
            </a:pPr>
            <a:endParaRPr lang="zh-TW" altLang="en-US" sz="1400" dirty="0">
              <a:latin typeface="+mn-ea"/>
              <a:ea typeface="+mn-ea"/>
            </a:endParaRPr>
          </a:p>
          <a:p>
            <a:pPr lvl="1">
              <a:buFont typeface="Wingdings" pitchFamily="2" charset="2"/>
              <a:buChar char="Ø"/>
              <a:defRPr/>
            </a:pPr>
            <a:r>
              <a:rPr lang="en-US" altLang="zh-TW" sz="1400" dirty="0">
                <a:latin typeface="+mn-ea"/>
                <a:ea typeface="+mn-ea"/>
              </a:rPr>
              <a:t>file		</a:t>
            </a:r>
            <a:r>
              <a:rPr lang="zh-TW" altLang="en-US" sz="1400" dirty="0">
                <a:latin typeface="+mn-ea"/>
                <a:ea typeface="+mn-ea"/>
              </a:rPr>
              <a:t>要儲存的檔案名稱。</a:t>
            </a:r>
          </a:p>
          <a:p>
            <a:pPr lvl="1">
              <a:buFont typeface="Wingdings" pitchFamily="2" charset="2"/>
              <a:buChar char="Ø"/>
              <a:defRPr/>
            </a:pPr>
            <a:r>
              <a:rPr lang="en-US" altLang="zh-TW" sz="1400" dirty="0">
                <a:latin typeface="+mn-ea"/>
                <a:ea typeface="+mn-ea"/>
              </a:rPr>
              <a:t>append	TRUE </a:t>
            </a:r>
            <a:r>
              <a:rPr lang="zh-TW" altLang="en-US" sz="1400" dirty="0">
                <a:latin typeface="+mn-ea"/>
                <a:ea typeface="+mn-ea"/>
              </a:rPr>
              <a:t>或 </a:t>
            </a:r>
            <a:r>
              <a:rPr lang="en-US" altLang="zh-TW" sz="1400" dirty="0">
                <a:latin typeface="+mn-ea"/>
                <a:ea typeface="+mn-ea"/>
              </a:rPr>
              <a:t>FALSE</a:t>
            </a:r>
            <a:r>
              <a:rPr lang="zh-TW" altLang="en-US" sz="1400" dirty="0">
                <a:latin typeface="+mn-ea"/>
                <a:ea typeface="+mn-ea"/>
              </a:rPr>
              <a:t>，在指定的檔案已經存在的情況下，是否要將輸出附加在檔案</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之後，若設為 </a:t>
            </a:r>
            <a:r>
              <a:rPr lang="en-US" altLang="zh-TW" sz="1400" dirty="0">
                <a:latin typeface="+mn-ea"/>
                <a:ea typeface="+mn-ea"/>
              </a:rPr>
              <a:t>FALSE </a:t>
            </a:r>
            <a:r>
              <a:rPr lang="zh-TW" altLang="en-US" sz="1400" dirty="0">
                <a:latin typeface="+mn-ea"/>
                <a:ea typeface="+mn-ea"/>
              </a:rPr>
              <a:t>會將原本的檔案覆蓋掉。</a:t>
            </a:r>
          </a:p>
          <a:p>
            <a:pPr lvl="1">
              <a:buFont typeface="Wingdings" pitchFamily="2" charset="2"/>
              <a:buChar char="Ø"/>
              <a:defRPr/>
            </a:pPr>
            <a:r>
              <a:rPr lang="en-US" altLang="zh-TW" sz="1400" dirty="0">
                <a:latin typeface="+mn-ea"/>
                <a:ea typeface="+mn-ea"/>
              </a:rPr>
              <a:t>type	</a:t>
            </a:r>
            <a:r>
              <a:rPr lang="zh-TW" altLang="en-US" sz="1400" dirty="0">
                <a:latin typeface="+mn-ea"/>
                <a:ea typeface="+mn-ea"/>
              </a:rPr>
              <a:t>輸出類型，可以是 </a:t>
            </a:r>
            <a:r>
              <a:rPr lang="en-US" altLang="zh-TW" sz="1400" dirty="0">
                <a:latin typeface="+mn-ea"/>
                <a:ea typeface="+mn-ea"/>
              </a:rPr>
              <a:t>"output" </a:t>
            </a:r>
            <a:r>
              <a:rPr lang="zh-TW" altLang="en-US" sz="1400" dirty="0">
                <a:latin typeface="+mn-ea"/>
                <a:ea typeface="+mn-ea"/>
              </a:rPr>
              <a:t>或 </a:t>
            </a:r>
            <a:r>
              <a:rPr lang="en-US" altLang="zh-TW" sz="1400" dirty="0">
                <a:latin typeface="+mn-ea"/>
                <a:ea typeface="+mn-ea"/>
              </a:rPr>
              <a:t>"message"</a:t>
            </a:r>
            <a:r>
              <a:rPr lang="zh-TW" altLang="en-US" sz="1400" dirty="0">
                <a:latin typeface="+mn-ea"/>
                <a:ea typeface="+mn-ea"/>
              </a:rPr>
              <a:t>，</a:t>
            </a:r>
            <a:r>
              <a:rPr lang="en-US" altLang="zh-TW" sz="1400" dirty="0">
                <a:latin typeface="+mn-ea"/>
                <a:ea typeface="+mn-ea"/>
              </a:rPr>
              <a:t>"output" </a:t>
            </a:r>
            <a:r>
              <a:rPr lang="zh-TW" altLang="en-US" sz="1400" dirty="0">
                <a:latin typeface="+mn-ea"/>
                <a:ea typeface="+mn-ea"/>
              </a:rPr>
              <a:t>是將一般 </a:t>
            </a:r>
            <a:r>
              <a:rPr lang="en-US" altLang="zh-TW" sz="1400" dirty="0">
                <a:latin typeface="+mn-ea"/>
                <a:ea typeface="+mn-ea"/>
              </a:rPr>
              <a:t>R </a:t>
            </a:r>
            <a:r>
              <a:rPr lang="zh-TW" altLang="en-US" sz="1400" dirty="0">
                <a:latin typeface="+mn-ea"/>
                <a:ea typeface="+mn-ea"/>
              </a:rPr>
              <a:t>正常的輸出儲</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存至檔案中，而 </a:t>
            </a:r>
            <a:r>
              <a:rPr lang="en-US" altLang="zh-TW" sz="1400" dirty="0">
                <a:latin typeface="+mn-ea"/>
                <a:ea typeface="+mn-ea"/>
              </a:rPr>
              <a:t>"message" </a:t>
            </a:r>
            <a:r>
              <a:rPr lang="zh-TW" altLang="en-US" sz="1400" dirty="0">
                <a:latin typeface="+mn-ea"/>
                <a:ea typeface="+mn-ea"/>
              </a:rPr>
              <a:t>是將警告或錯誤等訊息儲存至檔案中。預設為 </a:t>
            </a:r>
            <a:r>
              <a:rPr lang="en-US" altLang="zh-TW" sz="1400" dirty="0">
                <a:latin typeface="+mn-ea"/>
                <a:ea typeface="+mn-ea"/>
              </a:rPr>
              <a:t/>
            </a:r>
            <a:br>
              <a:rPr lang="en-US" altLang="zh-TW" sz="1400" dirty="0">
                <a:latin typeface="+mn-ea"/>
                <a:ea typeface="+mn-ea"/>
              </a:rPr>
            </a:br>
            <a:r>
              <a:rPr lang="en-US" altLang="zh-TW" sz="1400" dirty="0">
                <a:latin typeface="+mn-ea"/>
                <a:ea typeface="+mn-ea"/>
              </a:rPr>
              <a:t>		"output"</a:t>
            </a:r>
            <a:r>
              <a:rPr lang="zh-TW" altLang="en-US" sz="1400" dirty="0">
                <a:latin typeface="+mn-ea"/>
                <a:ea typeface="+mn-ea"/>
              </a:rPr>
              <a:t>。</a:t>
            </a:r>
          </a:p>
          <a:p>
            <a:pPr lvl="1">
              <a:buFont typeface="Wingdings" pitchFamily="2" charset="2"/>
              <a:buChar char="Ø"/>
              <a:defRPr/>
            </a:pPr>
            <a:r>
              <a:rPr lang="en-US" altLang="zh-TW" sz="1400" dirty="0">
                <a:latin typeface="+mn-ea"/>
                <a:ea typeface="+mn-ea"/>
              </a:rPr>
              <a:t>split	TRUE </a:t>
            </a:r>
            <a:r>
              <a:rPr lang="zh-TW" altLang="en-US" sz="1400" dirty="0">
                <a:latin typeface="+mn-ea"/>
                <a:ea typeface="+mn-ea"/>
              </a:rPr>
              <a:t>或 </a:t>
            </a:r>
            <a:r>
              <a:rPr lang="en-US" altLang="zh-TW" sz="1400" dirty="0">
                <a:latin typeface="+mn-ea"/>
                <a:ea typeface="+mn-ea"/>
              </a:rPr>
              <a:t>FALSE</a:t>
            </a:r>
            <a:r>
              <a:rPr lang="zh-TW" altLang="en-US" sz="1400" dirty="0">
                <a:latin typeface="+mn-ea"/>
                <a:ea typeface="+mn-ea"/>
              </a:rPr>
              <a:t>，是否要同時輸出到檔案與正常的輸出，功能類似 </a:t>
            </a:r>
            <a:r>
              <a:rPr lang="en-US" altLang="zh-TW" sz="1400" dirty="0">
                <a:latin typeface="+mn-ea"/>
                <a:ea typeface="+mn-ea"/>
              </a:rPr>
              <a:t>UNIX </a:t>
            </a:r>
            <a:r>
              <a:rPr lang="zh-TW" altLang="en-US" sz="1400" dirty="0">
                <a:latin typeface="+mn-ea"/>
                <a:ea typeface="+mn-ea"/>
              </a:rPr>
              <a:t>系統</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中的 </a:t>
            </a:r>
            <a:r>
              <a:rPr lang="en-US" altLang="zh-TW" sz="1400" dirty="0">
                <a:latin typeface="+mn-ea"/>
                <a:ea typeface="+mn-ea"/>
              </a:rPr>
              <a:t>tee </a:t>
            </a:r>
            <a:r>
              <a:rPr lang="zh-TW" altLang="en-US" sz="1400" dirty="0">
                <a:latin typeface="+mn-ea"/>
                <a:ea typeface="+mn-ea"/>
              </a:rPr>
              <a:t>指令，預設為 </a:t>
            </a:r>
            <a:r>
              <a:rPr lang="en-US" altLang="zh-TW" sz="1400" dirty="0">
                <a:latin typeface="+mn-ea"/>
                <a:ea typeface="+mn-ea"/>
              </a:rPr>
              <a:t>FALSE</a:t>
            </a:r>
            <a:r>
              <a:rPr lang="zh-TW" altLang="en-US" sz="1400" dirty="0">
                <a:latin typeface="+mn-ea"/>
                <a:ea typeface="+mn-ea"/>
              </a:rPr>
              <a:t>。</a:t>
            </a:r>
            <a:endParaRPr lang="en-US" altLang="zh-TW" sz="1400" dirty="0">
              <a:latin typeface="+mn-ea"/>
              <a:ea typeface="+mn-ea"/>
            </a:endParaRPr>
          </a:p>
          <a:p>
            <a:pPr lvl="1">
              <a:buFont typeface="Wingdings" pitchFamily="2" charset="2"/>
              <a:buChar char="Ø"/>
              <a:defRPr/>
            </a:pPr>
            <a:endParaRPr lang="zh-TW" altLang="en-US" sz="1400" dirty="0">
              <a:latin typeface="+mn-ea"/>
              <a:ea typeface="+mn-ea"/>
            </a:endParaRPr>
          </a:p>
          <a:p>
            <a:pPr lvl="1">
              <a:buFont typeface="Wingdings" pitchFamily="2" charset="2"/>
              <a:buChar char="Ø"/>
              <a:defRPr/>
            </a:pPr>
            <a:r>
              <a:rPr lang="zh-TW" altLang="en-US" sz="1400" dirty="0">
                <a:latin typeface="+mn-ea"/>
                <a:ea typeface="+mn-ea"/>
              </a:rPr>
              <a:t>呼叫 </a:t>
            </a:r>
            <a:r>
              <a:rPr lang="en-US" altLang="zh-TW" sz="1400" dirty="0">
                <a:latin typeface="+mn-ea"/>
                <a:ea typeface="+mn-ea"/>
              </a:rPr>
              <a:t>sink() </a:t>
            </a:r>
            <a:r>
              <a:rPr lang="zh-TW" altLang="en-US" sz="1400" dirty="0">
                <a:latin typeface="+mn-ea"/>
                <a:ea typeface="+mn-ea"/>
              </a:rPr>
              <a:t>函數之後，會將之後所有的輸出儲存至指定的檔案，例如：</a:t>
            </a:r>
          </a:p>
          <a:p>
            <a:pPr lvl="3">
              <a:defRPr/>
            </a:pPr>
            <a:r>
              <a:rPr lang="en-US" altLang="zh-TW" sz="1400" b="1" dirty="0">
                <a:solidFill>
                  <a:srgbClr val="0070C0"/>
                </a:solidFill>
                <a:latin typeface="+mn-ea"/>
                <a:ea typeface="+mn-ea"/>
              </a:rPr>
              <a:t>sink</a:t>
            </a:r>
            <a:r>
              <a:rPr lang="en-US" altLang="zh-TW" sz="1400" b="1" dirty="0" smtClean="0">
                <a:solidFill>
                  <a:srgbClr val="0070C0"/>
                </a:solidFill>
                <a:latin typeface="+mn-ea"/>
                <a:ea typeface="+mn-ea"/>
              </a:rPr>
              <a:t>(“C:/sink-example.txt</a:t>
            </a:r>
            <a:r>
              <a:rPr lang="en-US" altLang="zh-TW" sz="1400" b="1" dirty="0">
                <a:solidFill>
                  <a:srgbClr val="0070C0"/>
                </a:solidFill>
                <a:latin typeface="+mn-ea"/>
                <a:ea typeface="+mn-ea"/>
              </a:rPr>
              <a:t>")</a:t>
            </a:r>
          </a:p>
          <a:p>
            <a:pPr lvl="3">
              <a:defRPr/>
            </a:pP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&lt;- 1:10</a:t>
            </a:r>
          </a:p>
          <a:p>
            <a:pPr lvl="3">
              <a:defRPr/>
            </a:pPr>
            <a:r>
              <a:rPr lang="en-US" altLang="zh-TW" sz="1400" b="1" dirty="0">
                <a:solidFill>
                  <a:srgbClr val="0070C0"/>
                </a:solidFill>
                <a:latin typeface="+mn-ea"/>
                <a:ea typeface="+mn-ea"/>
              </a:rPr>
              <a:t>outer(</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p>
          <a:p>
            <a:pPr lvl="3">
              <a:defRPr/>
            </a:pPr>
            <a:r>
              <a:rPr lang="en-US" altLang="zh-TW" sz="1400" b="1" dirty="0">
                <a:solidFill>
                  <a:srgbClr val="0070C0"/>
                </a:solidFill>
                <a:latin typeface="+mn-ea"/>
                <a:ea typeface="+mn-ea"/>
              </a:rPr>
              <a:t>sink()</a:t>
            </a:r>
          </a:p>
          <a:p>
            <a:pPr lvl="2">
              <a:buFont typeface="Wingdings" pitchFamily="2" charset="2"/>
              <a:buChar char="p"/>
              <a:defRPr/>
            </a:pPr>
            <a:r>
              <a:rPr lang="zh-TW" altLang="en-US" sz="1400" dirty="0">
                <a:latin typeface="+mn-ea"/>
                <a:ea typeface="+mn-ea"/>
              </a:rPr>
              <a:t>這會將 </a:t>
            </a:r>
            <a:r>
              <a:rPr lang="en-US" altLang="zh-TW" sz="1400" dirty="0">
                <a:latin typeface="+mn-ea"/>
                <a:ea typeface="+mn-ea"/>
              </a:rPr>
              <a:t>outer() </a:t>
            </a:r>
            <a:r>
              <a:rPr lang="zh-TW" altLang="en-US" sz="1400" dirty="0">
                <a:latin typeface="+mn-ea"/>
                <a:ea typeface="+mn-ea"/>
              </a:rPr>
              <a:t>的輸出儲存至 </a:t>
            </a:r>
            <a:r>
              <a:rPr lang="en-US" altLang="zh-TW" sz="1400" dirty="0">
                <a:latin typeface="+mn-ea"/>
                <a:ea typeface="+mn-ea"/>
              </a:rPr>
              <a:t>sink-example.txt </a:t>
            </a:r>
            <a:r>
              <a:rPr lang="zh-TW" altLang="en-US" sz="1400" dirty="0">
                <a:latin typeface="+mn-ea"/>
                <a:ea typeface="+mn-ea"/>
              </a:rPr>
              <a:t>檔案中，而不指定任何參數呼叫 </a:t>
            </a:r>
            <a:r>
              <a:rPr lang="en-US" altLang="zh-TW" sz="1400" dirty="0">
                <a:latin typeface="+mn-ea"/>
                <a:ea typeface="+mn-ea"/>
              </a:rPr>
              <a:t>sink() </a:t>
            </a:r>
            <a:r>
              <a:rPr lang="zh-TW" altLang="en-US" sz="1400" dirty="0">
                <a:latin typeface="+mn-ea"/>
                <a:ea typeface="+mn-ea"/>
              </a:rPr>
              <a:t>或呼叫 </a:t>
            </a:r>
            <a:r>
              <a:rPr lang="en-US" altLang="zh-TW" sz="1400" dirty="0">
                <a:latin typeface="+mn-ea"/>
                <a:ea typeface="+mn-ea"/>
              </a:rPr>
              <a:t>sink(file = NULL) </a:t>
            </a:r>
            <a:r>
              <a:rPr lang="zh-TW" altLang="en-US" sz="1400" dirty="0">
                <a:latin typeface="+mn-ea"/>
                <a:ea typeface="+mn-ea"/>
              </a:rPr>
              <a:t>是表示結束 </a:t>
            </a:r>
            <a:r>
              <a:rPr lang="en-US" altLang="zh-TW" sz="1400" dirty="0">
                <a:latin typeface="+mn-ea"/>
                <a:ea typeface="+mn-ea"/>
              </a:rPr>
              <a:t>sink() </a:t>
            </a:r>
            <a:r>
              <a:rPr lang="zh-TW" altLang="en-US" sz="1400" dirty="0">
                <a:latin typeface="+mn-ea"/>
                <a:ea typeface="+mn-ea"/>
              </a:rPr>
              <a:t>函數（也就是</a:t>
            </a:r>
            <a:r>
              <a:rPr lang="zh-TW" altLang="en-US" sz="1400" dirty="0">
                <a:solidFill>
                  <a:srgbClr val="FF0000"/>
                </a:solidFill>
                <a:latin typeface="+mn-ea"/>
                <a:ea typeface="+mn-ea"/>
              </a:rPr>
              <a:t>設定將輸出正常顯示在螢幕上</a:t>
            </a:r>
            <a:r>
              <a:rPr lang="zh-TW" altLang="en-US" sz="1400" dirty="0">
                <a:latin typeface="+mn-ea"/>
                <a:ea typeface="+mn-ea"/>
              </a:rPr>
              <a:t>）。</a:t>
            </a: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r>
              <a:rPr lang="zh-TW" altLang="en-US" sz="1400" dirty="0">
                <a:latin typeface="+mn-ea"/>
                <a:ea typeface="+mn-ea"/>
              </a:rPr>
              <a:t>若是想要將輸出儲存起來，但也想同時顯示在螢幕上，可以加上 </a:t>
            </a:r>
            <a:r>
              <a:rPr lang="en-US" altLang="zh-TW" sz="1400" dirty="0">
                <a:latin typeface="+mn-ea"/>
                <a:ea typeface="+mn-ea"/>
              </a:rPr>
              <a:t>split </a:t>
            </a:r>
            <a:r>
              <a:rPr lang="zh-TW" altLang="en-US" sz="1400" dirty="0">
                <a:latin typeface="+mn-ea"/>
                <a:ea typeface="+mn-ea"/>
              </a:rPr>
              <a:t>參數：</a:t>
            </a:r>
          </a:p>
          <a:p>
            <a:pPr lvl="3">
              <a:defRPr/>
            </a:pPr>
            <a:r>
              <a:rPr lang="en-US" altLang="zh-TW" sz="1400" b="1" dirty="0">
                <a:solidFill>
                  <a:srgbClr val="0070C0"/>
                </a:solidFill>
                <a:latin typeface="+mn-ea"/>
                <a:ea typeface="+mn-ea"/>
              </a:rPr>
              <a:t>sink("sink-example.txt", split = TRUE)</a:t>
            </a:r>
          </a:p>
          <a:p>
            <a:pPr lvl="3">
              <a:defRPr/>
            </a:pP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&lt;- 1:10</a:t>
            </a:r>
          </a:p>
          <a:p>
            <a:pPr lvl="3">
              <a:defRPr/>
            </a:pPr>
            <a:r>
              <a:rPr lang="en-US" altLang="zh-TW" sz="1400" b="1" dirty="0">
                <a:solidFill>
                  <a:srgbClr val="0070C0"/>
                </a:solidFill>
                <a:latin typeface="+mn-ea"/>
                <a:ea typeface="+mn-ea"/>
              </a:rPr>
              <a:t>outer(</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p>
          <a:p>
            <a:pPr lvl="3">
              <a:defRPr/>
            </a:pPr>
            <a:r>
              <a:rPr lang="en-US" altLang="zh-TW" sz="1400" b="1" dirty="0">
                <a:solidFill>
                  <a:srgbClr val="0070C0"/>
                </a:solidFill>
                <a:latin typeface="+mn-ea"/>
                <a:ea typeface="+mn-ea"/>
              </a:rPr>
              <a:t>sink()</a:t>
            </a:r>
          </a:p>
          <a:p>
            <a:pPr lvl="2">
              <a:buFont typeface="Wingdings" pitchFamily="2" charset="2"/>
              <a:buChar char="p"/>
              <a:defRPr/>
            </a:pPr>
            <a:r>
              <a:rPr lang="zh-TW" altLang="en-US" sz="1400" dirty="0">
                <a:latin typeface="+mn-ea"/>
                <a:ea typeface="+mn-ea"/>
              </a:rPr>
              <a:t>這樣執行起來不會影響螢幕上的輸出，但又可以將完整的輸出儲存至檔案中。</a:t>
            </a:r>
            <a:endParaRPr lang="en-US" altLang="zh-TW"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1"/>
          <p:cNvSpPr>
            <a:spLocks noGrp="1"/>
          </p:cNvSpPr>
          <p:nvPr>
            <p:ph type="title"/>
          </p:nvPr>
        </p:nvSpPr>
        <p:spPr/>
        <p:txBody>
          <a:bodyPr/>
          <a:lstStyle/>
          <a:p>
            <a:pPr eaLnBrk="1" hangingPunct="1"/>
            <a:r>
              <a:rPr lang="zh-TW" altLang="en-US" sz="2800" b="1" smtClean="0"/>
              <a:t>檔案存取</a:t>
            </a:r>
            <a:r>
              <a:rPr lang="en-US" altLang="zh-TW" sz="2800" b="1" smtClean="0"/>
              <a:t>						(2/4)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CD4B1DE-FB2F-4288-8C3B-E8F35685F0D5}" type="slidenum">
              <a:rPr lang="zh-TW" altLang="en-US" smtClean="0"/>
              <a:pPr fontAlgn="base">
                <a:spcBef>
                  <a:spcPct val="0"/>
                </a:spcBef>
                <a:spcAft>
                  <a:spcPct val="0"/>
                </a:spcAft>
                <a:defRPr/>
              </a:pPr>
              <a:t>22</a:t>
            </a:fld>
            <a:endParaRPr lang="zh-TW" altLang="en-US" dirty="0" smtClean="0"/>
          </a:p>
        </p:txBody>
      </p:sp>
      <p:sp>
        <p:nvSpPr>
          <p:cNvPr id="1638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8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616648"/>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dump() </a:t>
            </a:r>
            <a:r>
              <a:rPr lang="zh-TW" altLang="en-US" sz="1400" dirty="0">
                <a:latin typeface="+mn-ea"/>
                <a:ea typeface="+mn-ea"/>
              </a:rPr>
              <a:t>函數</a:t>
            </a:r>
            <a:r>
              <a:rPr lang="en-US" altLang="zh-TW" sz="1400" dirty="0">
                <a:latin typeface="+mn-ea"/>
                <a:ea typeface="+mn-ea"/>
              </a:rPr>
              <a:t>	dump() </a:t>
            </a:r>
            <a:r>
              <a:rPr lang="zh-TW" altLang="en-US" sz="1400" dirty="0">
                <a:latin typeface="+mn-ea"/>
                <a:ea typeface="+mn-ea"/>
              </a:rPr>
              <a:t>函數可</a:t>
            </a:r>
            <a:r>
              <a:rPr lang="zh-TW" altLang="en-US" sz="1400" dirty="0">
                <a:solidFill>
                  <a:srgbClr val="FF0000"/>
                </a:solidFill>
                <a:latin typeface="+mn-ea"/>
                <a:ea typeface="+mn-ea"/>
              </a:rPr>
              <a:t>將指定的物件（如向量、資料欄或自定函數等）儲存至檔案中</a:t>
            </a:r>
            <a:r>
              <a:rPr lang="zh-TW" altLang="en-US" sz="1400" dirty="0">
                <a:latin typeface="+mn-ea"/>
                <a:ea typeface="+mn-ea"/>
              </a:rPr>
              <a:t>，</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若要載入以 </a:t>
            </a:r>
            <a:r>
              <a:rPr lang="en-US" altLang="zh-TW" sz="1400" dirty="0">
                <a:latin typeface="+mn-ea"/>
                <a:ea typeface="+mn-ea"/>
              </a:rPr>
              <a:t>dump() </a:t>
            </a:r>
            <a:r>
              <a:rPr lang="zh-TW" altLang="en-US" sz="1400" dirty="0">
                <a:latin typeface="+mn-ea"/>
                <a:ea typeface="+mn-ea"/>
              </a:rPr>
              <a:t>函數所產生的檔案，可以使用 </a:t>
            </a:r>
            <a:r>
              <a:rPr lang="en-US" altLang="zh-TW" sz="1400" dirty="0">
                <a:latin typeface="+mn-ea"/>
                <a:ea typeface="+mn-ea"/>
              </a:rPr>
              <a:t>source() </a:t>
            </a:r>
            <a:r>
              <a:rPr lang="zh-TW" altLang="en-US" sz="1400" dirty="0">
                <a:latin typeface="+mn-ea"/>
                <a:ea typeface="+mn-ea"/>
              </a:rPr>
              <a:t>函數。此函數可用</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的參數如下：</a:t>
            </a:r>
          </a:p>
          <a:p>
            <a:pPr lvl="1">
              <a:buFont typeface="Wingdings" pitchFamily="2" charset="2"/>
              <a:buChar char="Ø"/>
              <a:defRPr/>
            </a:pPr>
            <a:r>
              <a:rPr lang="en-US" altLang="zh-TW" sz="1400" dirty="0">
                <a:latin typeface="+mn-ea"/>
                <a:ea typeface="+mn-ea"/>
              </a:rPr>
              <a:t>list		</a:t>
            </a:r>
            <a:r>
              <a:rPr lang="zh-TW" altLang="en-US" sz="1400" dirty="0">
                <a:latin typeface="+mn-ea"/>
                <a:ea typeface="+mn-ea"/>
              </a:rPr>
              <a:t>字元向量，指定要儲存至檔案的物件名稱。</a:t>
            </a:r>
          </a:p>
          <a:p>
            <a:pPr lvl="1">
              <a:buFont typeface="Wingdings" pitchFamily="2" charset="2"/>
              <a:buChar char="Ø"/>
              <a:defRPr/>
            </a:pPr>
            <a:r>
              <a:rPr lang="en-US" altLang="zh-TW" sz="1400" dirty="0">
                <a:latin typeface="+mn-ea"/>
                <a:ea typeface="+mn-ea"/>
              </a:rPr>
              <a:t>file		</a:t>
            </a:r>
            <a:r>
              <a:rPr lang="zh-TW" altLang="en-US" sz="1400" dirty="0">
                <a:latin typeface="+mn-ea"/>
                <a:ea typeface="+mn-ea"/>
              </a:rPr>
              <a:t>指定輸出之檔案，可以指定為檔名或是 </a:t>
            </a:r>
            <a:r>
              <a:rPr lang="en-US" altLang="zh-TW" sz="1400" dirty="0">
                <a:latin typeface="+mn-ea"/>
                <a:ea typeface="+mn-ea"/>
              </a:rPr>
              <a:t>Connection</a:t>
            </a:r>
            <a:r>
              <a:rPr lang="zh-TW" altLang="en-US" sz="1400" dirty="0">
                <a:latin typeface="+mn-ea"/>
                <a:ea typeface="+mn-ea"/>
              </a:rPr>
              <a:t>。若指定為空字串（</a:t>
            </a:r>
            <a:r>
              <a:rPr lang="en-US" altLang="zh-TW" sz="1400" dirty="0">
                <a:latin typeface="+mn-ea"/>
                <a:ea typeface="+mn-ea"/>
              </a:rPr>
              <a:t>""</a:t>
            </a:r>
            <a:r>
              <a:rPr lang="zh-TW" altLang="en-US" sz="1400" dirty="0">
                <a:latin typeface="+mn-ea"/>
                <a:ea typeface="+mn-ea"/>
              </a:rPr>
              <a:t>），</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則會將輸出顯示在終端機上（通常就是顯示在螢幕上）。</a:t>
            </a:r>
          </a:p>
          <a:p>
            <a:pPr lvl="1">
              <a:buFont typeface="Wingdings" pitchFamily="2" charset="2"/>
              <a:buChar char="Ø"/>
              <a:defRPr/>
            </a:pPr>
            <a:r>
              <a:rPr lang="en-US" altLang="zh-TW" sz="1400" dirty="0">
                <a:latin typeface="+mn-ea"/>
                <a:ea typeface="+mn-ea"/>
              </a:rPr>
              <a:t>append	</a:t>
            </a:r>
            <a:r>
              <a:rPr lang="zh-TW" altLang="en-US" sz="1400" dirty="0">
                <a:latin typeface="+mn-ea"/>
                <a:ea typeface="+mn-ea"/>
              </a:rPr>
              <a:t>指定是否要將輸出寫入在既有的檔案內容之後。若指定為 </a:t>
            </a:r>
            <a:r>
              <a:rPr lang="en-US" altLang="zh-TW" sz="1400" dirty="0">
                <a:latin typeface="+mn-ea"/>
                <a:ea typeface="+mn-ea"/>
              </a:rPr>
              <a:t>TRUE</a:t>
            </a:r>
            <a:r>
              <a:rPr lang="zh-TW" altLang="en-US" sz="1400" dirty="0">
                <a:latin typeface="+mn-ea"/>
                <a:ea typeface="+mn-ea"/>
              </a:rPr>
              <a:t>，則會將輸出</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寫入在既有的檔案內容之後，若是指定為 </a:t>
            </a:r>
            <a:r>
              <a:rPr lang="en-US" altLang="zh-TW" sz="1400" dirty="0">
                <a:latin typeface="+mn-ea"/>
                <a:ea typeface="+mn-ea"/>
              </a:rPr>
              <a:t>FALSE</a:t>
            </a:r>
            <a:r>
              <a:rPr lang="zh-TW" altLang="en-US" sz="1400" dirty="0">
                <a:latin typeface="+mn-ea"/>
                <a:ea typeface="+mn-ea"/>
              </a:rPr>
              <a:t>，則會將既有檔案內容覆蓋。</a:t>
            </a:r>
          </a:p>
          <a:p>
            <a:pPr lvl="1">
              <a:buFont typeface="Wingdings" pitchFamily="2" charset="2"/>
              <a:buChar char="Ø"/>
              <a:defRPr/>
            </a:pPr>
            <a:r>
              <a:rPr lang="en-US" altLang="zh-TW" sz="1400" dirty="0">
                <a:latin typeface="+mn-ea"/>
                <a:ea typeface="+mn-ea"/>
              </a:rPr>
              <a:t>control	</a:t>
            </a:r>
            <a:r>
              <a:rPr lang="zh-TW" altLang="en-US" sz="1400" dirty="0">
                <a:latin typeface="+mn-ea"/>
                <a:ea typeface="+mn-ea"/>
              </a:rPr>
              <a:t>指定反解析（</a:t>
            </a:r>
            <a:r>
              <a:rPr lang="en-US" altLang="zh-TW" sz="1400" dirty="0" err="1">
                <a:latin typeface="+mn-ea"/>
                <a:ea typeface="+mn-ea"/>
              </a:rPr>
              <a:t>deparsing</a:t>
            </a:r>
            <a:r>
              <a:rPr lang="zh-TW" altLang="en-US" sz="1400" dirty="0">
                <a:latin typeface="+mn-ea"/>
                <a:ea typeface="+mn-ea"/>
              </a:rPr>
              <a:t>）選項，其可用參數請參考 </a:t>
            </a:r>
            <a:r>
              <a:rPr lang="en-US" altLang="zh-TW" sz="1400" dirty="0">
                <a:latin typeface="+mn-ea"/>
                <a:ea typeface="+mn-ea"/>
              </a:rPr>
              <a:t>.</a:t>
            </a:r>
            <a:r>
              <a:rPr lang="en-US" altLang="zh-TW" sz="1400" dirty="0" err="1">
                <a:latin typeface="+mn-ea"/>
                <a:ea typeface="+mn-ea"/>
              </a:rPr>
              <a:t>deparseOpts</a:t>
            </a:r>
            <a:r>
              <a:rPr lang="en-US" altLang="zh-TW" sz="1400" dirty="0">
                <a:latin typeface="+mn-ea"/>
                <a:ea typeface="+mn-ea"/>
              </a:rPr>
              <a:t> </a:t>
            </a:r>
            <a:r>
              <a:rPr lang="zh-TW" altLang="en-US" sz="1400" dirty="0">
                <a:latin typeface="+mn-ea"/>
                <a:ea typeface="+mn-ea"/>
              </a:rPr>
              <a:t>之說明。</a:t>
            </a:r>
          </a:p>
          <a:p>
            <a:pPr lvl="1">
              <a:buFont typeface="Wingdings" pitchFamily="2" charset="2"/>
              <a:buChar char="Ø"/>
              <a:defRPr/>
            </a:pPr>
            <a:r>
              <a:rPr lang="en-US" altLang="zh-TW" sz="1400" dirty="0" err="1">
                <a:latin typeface="+mn-ea"/>
                <a:ea typeface="+mn-ea"/>
              </a:rPr>
              <a:t>envir</a:t>
            </a:r>
            <a:r>
              <a:rPr lang="en-US" altLang="zh-TW" sz="1400" dirty="0">
                <a:latin typeface="+mn-ea"/>
                <a:ea typeface="+mn-ea"/>
              </a:rPr>
              <a:t>	</a:t>
            </a:r>
            <a:r>
              <a:rPr lang="zh-TW" altLang="en-US" sz="1400" dirty="0">
                <a:latin typeface="+mn-ea"/>
                <a:ea typeface="+mn-ea"/>
              </a:rPr>
              <a:t>指定要搜尋之 </a:t>
            </a:r>
            <a:r>
              <a:rPr lang="en-US" altLang="zh-TW" sz="1400" dirty="0">
                <a:latin typeface="+mn-ea"/>
                <a:ea typeface="+mn-ea"/>
              </a:rPr>
              <a:t>environment</a:t>
            </a:r>
            <a:r>
              <a:rPr lang="zh-TW" altLang="en-US" sz="1400" dirty="0">
                <a:latin typeface="+mn-ea"/>
                <a:ea typeface="+mn-ea"/>
              </a:rPr>
              <a:t>。</a:t>
            </a:r>
          </a:p>
          <a:p>
            <a:pPr lvl="1">
              <a:buFont typeface="Wingdings" pitchFamily="2" charset="2"/>
              <a:buChar char="Ø"/>
              <a:defRPr/>
            </a:pPr>
            <a:r>
              <a:rPr lang="en-US" altLang="zh-TW" sz="1400" dirty="0">
                <a:latin typeface="+mn-ea"/>
                <a:ea typeface="+mn-ea"/>
              </a:rPr>
              <a:t>evaluate	</a:t>
            </a:r>
            <a:r>
              <a:rPr lang="zh-TW" altLang="en-US" sz="1400" dirty="0">
                <a:latin typeface="+mn-ea"/>
                <a:ea typeface="+mn-ea"/>
              </a:rPr>
              <a:t>指定是否要 </a:t>
            </a:r>
            <a:r>
              <a:rPr lang="en-US" altLang="zh-TW" sz="1400" dirty="0">
                <a:latin typeface="+mn-ea"/>
                <a:ea typeface="+mn-ea"/>
              </a:rPr>
              <a:t>evaluate promises</a:t>
            </a:r>
            <a:r>
              <a:rPr lang="zh-TW" altLang="en-US" sz="1400" dirty="0">
                <a:latin typeface="+mn-ea"/>
                <a:ea typeface="+mn-ea"/>
              </a:rPr>
              <a:t>，這個選項通常很少用到。</a:t>
            </a:r>
            <a:endParaRPr lang="en-US" altLang="zh-TW" sz="1400" dirty="0">
              <a:latin typeface="+mn-ea"/>
              <a:ea typeface="+mn-ea"/>
            </a:endParaRPr>
          </a:p>
          <a:p>
            <a:pPr lvl="1">
              <a:buFont typeface="Wingdings" pitchFamily="2" charset="2"/>
              <a:buChar char="Ø"/>
              <a:defRPr/>
            </a:pPr>
            <a:endParaRPr lang="zh-TW" altLang="en-US" sz="1400" dirty="0">
              <a:latin typeface="+mn-ea"/>
              <a:ea typeface="+mn-ea"/>
            </a:endParaRPr>
          </a:p>
          <a:p>
            <a:pPr lvl="1">
              <a:buFont typeface="Wingdings" pitchFamily="2" charset="2"/>
              <a:buChar char="Ø"/>
              <a:defRPr/>
            </a:pPr>
            <a:r>
              <a:rPr lang="zh-TW" altLang="en-US" sz="1400" dirty="0">
                <a:latin typeface="+mn-ea"/>
                <a:ea typeface="+mn-ea"/>
              </a:rPr>
              <a:t>一般 </a:t>
            </a:r>
            <a:r>
              <a:rPr lang="en-US" altLang="zh-TW" sz="1400" dirty="0">
                <a:latin typeface="+mn-ea"/>
                <a:ea typeface="+mn-ea"/>
              </a:rPr>
              <a:t>dump() </a:t>
            </a:r>
            <a:r>
              <a:rPr lang="zh-TW" altLang="en-US" sz="1400" dirty="0">
                <a:latin typeface="+mn-ea"/>
                <a:ea typeface="+mn-ea"/>
              </a:rPr>
              <a:t>函數最常用於儲存指定的物件，例如：</a:t>
            </a:r>
          </a:p>
          <a:p>
            <a:pPr lvl="4">
              <a:defRPr/>
            </a:pPr>
            <a:r>
              <a:rPr lang="en-US" altLang="zh-TW" sz="1400" b="1" dirty="0">
                <a:solidFill>
                  <a:srgbClr val="0070C0"/>
                </a:solidFill>
                <a:latin typeface="+mn-ea"/>
                <a:ea typeface="+mn-ea"/>
              </a:rPr>
              <a:t>x &lt;- 1; y &lt;- 1:10</a:t>
            </a:r>
          </a:p>
          <a:p>
            <a:pPr lvl="4">
              <a:defRPr/>
            </a:pPr>
            <a:r>
              <a:rPr lang="en-US" altLang="zh-TW" sz="1400" b="1" dirty="0">
                <a:solidFill>
                  <a:srgbClr val="0070C0"/>
                </a:solidFill>
                <a:latin typeface="+mn-ea"/>
                <a:ea typeface="+mn-ea"/>
              </a:rPr>
              <a:t>dump(</a:t>
            </a:r>
            <a:r>
              <a:rPr lang="en-US" altLang="zh-TW" sz="1400" b="1" dirty="0" err="1">
                <a:solidFill>
                  <a:srgbClr val="0070C0"/>
                </a:solidFill>
                <a:latin typeface="+mn-ea"/>
                <a:ea typeface="+mn-ea"/>
              </a:rPr>
              <a:t>ls</a:t>
            </a:r>
            <a:r>
              <a:rPr lang="en-US" altLang="zh-TW" sz="1400" b="1" dirty="0">
                <a:solidFill>
                  <a:srgbClr val="0070C0"/>
                </a:solidFill>
                <a:latin typeface="+mn-ea"/>
                <a:ea typeface="+mn-ea"/>
              </a:rPr>
              <a:t>(pattern = '^[xyz]'), "</a:t>
            </a:r>
            <a:r>
              <a:rPr lang="en-US" altLang="zh-TW" sz="1400" b="1" dirty="0" err="1">
                <a:solidFill>
                  <a:srgbClr val="0070C0"/>
                </a:solidFill>
                <a:latin typeface="+mn-ea"/>
                <a:ea typeface="+mn-ea"/>
              </a:rPr>
              <a:t>xyz.Rdmped</a:t>
            </a:r>
            <a:r>
              <a:rPr lang="en-US" altLang="zh-TW" sz="1400" b="1" dirty="0">
                <a:solidFill>
                  <a:srgbClr val="0070C0"/>
                </a:solidFill>
                <a:latin typeface="+mn-ea"/>
                <a:ea typeface="+mn-ea"/>
              </a:rPr>
              <a:t>")</a:t>
            </a:r>
          </a:p>
          <a:p>
            <a:pPr lvl="2">
              <a:buFont typeface="Wingdings" pitchFamily="2" charset="2"/>
              <a:buChar char="p"/>
              <a:defRPr/>
            </a:pPr>
            <a:r>
              <a:rPr lang="zh-TW" altLang="en-US" sz="1400" dirty="0">
                <a:latin typeface="+mn-ea"/>
                <a:ea typeface="+mn-ea"/>
              </a:rPr>
              <a:t>上面這個例子會將 </a:t>
            </a:r>
            <a:r>
              <a:rPr lang="en-US" altLang="zh-TW" sz="1400" dirty="0">
                <a:latin typeface="+mn-ea"/>
                <a:ea typeface="+mn-ea"/>
              </a:rPr>
              <a:t>x</a:t>
            </a:r>
            <a:r>
              <a:rPr lang="zh-TW" altLang="en-US" sz="1400" dirty="0">
                <a:latin typeface="+mn-ea"/>
                <a:ea typeface="+mn-ea"/>
              </a:rPr>
              <a:t>、 </a:t>
            </a:r>
            <a:r>
              <a:rPr lang="en-US" altLang="zh-TW" sz="1400" dirty="0">
                <a:latin typeface="+mn-ea"/>
                <a:ea typeface="+mn-ea"/>
              </a:rPr>
              <a:t>y </a:t>
            </a:r>
            <a:r>
              <a:rPr lang="zh-TW" altLang="en-US" sz="1400" dirty="0">
                <a:latin typeface="+mn-ea"/>
                <a:ea typeface="+mn-ea"/>
              </a:rPr>
              <a:t>或 </a:t>
            </a:r>
            <a:r>
              <a:rPr lang="en-US" altLang="zh-TW" sz="1400" dirty="0">
                <a:latin typeface="+mn-ea"/>
                <a:ea typeface="+mn-ea"/>
              </a:rPr>
              <a:t>z </a:t>
            </a:r>
            <a:r>
              <a:rPr lang="zh-TW" altLang="en-US" sz="1400" dirty="0">
                <a:latin typeface="+mn-ea"/>
                <a:ea typeface="+mn-ea"/>
              </a:rPr>
              <a:t>開頭的所有物件儲存至 </a:t>
            </a:r>
            <a:r>
              <a:rPr lang="en-US" altLang="zh-TW" sz="1400" dirty="0" err="1">
                <a:latin typeface="+mn-ea"/>
                <a:ea typeface="+mn-ea"/>
              </a:rPr>
              <a:t>xyz.Rdumpd</a:t>
            </a:r>
            <a:r>
              <a:rPr lang="en-US" altLang="zh-TW" sz="1400" dirty="0">
                <a:latin typeface="+mn-ea"/>
                <a:ea typeface="+mn-ea"/>
              </a:rPr>
              <a:t> </a:t>
            </a:r>
            <a:r>
              <a:rPr lang="zh-TW" altLang="en-US" sz="1400" dirty="0">
                <a:latin typeface="+mn-ea"/>
                <a:ea typeface="+mn-ea"/>
              </a:rPr>
              <a:t>檔案中，其檔案內容如下：</a:t>
            </a:r>
          </a:p>
          <a:p>
            <a:pPr lvl="4">
              <a:defRPr/>
            </a:pPr>
            <a:r>
              <a:rPr lang="en-US" altLang="zh-TW" sz="1400" b="1" dirty="0">
                <a:solidFill>
                  <a:srgbClr val="0070C0"/>
                </a:solidFill>
                <a:latin typeface="+mn-ea"/>
                <a:ea typeface="+mn-ea"/>
              </a:rPr>
              <a:t>x </a:t>
            </a:r>
            <a:r>
              <a:rPr lang="en-US" altLang="zh-TW" sz="1400" b="1" dirty="0" smtClean="0">
                <a:solidFill>
                  <a:srgbClr val="0070C0"/>
                </a:solidFill>
                <a:latin typeface="+mn-ea"/>
                <a:ea typeface="+mn-ea"/>
              </a:rPr>
              <a:t>&lt;- 1</a:t>
            </a:r>
            <a:endParaRPr lang="en-US" altLang="zh-TW" sz="1400" b="1" dirty="0">
              <a:solidFill>
                <a:srgbClr val="0070C0"/>
              </a:solidFill>
              <a:latin typeface="+mn-ea"/>
              <a:ea typeface="+mn-ea"/>
            </a:endParaRPr>
          </a:p>
          <a:p>
            <a:pPr lvl="4">
              <a:defRPr/>
            </a:pPr>
            <a:r>
              <a:rPr lang="en-US" altLang="zh-TW" sz="1400" b="1" dirty="0">
                <a:solidFill>
                  <a:srgbClr val="0070C0"/>
                </a:solidFill>
                <a:latin typeface="+mn-ea"/>
                <a:ea typeface="+mn-ea"/>
              </a:rPr>
              <a:t>y </a:t>
            </a:r>
            <a:r>
              <a:rPr lang="en-US" altLang="zh-TW" sz="1400" b="1" dirty="0" smtClean="0">
                <a:solidFill>
                  <a:srgbClr val="0070C0"/>
                </a:solidFill>
                <a:latin typeface="+mn-ea"/>
                <a:ea typeface="+mn-ea"/>
              </a:rPr>
              <a:t>&lt;- 1:10</a:t>
            </a:r>
            <a:endParaRPr lang="en-US" altLang="zh-TW" sz="1400" b="1" dirty="0">
              <a:solidFill>
                <a:srgbClr val="0070C0"/>
              </a:solidFill>
              <a:latin typeface="+mn-ea"/>
              <a:ea typeface="+mn-ea"/>
            </a:endParaRPr>
          </a:p>
          <a:p>
            <a:pPr lvl="1">
              <a:buFont typeface="Wingdings" pitchFamily="2" charset="2"/>
              <a:buChar char="Ø"/>
              <a:defRPr/>
            </a:pPr>
            <a:r>
              <a:rPr lang="en-US" altLang="zh-TW" sz="1400" dirty="0">
                <a:latin typeface="+mn-ea"/>
                <a:ea typeface="+mn-ea"/>
              </a:rPr>
              <a:t>dump() </a:t>
            </a:r>
            <a:r>
              <a:rPr lang="zh-TW" altLang="en-US" sz="1400" dirty="0">
                <a:latin typeface="+mn-ea"/>
                <a:ea typeface="+mn-ea"/>
              </a:rPr>
              <a:t>函數所產生的檔案格式就是一般的 </a:t>
            </a:r>
            <a:r>
              <a:rPr lang="en-US" altLang="zh-TW" sz="1400" dirty="0">
                <a:latin typeface="+mn-ea"/>
                <a:ea typeface="+mn-ea"/>
              </a:rPr>
              <a:t>R </a:t>
            </a:r>
            <a:r>
              <a:rPr lang="zh-TW" altLang="en-US" sz="1400" dirty="0">
                <a:latin typeface="+mn-ea"/>
                <a:ea typeface="+mn-ea"/>
              </a:rPr>
              <a:t>程式碼，所以可以直接用一般的文字編輯器編輯其中的資料。</a:t>
            </a:r>
            <a:endParaRPr lang="en-US" altLang="zh-TW"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p:txBody>
          <a:bodyPr/>
          <a:lstStyle/>
          <a:p>
            <a:pPr eaLnBrk="1" hangingPunct="1"/>
            <a:r>
              <a:rPr lang="zh-TW" altLang="en-US" sz="2800" b="1" smtClean="0"/>
              <a:t>檔案存取</a:t>
            </a:r>
            <a:r>
              <a:rPr lang="en-US" altLang="zh-TW" sz="2800" b="1" smtClean="0"/>
              <a:t>						(3/4)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14AD33EB-37C5-42ED-B30A-DFF298BBCAA1}" type="slidenum">
              <a:rPr lang="zh-TW" altLang="en-US" smtClean="0"/>
              <a:pPr fontAlgn="base">
                <a:spcBef>
                  <a:spcPct val="0"/>
                </a:spcBef>
                <a:spcAft>
                  <a:spcPct val="0"/>
                </a:spcAft>
                <a:defRPr/>
              </a:pPr>
              <a:t>23</a:t>
            </a:fld>
            <a:endParaRPr lang="zh-TW" altLang="en-US" dirty="0" smtClean="0"/>
          </a:p>
        </p:txBody>
      </p:sp>
      <p:sp>
        <p:nvSpPr>
          <p:cNvPr id="1741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048250"/>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a:t>
            </a:r>
            <a:r>
              <a:rPr lang="en-US" altLang="zh-TW" sz="1400" dirty="0">
                <a:latin typeface="+mn-ea"/>
                <a:ea typeface="+mn-ea"/>
              </a:rPr>
              <a:t>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函數可以將物件</a:t>
            </a:r>
            <a:r>
              <a:rPr lang="zh-TW" altLang="en-US" sz="1400" dirty="0">
                <a:solidFill>
                  <a:srgbClr val="FF0000"/>
                </a:solidFill>
                <a:latin typeface="+mn-ea"/>
                <a:ea typeface="+mn-ea"/>
              </a:rPr>
              <a:t>以 </a:t>
            </a:r>
            <a:r>
              <a:rPr lang="en-US" altLang="zh-TW" sz="1400" dirty="0">
                <a:solidFill>
                  <a:srgbClr val="FF0000"/>
                </a:solidFill>
                <a:latin typeface="+mn-ea"/>
                <a:ea typeface="+mn-ea"/>
              </a:rPr>
              <a:t>ASCII </a:t>
            </a:r>
            <a:r>
              <a:rPr lang="zh-TW" altLang="en-US" sz="1400" dirty="0">
                <a:solidFill>
                  <a:srgbClr val="FF0000"/>
                </a:solidFill>
                <a:latin typeface="+mn-ea"/>
                <a:ea typeface="+mn-ea"/>
              </a:rPr>
              <a:t>的表示方式</a:t>
            </a:r>
            <a:r>
              <a:rPr lang="zh-TW" altLang="en-US" sz="1400" dirty="0">
                <a:latin typeface="+mn-ea"/>
                <a:ea typeface="+mn-ea"/>
              </a:rPr>
              <a:t>寫入檔案或 </a:t>
            </a:r>
            <a:r>
              <a:rPr lang="en-US" altLang="zh-TW" sz="1400" dirty="0">
                <a:latin typeface="+mn-ea"/>
                <a:ea typeface="+mn-ea"/>
              </a:rPr>
              <a:t>connection </a:t>
            </a:r>
            <a:r>
              <a:rPr lang="zh-TW" altLang="en-US" sz="1400" dirty="0">
                <a:latin typeface="+mn-ea"/>
                <a:ea typeface="+mn-ea"/>
              </a:rPr>
              <a:t>中，其作用</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與 </a:t>
            </a:r>
            <a:r>
              <a:rPr lang="en-US" altLang="zh-TW" sz="1400" dirty="0">
                <a:latin typeface="+mn-ea"/>
                <a:ea typeface="+mn-ea"/>
              </a:rPr>
              <a:t>dump() </a:t>
            </a:r>
            <a:r>
              <a:rPr lang="zh-TW" altLang="en-US" sz="1400" dirty="0">
                <a:latin typeface="+mn-ea"/>
                <a:ea typeface="+mn-ea"/>
              </a:rPr>
              <a:t>函數類似但</a:t>
            </a:r>
            <a:r>
              <a:rPr lang="zh-TW" altLang="en-US" sz="1400" dirty="0">
                <a:solidFill>
                  <a:srgbClr val="FF0000"/>
                </a:solidFill>
                <a:latin typeface="+mn-ea"/>
                <a:ea typeface="+mn-ea"/>
              </a:rPr>
              <a:t>不會輸出物件名稱</a:t>
            </a:r>
            <a:r>
              <a:rPr lang="zh-TW" altLang="en-US" sz="1400" dirty="0">
                <a:latin typeface="+mn-ea"/>
                <a:ea typeface="+mn-ea"/>
              </a:rPr>
              <a:t>。以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函數所產生的檔案可以利</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用 </a:t>
            </a:r>
            <a:r>
              <a:rPr lang="en-US" altLang="zh-TW" sz="1400" dirty="0" err="1">
                <a:latin typeface="+mn-ea"/>
                <a:ea typeface="+mn-ea"/>
              </a:rPr>
              <a:t>dget</a:t>
            </a:r>
            <a:r>
              <a:rPr lang="en-US" altLang="zh-TW" sz="1400" dirty="0">
                <a:latin typeface="+mn-ea"/>
                <a:ea typeface="+mn-ea"/>
              </a:rPr>
              <a:t>() </a:t>
            </a:r>
            <a:r>
              <a:rPr lang="zh-TW" altLang="en-US" sz="1400" dirty="0">
                <a:latin typeface="+mn-ea"/>
                <a:ea typeface="+mn-ea"/>
              </a:rPr>
              <a:t>函數重新建立儲存在檔案中的物件。其可用的參數如下：</a:t>
            </a:r>
          </a:p>
          <a:p>
            <a:pPr lvl="1">
              <a:buFont typeface="Wingdings" pitchFamily="2" charset="2"/>
              <a:buChar char="Ø"/>
              <a:defRPr/>
            </a:pPr>
            <a:r>
              <a:rPr lang="en-US" altLang="zh-TW" sz="1400" dirty="0">
                <a:latin typeface="+mn-ea"/>
                <a:ea typeface="+mn-ea"/>
              </a:rPr>
              <a:t>x		</a:t>
            </a:r>
            <a:r>
              <a:rPr lang="zh-TW" altLang="en-US" sz="1400" dirty="0">
                <a:latin typeface="+mn-ea"/>
                <a:ea typeface="+mn-ea"/>
              </a:rPr>
              <a:t>指定要儲存至檔案的物件。</a:t>
            </a:r>
          </a:p>
          <a:p>
            <a:pPr lvl="1">
              <a:buFont typeface="Wingdings" pitchFamily="2" charset="2"/>
              <a:buChar char="Ø"/>
              <a:defRPr/>
            </a:pPr>
            <a:r>
              <a:rPr lang="en-US" altLang="zh-TW" sz="1400" dirty="0">
                <a:latin typeface="+mn-ea"/>
                <a:ea typeface="+mn-ea"/>
              </a:rPr>
              <a:t>file		</a:t>
            </a:r>
            <a:r>
              <a:rPr lang="zh-TW" altLang="en-US" sz="1400" dirty="0">
                <a:latin typeface="+mn-ea"/>
                <a:ea typeface="+mn-ea"/>
              </a:rPr>
              <a:t>指定要儲存的位置，可以直接指定檔案名稱或是 </a:t>
            </a:r>
            <a:r>
              <a:rPr lang="en-US" altLang="zh-TW" sz="1400" dirty="0">
                <a:latin typeface="+mn-ea"/>
                <a:ea typeface="+mn-ea"/>
              </a:rPr>
              <a:t>connection</a:t>
            </a:r>
            <a:r>
              <a:rPr lang="zh-TW" altLang="en-US" sz="1400" dirty="0">
                <a:latin typeface="+mn-ea"/>
                <a:ea typeface="+mn-ea"/>
              </a:rPr>
              <a:t>，若指定為空字串</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a:t>
            </a:r>
            <a:r>
              <a:rPr lang="en-US" altLang="zh-TW" sz="1400" dirty="0">
                <a:latin typeface="+mn-ea"/>
                <a:ea typeface="+mn-ea"/>
              </a:rPr>
              <a:t>""</a:t>
            </a:r>
            <a:r>
              <a:rPr lang="zh-TW" altLang="en-US" sz="1400" dirty="0">
                <a:latin typeface="+mn-ea"/>
                <a:ea typeface="+mn-ea"/>
              </a:rPr>
              <a:t>），則會將輸出顯示在終端機上（通常就是顯示在螢幕上）。</a:t>
            </a:r>
          </a:p>
          <a:p>
            <a:pPr lvl="1">
              <a:buFont typeface="Wingdings" pitchFamily="2" charset="2"/>
              <a:buChar char="Ø"/>
              <a:defRPr/>
            </a:pPr>
            <a:r>
              <a:rPr lang="en-US" altLang="zh-TW" sz="1400" dirty="0">
                <a:latin typeface="+mn-ea"/>
                <a:ea typeface="+mn-ea"/>
              </a:rPr>
              <a:t>control	</a:t>
            </a:r>
            <a:r>
              <a:rPr lang="zh-TW" altLang="en-US" sz="1400" dirty="0">
                <a:latin typeface="+mn-ea"/>
                <a:ea typeface="+mn-ea"/>
              </a:rPr>
              <a:t>指定反解析（</a:t>
            </a:r>
            <a:r>
              <a:rPr lang="en-US" altLang="zh-TW" sz="1400" dirty="0" err="1">
                <a:latin typeface="+mn-ea"/>
                <a:ea typeface="+mn-ea"/>
              </a:rPr>
              <a:t>deparsing</a:t>
            </a:r>
            <a:r>
              <a:rPr lang="zh-TW" altLang="en-US" sz="1400" dirty="0">
                <a:latin typeface="+mn-ea"/>
                <a:ea typeface="+mn-ea"/>
              </a:rPr>
              <a:t>）選項，其可用參數請參考 </a:t>
            </a:r>
            <a:r>
              <a:rPr lang="en-US" altLang="zh-TW" sz="1400" dirty="0">
                <a:latin typeface="+mn-ea"/>
                <a:ea typeface="+mn-ea"/>
              </a:rPr>
              <a:t>.</a:t>
            </a:r>
            <a:r>
              <a:rPr lang="en-US" altLang="zh-TW" sz="1400" dirty="0" err="1">
                <a:latin typeface="+mn-ea"/>
                <a:ea typeface="+mn-ea"/>
              </a:rPr>
              <a:t>deparseOpts</a:t>
            </a:r>
            <a:r>
              <a:rPr lang="en-US" altLang="zh-TW" sz="1400" dirty="0">
                <a:latin typeface="+mn-ea"/>
                <a:ea typeface="+mn-ea"/>
              </a:rPr>
              <a:t> </a:t>
            </a:r>
            <a:r>
              <a:rPr lang="zh-TW" altLang="en-US" sz="1400" dirty="0">
                <a:latin typeface="+mn-ea"/>
                <a:ea typeface="+mn-ea"/>
              </a:rPr>
              <a:t>之說明。</a:t>
            </a:r>
          </a:p>
          <a:p>
            <a:pPr lvl="1">
              <a:buFont typeface="Wingdings" pitchFamily="2" charset="2"/>
              <a:buChar char="Ø"/>
              <a:defRPr/>
            </a:pPr>
            <a:r>
              <a:rPr lang="zh-TW" altLang="en-US" sz="1400" dirty="0">
                <a:latin typeface="+mn-ea"/>
                <a:ea typeface="+mn-ea"/>
              </a:rPr>
              <a:t>一個最簡單的例子：</a:t>
            </a:r>
          </a:p>
          <a:p>
            <a:pPr lvl="4">
              <a:defRPr/>
            </a:pPr>
            <a:r>
              <a:rPr lang="en-US" altLang="zh-TW" sz="1400" b="1" dirty="0">
                <a:solidFill>
                  <a:srgbClr val="0070C0"/>
                </a:solidFill>
                <a:latin typeface="+mn-ea"/>
                <a:ea typeface="+mn-ea"/>
              </a:rPr>
              <a:t>x &lt;- 1:10</a:t>
            </a:r>
          </a:p>
          <a:p>
            <a:pPr lvl="4">
              <a:defRPr/>
            </a:pPr>
            <a:r>
              <a:rPr lang="en-US" altLang="zh-TW" sz="1400" b="1" dirty="0" err="1">
                <a:solidFill>
                  <a:srgbClr val="0070C0"/>
                </a:solidFill>
                <a:latin typeface="+mn-ea"/>
                <a:ea typeface="+mn-ea"/>
              </a:rPr>
              <a:t>dput</a:t>
            </a:r>
            <a:r>
              <a:rPr lang="en-US" altLang="zh-TW" sz="1400" b="1" dirty="0">
                <a:solidFill>
                  <a:srgbClr val="0070C0"/>
                </a:solidFill>
                <a:latin typeface="+mn-ea"/>
                <a:ea typeface="+mn-ea"/>
              </a:rPr>
              <a:t>(x, "x.txt")</a:t>
            </a:r>
          </a:p>
          <a:p>
            <a:pPr lvl="2">
              <a:buFont typeface="Wingdings" pitchFamily="2" charset="2"/>
              <a:buChar char="p"/>
              <a:defRPr/>
            </a:pPr>
            <a:r>
              <a:rPr lang="zh-TW" altLang="en-US" sz="1400" dirty="0">
                <a:latin typeface="+mn-ea"/>
                <a:ea typeface="+mn-ea"/>
              </a:rPr>
              <a:t>這個例子會將 </a:t>
            </a:r>
            <a:r>
              <a:rPr lang="en-US" altLang="zh-TW" sz="1400" dirty="0">
                <a:latin typeface="+mn-ea"/>
                <a:ea typeface="+mn-ea"/>
              </a:rPr>
              <a:t>x </a:t>
            </a:r>
            <a:r>
              <a:rPr lang="zh-TW" altLang="en-US" sz="1400" dirty="0">
                <a:latin typeface="+mn-ea"/>
                <a:ea typeface="+mn-ea"/>
              </a:rPr>
              <a:t>儲存至 </a:t>
            </a:r>
            <a:r>
              <a:rPr lang="en-US" altLang="zh-TW" sz="1400" dirty="0">
                <a:latin typeface="+mn-ea"/>
                <a:ea typeface="+mn-ea"/>
              </a:rPr>
              <a:t>x.txt </a:t>
            </a:r>
            <a:r>
              <a:rPr lang="zh-TW" altLang="en-US" sz="1400" dirty="0">
                <a:latin typeface="+mn-ea"/>
                <a:ea typeface="+mn-ea"/>
              </a:rPr>
              <a:t>檔案中，而其檔案內容為：</a:t>
            </a:r>
          </a:p>
          <a:p>
            <a:pPr lvl="4">
              <a:defRPr/>
            </a:pPr>
            <a:r>
              <a:rPr lang="en-US" altLang="zh-TW" sz="1400" b="1" dirty="0">
                <a:solidFill>
                  <a:srgbClr val="0070C0"/>
                </a:solidFill>
                <a:latin typeface="+mn-ea"/>
                <a:ea typeface="+mn-ea"/>
              </a:rPr>
              <a:t>1:10</a:t>
            </a:r>
          </a:p>
          <a:p>
            <a:pPr lvl="1">
              <a:buFont typeface="Wingdings" pitchFamily="2" charset="2"/>
              <a:buChar char="Ø"/>
              <a:defRPr/>
            </a:pPr>
            <a:r>
              <a:rPr lang="zh-TW" altLang="en-US" sz="1400" dirty="0">
                <a:latin typeface="+mn-ea"/>
                <a:ea typeface="+mn-ea"/>
              </a:rPr>
              <a:t>除了一般的物件外，函數也可以使用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函數來儲存，例如：</a:t>
            </a:r>
          </a:p>
          <a:p>
            <a:pPr lvl="4">
              <a:defRPr/>
            </a:pP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&lt;- function(x) {</a:t>
            </a:r>
          </a:p>
          <a:p>
            <a:pPr lvl="4">
              <a:defRPr/>
            </a:pPr>
            <a:r>
              <a:rPr lang="en-US" altLang="zh-TW" sz="1400" b="1" dirty="0">
                <a:solidFill>
                  <a:srgbClr val="0070C0"/>
                </a:solidFill>
                <a:latin typeface="+mn-ea"/>
                <a:ea typeface="+mn-ea"/>
              </a:rPr>
              <a:t>  # square</a:t>
            </a:r>
          </a:p>
          <a:p>
            <a:pPr lvl="4">
              <a:defRPr/>
            </a:pPr>
            <a:r>
              <a:rPr lang="en-US" altLang="zh-TW" sz="1400" b="1" dirty="0">
                <a:solidFill>
                  <a:srgbClr val="0070C0"/>
                </a:solidFill>
                <a:latin typeface="+mn-ea"/>
                <a:ea typeface="+mn-ea"/>
              </a:rPr>
              <a:t>  x^2</a:t>
            </a:r>
          </a:p>
          <a:p>
            <a:pPr lvl="4">
              <a:defRPr/>
            </a:pPr>
            <a:r>
              <a:rPr lang="en-US" altLang="zh-TW" sz="1400" b="1" dirty="0">
                <a:solidFill>
                  <a:srgbClr val="0070C0"/>
                </a:solidFill>
                <a:latin typeface="+mn-ea"/>
                <a:ea typeface="+mn-ea"/>
              </a:rPr>
              <a:t>}</a:t>
            </a:r>
          </a:p>
          <a:p>
            <a:pPr lvl="4">
              <a:defRPr/>
            </a:pPr>
            <a:r>
              <a:rPr lang="en-US" altLang="zh-TW" sz="1400" b="1" dirty="0" err="1">
                <a:solidFill>
                  <a:srgbClr val="0070C0"/>
                </a:solidFill>
                <a:latin typeface="+mn-ea"/>
                <a:ea typeface="+mn-ea"/>
              </a:rPr>
              <a:t>dput</a:t>
            </a:r>
            <a:r>
              <a:rPr lang="en-US" altLang="zh-TW" sz="1400" b="1" dirty="0">
                <a:solidFill>
                  <a:srgbClr val="0070C0"/>
                </a:solidFill>
                <a:latin typeface="+mn-ea"/>
                <a:ea typeface="+mn-ea"/>
              </a:rPr>
              <a:t>(</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"myfunc.txt")</a:t>
            </a:r>
          </a:p>
          <a:p>
            <a:pPr lvl="2">
              <a:buFont typeface="Wingdings" pitchFamily="2" charset="2"/>
              <a:buChar char="p"/>
              <a:defRPr/>
            </a:pPr>
            <a:r>
              <a:rPr lang="zh-TW" altLang="en-US" sz="1400" dirty="0">
                <a:latin typeface="+mn-ea"/>
                <a:ea typeface="+mn-ea"/>
              </a:rPr>
              <a:t>這樣所產生的 </a:t>
            </a:r>
            <a:r>
              <a:rPr lang="en-US" altLang="zh-TW" sz="1400" dirty="0">
                <a:latin typeface="+mn-ea"/>
                <a:ea typeface="+mn-ea"/>
              </a:rPr>
              <a:t>myfunc.txt </a:t>
            </a:r>
            <a:r>
              <a:rPr lang="zh-TW" altLang="en-US" sz="1400" dirty="0">
                <a:latin typeface="+mn-ea"/>
                <a:ea typeface="+mn-ea"/>
              </a:rPr>
              <a:t>檔案內容為：</a:t>
            </a:r>
          </a:p>
          <a:p>
            <a:pPr lvl="4">
              <a:defRPr/>
            </a:pPr>
            <a:r>
              <a:rPr lang="en-US" altLang="zh-TW" sz="1400" b="1" dirty="0">
                <a:solidFill>
                  <a:srgbClr val="0070C0"/>
                </a:solidFill>
                <a:latin typeface="+mn-ea"/>
                <a:ea typeface="+mn-ea"/>
              </a:rPr>
              <a:t>function (x)</a:t>
            </a:r>
          </a:p>
          <a:p>
            <a:pPr lvl="4">
              <a:defRPr/>
            </a:pPr>
            <a:r>
              <a:rPr lang="en-US" altLang="zh-TW" sz="1400" b="1" dirty="0">
                <a:solidFill>
                  <a:srgbClr val="0070C0"/>
                </a:solidFill>
                <a:latin typeface="+mn-ea"/>
                <a:ea typeface="+mn-ea"/>
              </a:rPr>
              <a:t>{</a:t>
            </a:r>
          </a:p>
          <a:p>
            <a:pPr lvl="4">
              <a:defRPr/>
            </a:pPr>
            <a:r>
              <a:rPr lang="en-US" altLang="zh-TW" sz="1400" b="1" dirty="0">
                <a:solidFill>
                  <a:srgbClr val="0070C0"/>
                </a:solidFill>
                <a:latin typeface="+mn-ea"/>
                <a:ea typeface="+mn-ea"/>
              </a:rPr>
              <a:t>    x^2</a:t>
            </a:r>
          </a:p>
          <a:p>
            <a:pPr lvl="4">
              <a:defRPr/>
            </a:pPr>
            <a:r>
              <a:rPr lang="en-US" altLang="zh-TW" sz="1400" b="1" dirty="0">
                <a:solidFill>
                  <a:srgbClr val="0070C0"/>
                </a:solidFill>
                <a:latin typeface="+mn-ea"/>
                <a:ea typeface="+mn-ea"/>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p:txBody>
          <a:bodyPr/>
          <a:lstStyle/>
          <a:p>
            <a:pPr eaLnBrk="1" hangingPunct="1"/>
            <a:r>
              <a:rPr lang="zh-TW" altLang="en-US" sz="2800" b="1" smtClean="0"/>
              <a:t>檔案存取</a:t>
            </a:r>
            <a:r>
              <a:rPr lang="en-US" altLang="zh-TW" sz="2800" b="1" smtClean="0"/>
              <a:t>						(4/4)</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373E8BAD-18DC-4CF7-B95E-89FC97ED01BD}" type="slidenum">
              <a:rPr lang="zh-TW" altLang="en-US" smtClean="0"/>
              <a:pPr fontAlgn="base">
                <a:spcBef>
                  <a:spcPct val="0"/>
                </a:spcBef>
                <a:spcAft>
                  <a:spcPct val="0"/>
                </a:spcAft>
                <a:defRPr/>
              </a:pPr>
              <a:t>24</a:t>
            </a:fld>
            <a:endParaRPr lang="zh-TW" altLang="en-US" dirty="0" smtClean="0"/>
          </a:p>
        </p:txBody>
      </p:sp>
      <p:sp>
        <p:nvSpPr>
          <p:cNvPr id="1843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4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4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246313"/>
          </a:xfrm>
          <a:prstGeom prst="rect">
            <a:avLst/>
          </a:prstGeom>
          <a:noFill/>
          <a:ln w="9525">
            <a:noFill/>
            <a:miter lim="800000"/>
            <a:headEnd/>
            <a:tailEnd/>
          </a:ln>
        </p:spPr>
        <p:txBody>
          <a:bodyPr>
            <a:spAutoFit/>
          </a:bodyPr>
          <a:lstStyle/>
          <a:p>
            <a:pPr lvl="1">
              <a:buFont typeface="Wingdings" pitchFamily="2" charset="2"/>
              <a:buChar char="Ø"/>
              <a:defRPr/>
            </a:pPr>
            <a:r>
              <a:rPr lang="zh-TW" altLang="en-US" sz="1400" dirty="0">
                <a:latin typeface="+mn-ea"/>
                <a:ea typeface="+mn-ea"/>
              </a:rPr>
              <a:t>從這裡可以觀察到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函數在反解析函數時，預設會將函數中的注解拿掉，但若是函數很複雜，保留註解會是比較明智的決定。若要保留註解，可以用 </a:t>
            </a:r>
            <a:r>
              <a:rPr lang="en-US" altLang="zh-TW" sz="1400" dirty="0">
                <a:latin typeface="+mn-ea"/>
                <a:ea typeface="+mn-ea"/>
              </a:rPr>
              <a:t>control </a:t>
            </a:r>
            <a:r>
              <a:rPr lang="zh-TW" altLang="en-US" sz="1400" dirty="0">
                <a:latin typeface="+mn-ea"/>
                <a:ea typeface="+mn-ea"/>
              </a:rPr>
              <a:t>參數改變反解析的方式：</a:t>
            </a:r>
          </a:p>
          <a:p>
            <a:pPr lvl="3">
              <a:defRPr/>
            </a:pPr>
            <a:r>
              <a:rPr lang="en-US" altLang="zh-TW" sz="1400" b="1" dirty="0" err="1">
                <a:solidFill>
                  <a:srgbClr val="0070C0"/>
                </a:solidFill>
                <a:latin typeface="+mn-ea"/>
                <a:ea typeface="+mn-ea"/>
              </a:rPr>
              <a:t>dput</a:t>
            </a:r>
            <a:r>
              <a:rPr lang="en-US" altLang="zh-TW" sz="1400" b="1" dirty="0">
                <a:solidFill>
                  <a:srgbClr val="0070C0"/>
                </a:solidFill>
                <a:latin typeface="+mn-ea"/>
                <a:ea typeface="+mn-ea"/>
              </a:rPr>
              <a:t>(</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"myfunc.txt", control = "</a:t>
            </a:r>
            <a:r>
              <a:rPr lang="en-US" altLang="zh-TW" sz="1400" b="1" dirty="0" err="1">
                <a:solidFill>
                  <a:srgbClr val="0070C0"/>
                </a:solidFill>
                <a:latin typeface="+mn-ea"/>
                <a:ea typeface="+mn-ea"/>
              </a:rPr>
              <a:t>useSource</a:t>
            </a:r>
            <a:r>
              <a:rPr lang="en-US" altLang="zh-TW" sz="1400" b="1" dirty="0">
                <a:solidFill>
                  <a:srgbClr val="0070C0"/>
                </a:solidFill>
                <a:latin typeface="+mn-ea"/>
                <a:ea typeface="+mn-ea"/>
              </a:rPr>
              <a:t>")</a:t>
            </a:r>
          </a:p>
          <a:p>
            <a:pPr lvl="1">
              <a:defRPr/>
            </a:pPr>
            <a:r>
              <a:rPr lang="zh-TW" altLang="en-US" sz="1400" dirty="0">
                <a:latin typeface="+mn-ea"/>
                <a:ea typeface="+mn-ea"/>
              </a:rPr>
              <a:t>這樣的話就會連同函數中的註解一起儲存至檔案中。</a:t>
            </a:r>
            <a:endParaRPr lang="en-US" altLang="zh-TW" sz="1400" dirty="0">
              <a:latin typeface="+mn-ea"/>
              <a:ea typeface="+mn-ea"/>
            </a:endParaRPr>
          </a:p>
          <a:p>
            <a:pPr lvl="1">
              <a:defRPr/>
            </a:pPr>
            <a:endParaRPr lang="en-US" altLang="zh-TW" sz="1400" dirty="0">
              <a:latin typeface="+mn-ea"/>
              <a:ea typeface="+mn-ea"/>
            </a:endParaRPr>
          </a:p>
          <a:p>
            <a:pPr>
              <a:buFont typeface="Wingdings" pitchFamily="2" charset="2"/>
              <a:buChar char="u"/>
              <a:defRPr/>
            </a:pPr>
            <a:r>
              <a:rPr lang="en-US" altLang="zh-TW" sz="1400" dirty="0" err="1">
                <a:latin typeface="+mn-ea"/>
                <a:ea typeface="+mn-ea"/>
              </a:rPr>
              <a:t>dget</a:t>
            </a:r>
            <a:r>
              <a:rPr lang="en-US" altLang="zh-TW" sz="1400" dirty="0">
                <a:latin typeface="+mn-ea"/>
                <a:ea typeface="+mn-ea"/>
              </a:rPr>
              <a:t>() </a:t>
            </a:r>
            <a:r>
              <a:rPr lang="zh-TW" altLang="en-US" sz="1400" dirty="0">
                <a:latin typeface="+mn-ea"/>
                <a:ea typeface="+mn-ea"/>
              </a:rPr>
              <a:t>函數</a:t>
            </a:r>
            <a:r>
              <a:rPr lang="en-US" altLang="zh-TW" sz="1400" dirty="0">
                <a:latin typeface="+mn-ea"/>
                <a:ea typeface="+mn-ea"/>
              </a:rPr>
              <a:t>	</a:t>
            </a:r>
            <a:r>
              <a:rPr lang="en-US" altLang="zh-TW" sz="1400" dirty="0" err="1">
                <a:latin typeface="+mn-ea"/>
                <a:ea typeface="+mn-ea"/>
              </a:rPr>
              <a:t>dget</a:t>
            </a:r>
            <a:r>
              <a:rPr lang="en-US" altLang="zh-TW" sz="1400" dirty="0">
                <a:latin typeface="+mn-ea"/>
                <a:ea typeface="+mn-ea"/>
              </a:rPr>
              <a:t>() </a:t>
            </a:r>
            <a:r>
              <a:rPr lang="zh-TW" altLang="en-US" sz="1400" dirty="0">
                <a:latin typeface="+mn-ea"/>
                <a:ea typeface="+mn-ea"/>
              </a:rPr>
              <a:t>函數是專門用來讀取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函數所產生的檔案用的，其用法很簡單，直</a:t>
            </a:r>
            <a:r>
              <a:rPr lang="en-US" altLang="zh-TW" sz="1400" dirty="0">
                <a:latin typeface="+mn-ea"/>
                <a:ea typeface="+mn-ea"/>
              </a:rPr>
              <a:t/>
            </a:r>
            <a:br>
              <a:rPr lang="en-US" altLang="zh-TW" sz="1400" dirty="0">
                <a:latin typeface="+mn-ea"/>
                <a:ea typeface="+mn-ea"/>
              </a:rPr>
            </a:br>
            <a:r>
              <a:rPr lang="en-US" altLang="zh-TW" sz="1400" dirty="0">
                <a:latin typeface="+mn-ea"/>
                <a:ea typeface="+mn-ea"/>
              </a:rPr>
              <a:t>		</a:t>
            </a:r>
            <a:r>
              <a:rPr lang="zh-TW" altLang="en-US" sz="1400" dirty="0">
                <a:latin typeface="+mn-ea"/>
                <a:ea typeface="+mn-ea"/>
              </a:rPr>
              <a:t>接指定檔案名稱或是 </a:t>
            </a:r>
            <a:r>
              <a:rPr lang="en-US" altLang="zh-TW" sz="1400" dirty="0">
                <a:latin typeface="+mn-ea"/>
                <a:ea typeface="+mn-ea"/>
              </a:rPr>
              <a:t>connection </a:t>
            </a:r>
            <a:r>
              <a:rPr lang="zh-TW" altLang="en-US" sz="1400" dirty="0">
                <a:latin typeface="+mn-ea"/>
                <a:ea typeface="+mn-ea"/>
              </a:rPr>
              <a:t>即可，例如要讀取上面 </a:t>
            </a:r>
            <a:r>
              <a:rPr lang="en-US" altLang="zh-TW" sz="1400" dirty="0" err="1">
                <a:latin typeface="+mn-ea"/>
                <a:ea typeface="+mn-ea"/>
              </a:rPr>
              <a:t>dput</a:t>
            </a:r>
            <a:r>
              <a:rPr lang="en-US" altLang="zh-TW" sz="1400" dirty="0">
                <a:latin typeface="+mn-ea"/>
                <a:ea typeface="+mn-ea"/>
              </a:rPr>
              <a:t>() </a:t>
            </a:r>
            <a:r>
              <a:rPr lang="zh-TW" altLang="en-US" sz="1400" dirty="0">
                <a:latin typeface="+mn-ea"/>
                <a:ea typeface="+mn-ea"/>
              </a:rPr>
              <a:t>範例所產生的 </a:t>
            </a:r>
            <a:r>
              <a:rPr lang="en-US" altLang="zh-TW" sz="1400" dirty="0">
                <a:latin typeface="+mn-ea"/>
                <a:ea typeface="+mn-ea"/>
              </a:rPr>
              <a:t/>
            </a:r>
            <a:br>
              <a:rPr lang="en-US" altLang="zh-TW" sz="1400" dirty="0">
                <a:latin typeface="+mn-ea"/>
                <a:ea typeface="+mn-ea"/>
              </a:rPr>
            </a:br>
            <a:r>
              <a:rPr lang="en-US" altLang="zh-TW" sz="1400" dirty="0">
                <a:latin typeface="+mn-ea"/>
                <a:ea typeface="+mn-ea"/>
              </a:rPr>
              <a:t>		myfunc.txt</a:t>
            </a:r>
            <a:r>
              <a:rPr lang="zh-TW" altLang="en-US" sz="1400" dirty="0">
                <a:latin typeface="+mn-ea"/>
                <a:ea typeface="+mn-ea"/>
              </a:rPr>
              <a:t>：</a:t>
            </a:r>
          </a:p>
          <a:p>
            <a:pPr lvl="3">
              <a:defRPr/>
            </a:pPr>
            <a:r>
              <a:rPr lang="en-US" altLang="zh-TW" sz="1400" b="1" dirty="0" err="1">
                <a:solidFill>
                  <a:srgbClr val="0070C0"/>
                </a:solidFill>
                <a:latin typeface="+mn-ea"/>
                <a:ea typeface="+mn-ea"/>
              </a:rPr>
              <a:t>my.func.recreate</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dget</a:t>
            </a:r>
            <a:r>
              <a:rPr lang="en-US" altLang="zh-TW" sz="1400" b="1" dirty="0">
                <a:solidFill>
                  <a:srgbClr val="0070C0"/>
                </a:solidFill>
                <a:latin typeface="+mn-ea"/>
                <a:ea typeface="+mn-ea"/>
              </a:rPr>
              <a:t>("myfunc.txt")</a:t>
            </a:r>
          </a:p>
          <a:p>
            <a:pPr lvl="1">
              <a:buFont typeface="Wingdings" pitchFamily="2" charset="2"/>
              <a:buChar char="Ø"/>
              <a:defRPr/>
            </a:pPr>
            <a:r>
              <a:rPr lang="zh-TW" altLang="en-US" sz="1400" dirty="0">
                <a:latin typeface="+mn-ea"/>
                <a:ea typeface="+mn-ea"/>
              </a:rPr>
              <a:t>這樣就會將 </a:t>
            </a:r>
            <a:r>
              <a:rPr lang="en-US" altLang="zh-TW" sz="1400" dirty="0">
                <a:latin typeface="+mn-ea"/>
                <a:ea typeface="+mn-ea"/>
              </a:rPr>
              <a:t>myfunc.txt </a:t>
            </a:r>
            <a:r>
              <a:rPr lang="zh-TW" altLang="en-US" sz="1400" dirty="0">
                <a:latin typeface="+mn-ea"/>
                <a:ea typeface="+mn-ea"/>
              </a:rPr>
              <a:t>檔案中所儲存的物件載入至 </a:t>
            </a:r>
            <a:r>
              <a:rPr lang="en-US" altLang="zh-TW" sz="1400" dirty="0" err="1">
                <a:latin typeface="+mn-ea"/>
                <a:ea typeface="+mn-ea"/>
              </a:rPr>
              <a:t>my.func.recreate</a:t>
            </a:r>
            <a:r>
              <a:rPr lang="zh-TW" altLang="en-US" sz="1400" dirty="0">
                <a:latin typeface="+mn-ea"/>
                <a:ea typeface="+mn-ea"/>
              </a:rPr>
              <a:t>。</a:t>
            </a: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1"/>
          <p:cNvSpPr>
            <a:spLocks noGrp="1"/>
          </p:cNvSpPr>
          <p:nvPr>
            <p:ph type="title"/>
          </p:nvPr>
        </p:nvSpPr>
        <p:spPr/>
        <p:txBody>
          <a:bodyPr/>
          <a:lstStyle/>
          <a:p>
            <a:pPr eaLnBrk="1" hangingPunct="1"/>
            <a:r>
              <a:rPr lang="zh-TW" altLang="en-US" sz="2800" b="1" smtClean="0"/>
              <a:t>網路資料</a:t>
            </a:r>
            <a:r>
              <a:rPr lang="en-US" altLang="zh-TW" sz="2800" b="1" smtClean="0"/>
              <a:t>						</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CBAFE9C6-AC10-4C83-950D-590A32932653}" type="slidenum">
              <a:rPr lang="zh-TW" altLang="en-US" smtClean="0"/>
              <a:pPr fontAlgn="base">
                <a:spcBef>
                  <a:spcPct val="0"/>
                </a:spcBef>
                <a:spcAft>
                  <a:spcPct val="0"/>
                </a:spcAft>
                <a:defRPr/>
              </a:pPr>
              <a:t>25</a:t>
            </a:fld>
            <a:endParaRPr lang="zh-TW" altLang="en-US" dirty="0" smtClean="0"/>
          </a:p>
        </p:txBody>
      </p:sp>
      <p:sp>
        <p:nvSpPr>
          <p:cNvPr id="19460"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1"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2"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4"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5"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62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從網路上讀取資料</a:t>
            </a:r>
            <a:endParaRPr lang="en-US" altLang="zh-TW" sz="1400" dirty="0">
              <a:latin typeface="+mn-ea"/>
              <a:ea typeface="+mn-ea"/>
            </a:endParaRPr>
          </a:p>
          <a:p>
            <a:pPr lvl="1">
              <a:buFont typeface="Wingdings" pitchFamily="2" charset="2"/>
              <a:buChar char="Ø"/>
              <a:defRPr/>
            </a:pPr>
            <a:r>
              <a:rPr lang="zh-TW" altLang="en-US" sz="1400" dirty="0">
                <a:latin typeface="+mn-ea"/>
                <a:ea typeface="+mn-ea"/>
              </a:rPr>
              <a:t>在 </a:t>
            </a:r>
            <a:r>
              <a:rPr lang="en-US" altLang="zh-TW" sz="1400" dirty="0">
                <a:latin typeface="+mn-ea"/>
                <a:ea typeface="+mn-ea"/>
              </a:rPr>
              <a:t>R </a:t>
            </a:r>
            <a:r>
              <a:rPr lang="zh-TW" altLang="en-US" sz="1400" dirty="0">
                <a:latin typeface="+mn-ea"/>
                <a:ea typeface="+mn-ea"/>
              </a:rPr>
              <a:t>中若需要讀取放在網路上的資料，可以直接透過下列函數指定檔案的位址透過 </a:t>
            </a:r>
            <a:r>
              <a:rPr lang="en-US" altLang="zh-TW" sz="1400" dirty="0">
                <a:latin typeface="+mn-ea"/>
                <a:ea typeface="+mn-ea"/>
              </a:rPr>
              <a:t>R </a:t>
            </a:r>
            <a:r>
              <a:rPr lang="zh-TW" altLang="en-US" sz="1400" dirty="0">
                <a:latin typeface="+mn-ea"/>
                <a:ea typeface="+mn-ea"/>
              </a:rPr>
              <a:t>自動讀取，省去下載與存檔的步驟：</a:t>
            </a:r>
          </a:p>
          <a:p>
            <a:pPr lvl="1">
              <a:buFont typeface="Wingdings" pitchFamily="2" charset="2"/>
              <a:buChar char="Ø"/>
              <a:defRPr/>
            </a:pPr>
            <a:endParaRPr lang="zh-TW" altLang="en-US" sz="1400" dirty="0">
              <a:latin typeface="+mn-ea"/>
              <a:ea typeface="+mn-ea"/>
            </a:endParaRPr>
          </a:p>
          <a:p>
            <a:pPr lvl="2">
              <a:buFont typeface="Wingdings" pitchFamily="2" charset="2"/>
              <a:buChar char="p"/>
              <a:defRPr/>
            </a:pPr>
            <a:r>
              <a:rPr lang="en-US" altLang="zh-TW" sz="1400" dirty="0">
                <a:latin typeface="+mn-ea"/>
                <a:ea typeface="+mn-ea"/>
              </a:rPr>
              <a:t>scan()</a:t>
            </a:r>
            <a:r>
              <a:rPr lang="zh-TW" altLang="en-US" sz="1400" dirty="0">
                <a:latin typeface="+mn-ea"/>
                <a:ea typeface="+mn-ea"/>
              </a:rPr>
              <a:t>、</a:t>
            </a:r>
            <a:r>
              <a:rPr lang="en-US" altLang="zh-TW" sz="1400" dirty="0" err="1">
                <a:latin typeface="+mn-ea"/>
                <a:ea typeface="+mn-ea"/>
              </a:rPr>
              <a:t>read.table</a:t>
            </a:r>
            <a:r>
              <a:rPr lang="en-US" altLang="zh-TW" sz="1400" dirty="0">
                <a:latin typeface="+mn-ea"/>
                <a:ea typeface="+mn-ea"/>
              </a:rPr>
              <a:t>() </a:t>
            </a:r>
            <a:r>
              <a:rPr lang="zh-TW" altLang="en-US" sz="1400" dirty="0">
                <a:latin typeface="+mn-ea"/>
                <a:ea typeface="+mn-ea"/>
              </a:rPr>
              <a:t>與 </a:t>
            </a:r>
            <a:r>
              <a:rPr lang="en-US" altLang="zh-TW" sz="1400" dirty="0">
                <a:latin typeface="+mn-ea"/>
                <a:ea typeface="+mn-ea"/>
              </a:rPr>
              <a:t>read.csv() </a:t>
            </a:r>
            <a:r>
              <a:rPr lang="zh-TW" altLang="en-US" sz="1400" dirty="0">
                <a:latin typeface="+mn-ea"/>
                <a:ea typeface="+mn-ea"/>
              </a:rPr>
              <a:t>函數的 </a:t>
            </a:r>
            <a:r>
              <a:rPr lang="en-US" altLang="zh-TW" sz="1400" dirty="0">
                <a:latin typeface="+mn-ea"/>
                <a:ea typeface="+mn-ea"/>
              </a:rPr>
              <a:t>file </a:t>
            </a:r>
            <a:r>
              <a:rPr lang="zh-TW" altLang="en-US" sz="1400" dirty="0">
                <a:latin typeface="+mn-ea"/>
                <a:ea typeface="+mn-ea"/>
              </a:rPr>
              <a:t>參數除了指定檔案名稱外，也可以直接指定 </a:t>
            </a:r>
            <a:r>
              <a:rPr lang="en-US" altLang="zh-TW" sz="1400" dirty="0">
                <a:latin typeface="+mn-ea"/>
                <a:ea typeface="+mn-ea"/>
              </a:rPr>
              <a:t>URL </a:t>
            </a:r>
            <a:r>
              <a:rPr lang="zh-TW" altLang="en-US" sz="1400" dirty="0">
                <a:latin typeface="+mn-ea"/>
                <a:ea typeface="+mn-ea"/>
              </a:rPr>
              <a:t>位址，例如：</a:t>
            </a:r>
          </a:p>
          <a:p>
            <a:pPr lvl="3">
              <a:defRPr/>
            </a:pPr>
            <a:r>
              <a:rPr lang="en-US" altLang="zh-TW" sz="1400" b="1" dirty="0">
                <a:solidFill>
                  <a:srgbClr val="0070C0"/>
                </a:solidFill>
                <a:latin typeface="+mn-ea"/>
                <a:ea typeface="+mn-ea"/>
              </a:rPr>
              <a:t>my.url &lt;- "http://statlab.nchc.org.tw/rnotes/download/weight_reg_data.csv"</a:t>
            </a:r>
          </a:p>
          <a:p>
            <a:pPr lvl="3">
              <a:defRPr/>
            </a:pPr>
            <a:r>
              <a:rPr lang="en-US" altLang="zh-TW" sz="1400" b="1" dirty="0" err="1">
                <a:solidFill>
                  <a:srgbClr val="0070C0"/>
                </a:solidFill>
                <a:latin typeface="+mn-ea"/>
                <a:ea typeface="+mn-ea"/>
              </a:rPr>
              <a:t>my.data</a:t>
            </a:r>
            <a:r>
              <a:rPr lang="en-US" altLang="zh-TW" sz="1400" b="1" dirty="0">
                <a:solidFill>
                  <a:srgbClr val="0070C0"/>
                </a:solidFill>
                <a:latin typeface="+mn-ea"/>
                <a:ea typeface="+mn-ea"/>
              </a:rPr>
              <a:t> &lt;- read.csv(file = my.url)</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從網路上下載檔案</a:t>
            </a:r>
          </a:p>
          <a:p>
            <a:pPr lvl="1">
              <a:buFont typeface="Wingdings" pitchFamily="2" charset="2"/>
              <a:buChar char="Ø"/>
              <a:defRPr/>
            </a:pPr>
            <a:r>
              <a:rPr lang="en-US" altLang="zh-TW" sz="1400" dirty="0" err="1">
                <a:latin typeface="+mn-ea"/>
                <a:ea typeface="+mn-ea"/>
              </a:rPr>
              <a:t>download.file</a:t>
            </a:r>
            <a:r>
              <a:rPr lang="en-US" altLang="zh-TW" sz="1400" dirty="0">
                <a:latin typeface="+mn-ea"/>
                <a:ea typeface="+mn-ea"/>
              </a:rPr>
              <a:t>() </a:t>
            </a:r>
            <a:r>
              <a:rPr lang="zh-TW" altLang="en-US" sz="1400" dirty="0">
                <a:latin typeface="+mn-ea"/>
                <a:ea typeface="+mn-ea"/>
              </a:rPr>
              <a:t>函數可以將網路上的檔案下載並儲存至指定的檔案，其可用的參數有：</a:t>
            </a:r>
          </a:p>
          <a:p>
            <a:pPr lvl="2">
              <a:buFont typeface="Wingdings" pitchFamily="2" charset="2"/>
              <a:buChar char="p"/>
              <a:defRPr/>
            </a:pPr>
            <a:r>
              <a:rPr lang="en-US" altLang="zh-TW" sz="1400" dirty="0" err="1">
                <a:latin typeface="+mn-ea"/>
                <a:ea typeface="+mn-ea"/>
              </a:rPr>
              <a:t>url</a:t>
            </a:r>
            <a:r>
              <a:rPr lang="en-US" altLang="zh-TW" sz="1400" dirty="0">
                <a:latin typeface="+mn-ea"/>
                <a:ea typeface="+mn-ea"/>
              </a:rPr>
              <a:t>	</a:t>
            </a:r>
            <a:r>
              <a:rPr lang="zh-TW" altLang="en-US" sz="1400" dirty="0">
                <a:latin typeface="+mn-ea"/>
                <a:ea typeface="+mn-ea"/>
              </a:rPr>
              <a:t>檔案的 </a:t>
            </a:r>
            <a:r>
              <a:rPr lang="en-US" altLang="zh-TW" sz="1400" dirty="0">
                <a:latin typeface="+mn-ea"/>
                <a:ea typeface="+mn-ea"/>
              </a:rPr>
              <a:t>URL </a:t>
            </a:r>
            <a:r>
              <a:rPr lang="zh-TW" altLang="en-US" sz="1400" dirty="0">
                <a:latin typeface="+mn-ea"/>
                <a:ea typeface="+mn-ea"/>
              </a:rPr>
              <a:t>位址，可以是 </a:t>
            </a:r>
            <a:r>
              <a:rPr lang="en-US" altLang="zh-TW" sz="1400" dirty="0">
                <a:latin typeface="+mn-ea"/>
                <a:ea typeface="+mn-ea"/>
              </a:rPr>
              <a:t>http:// </a:t>
            </a:r>
            <a:r>
              <a:rPr lang="zh-TW" altLang="en-US" sz="1400" dirty="0">
                <a:latin typeface="+mn-ea"/>
                <a:ea typeface="+mn-ea"/>
              </a:rPr>
              <a:t>、</a:t>
            </a:r>
            <a:r>
              <a:rPr lang="en-US" altLang="zh-TW" sz="1400" dirty="0">
                <a:latin typeface="+mn-ea"/>
                <a:ea typeface="+mn-ea"/>
              </a:rPr>
              <a:t>ftp:// </a:t>
            </a:r>
            <a:r>
              <a:rPr lang="zh-TW" altLang="en-US" sz="1400" dirty="0">
                <a:latin typeface="+mn-ea"/>
                <a:ea typeface="+mn-ea"/>
              </a:rPr>
              <a:t>或 </a:t>
            </a:r>
            <a:r>
              <a:rPr lang="en-US" altLang="zh-TW" sz="1400" dirty="0">
                <a:latin typeface="+mn-ea"/>
                <a:ea typeface="+mn-ea"/>
              </a:rPr>
              <a:t>file://</a:t>
            </a:r>
            <a:r>
              <a:rPr lang="zh-TW" altLang="en-US" sz="1400" dirty="0">
                <a:latin typeface="+mn-ea"/>
                <a:ea typeface="+mn-ea"/>
              </a:rPr>
              <a:t>。</a:t>
            </a:r>
          </a:p>
          <a:p>
            <a:pPr lvl="2">
              <a:buFont typeface="Wingdings" pitchFamily="2" charset="2"/>
              <a:buChar char="p"/>
              <a:defRPr/>
            </a:pPr>
            <a:r>
              <a:rPr lang="en-US" altLang="zh-TW" sz="1400" dirty="0" err="1">
                <a:latin typeface="+mn-ea"/>
                <a:ea typeface="+mn-ea"/>
              </a:rPr>
              <a:t>destfile</a:t>
            </a:r>
            <a:r>
              <a:rPr lang="en-US" altLang="zh-TW" sz="1400" dirty="0">
                <a:latin typeface="+mn-ea"/>
                <a:ea typeface="+mn-ea"/>
              </a:rPr>
              <a:t>	</a:t>
            </a:r>
            <a:r>
              <a:rPr lang="zh-TW" altLang="en-US" sz="1400" dirty="0">
                <a:latin typeface="+mn-ea"/>
                <a:ea typeface="+mn-ea"/>
              </a:rPr>
              <a:t>將檔案下載後，所要儲存的檔案名稱。</a:t>
            </a:r>
          </a:p>
          <a:p>
            <a:pPr lvl="2">
              <a:buFont typeface="Wingdings" pitchFamily="2" charset="2"/>
              <a:buChar char="p"/>
              <a:defRPr/>
            </a:pPr>
            <a:r>
              <a:rPr lang="en-US" altLang="zh-TW" sz="1400" dirty="0">
                <a:latin typeface="+mn-ea"/>
                <a:ea typeface="+mn-ea"/>
              </a:rPr>
              <a:t>mode	</a:t>
            </a:r>
            <a:r>
              <a:rPr lang="zh-TW" altLang="en-US" sz="1400" dirty="0">
                <a:latin typeface="+mn-ea"/>
                <a:ea typeface="+mn-ea"/>
              </a:rPr>
              <a:t>檔案模式，可用的選項有 </a:t>
            </a:r>
            <a:r>
              <a:rPr lang="en-US" altLang="zh-TW" sz="1400" dirty="0">
                <a:latin typeface="+mn-ea"/>
                <a:ea typeface="+mn-ea"/>
              </a:rPr>
              <a:t>"w"</a:t>
            </a:r>
            <a:r>
              <a:rPr lang="zh-TW" altLang="en-US" sz="1400" dirty="0">
                <a:latin typeface="+mn-ea"/>
                <a:ea typeface="+mn-ea"/>
              </a:rPr>
              <a:t>、</a:t>
            </a:r>
            <a:r>
              <a:rPr lang="en-US" altLang="zh-TW" sz="1400" dirty="0">
                <a:latin typeface="+mn-ea"/>
                <a:ea typeface="+mn-ea"/>
              </a:rPr>
              <a:t>"</a:t>
            </a:r>
            <a:r>
              <a:rPr lang="en-US" altLang="zh-TW" sz="1400" dirty="0" err="1">
                <a:latin typeface="+mn-ea"/>
                <a:ea typeface="+mn-ea"/>
              </a:rPr>
              <a:t>wb</a:t>
            </a:r>
            <a:r>
              <a:rPr lang="en-US" altLang="zh-TW" sz="1400" dirty="0">
                <a:latin typeface="+mn-ea"/>
                <a:ea typeface="+mn-ea"/>
              </a:rPr>
              <a:t>" (binary)</a:t>
            </a:r>
            <a:r>
              <a:rPr lang="zh-TW" altLang="en-US" sz="1400" dirty="0">
                <a:latin typeface="+mn-ea"/>
                <a:ea typeface="+mn-ea"/>
              </a:rPr>
              <a:t>、</a:t>
            </a:r>
            <a:r>
              <a:rPr lang="en-US" altLang="zh-TW" sz="1400" dirty="0">
                <a:latin typeface="+mn-ea"/>
                <a:ea typeface="+mn-ea"/>
              </a:rPr>
              <a:t>"a" (append)</a:t>
            </a:r>
            <a:r>
              <a:rPr lang="zh-TW" altLang="en-US" sz="1400" dirty="0">
                <a:latin typeface="+mn-ea"/>
                <a:ea typeface="+mn-ea"/>
              </a:rPr>
              <a:t>、</a:t>
            </a:r>
            <a:r>
              <a:rPr lang="en-US" altLang="zh-TW" sz="1400" dirty="0">
                <a:latin typeface="+mn-ea"/>
                <a:ea typeface="+mn-ea"/>
              </a:rPr>
              <a:t>"</a:t>
            </a:r>
            <a:r>
              <a:rPr lang="en-US" altLang="zh-TW" sz="1400" dirty="0" err="1">
                <a:latin typeface="+mn-ea"/>
                <a:ea typeface="+mn-ea"/>
              </a:rPr>
              <a:t>ab</a:t>
            </a:r>
            <a:r>
              <a:rPr lang="en-US" altLang="zh-TW" sz="1400" dirty="0">
                <a:latin typeface="+mn-ea"/>
                <a:ea typeface="+mn-ea"/>
              </a:rPr>
              <a:t>"</a:t>
            </a:r>
            <a:r>
              <a:rPr lang="zh-TW" altLang="en-US" sz="1400" dirty="0">
                <a:latin typeface="+mn-ea"/>
                <a:ea typeface="+mn-ea"/>
              </a:rPr>
              <a:t>。</a:t>
            </a:r>
          </a:p>
          <a:p>
            <a:pPr lvl="2">
              <a:buFont typeface="Wingdings" pitchFamily="2" charset="2"/>
              <a:buChar char="p"/>
              <a:defRPr/>
            </a:pPr>
            <a:r>
              <a:rPr lang="en-US" altLang="zh-TW" sz="1400" dirty="0">
                <a:latin typeface="+mn-ea"/>
                <a:ea typeface="+mn-ea"/>
              </a:rPr>
              <a:t>quiet	TRUE </a:t>
            </a:r>
            <a:r>
              <a:rPr lang="zh-TW" altLang="en-US" sz="1400" dirty="0">
                <a:latin typeface="+mn-ea"/>
                <a:ea typeface="+mn-ea"/>
              </a:rPr>
              <a:t>或 </a:t>
            </a:r>
            <a:r>
              <a:rPr lang="en-US" altLang="zh-TW" sz="1400" dirty="0">
                <a:latin typeface="+mn-ea"/>
                <a:ea typeface="+mn-ea"/>
              </a:rPr>
              <a:t>FALSE</a:t>
            </a:r>
            <a:r>
              <a:rPr lang="zh-TW" altLang="en-US" sz="1400" dirty="0">
                <a:latin typeface="+mn-ea"/>
                <a:ea typeface="+mn-ea"/>
              </a:rPr>
              <a:t>，指定是否要顯示下載狀態，預設為 </a:t>
            </a:r>
            <a:r>
              <a:rPr lang="en-US" altLang="zh-TW" sz="1400" dirty="0">
                <a:latin typeface="+mn-ea"/>
                <a:ea typeface="+mn-ea"/>
              </a:rPr>
              <a:t>TRUE</a:t>
            </a:r>
            <a:r>
              <a:rPr lang="zh-TW" altLang="en-US" sz="1400" dirty="0">
                <a:latin typeface="+mn-ea"/>
                <a:ea typeface="+mn-ea"/>
              </a:rPr>
              <a:t>。</a:t>
            </a:r>
          </a:p>
          <a:p>
            <a:pPr lvl="4">
              <a:defRPr/>
            </a:pPr>
            <a:r>
              <a:rPr lang="en-US" altLang="zh-TW" sz="1400" b="1" dirty="0">
                <a:solidFill>
                  <a:srgbClr val="0070C0"/>
                </a:solidFill>
                <a:latin typeface="+mn-ea"/>
                <a:ea typeface="+mn-ea"/>
              </a:rPr>
              <a:t>my.url &lt;- "http://statlab.nchc.org.tw/rnotes/download/weight_reg_data.csv"</a:t>
            </a:r>
          </a:p>
          <a:p>
            <a:pPr lvl="4">
              <a:defRPr/>
            </a:pPr>
            <a:r>
              <a:rPr lang="en-US" altLang="zh-TW" sz="1400" b="1" dirty="0" err="1">
                <a:solidFill>
                  <a:srgbClr val="0070C0"/>
                </a:solidFill>
                <a:latin typeface="+mn-ea"/>
                <a:ea typeface="+mn-ea"/>
              </a:rPr>
              <a:t>download.file</a:t>
            </a:r>
            <a:r>
              <a:rPr lang="en-US" altLang="zh-TW" sz="1400" b="1" dirty="0">
                <a:solidFill>
                  <a:srgbClr val="0070C0"/>
                </a:solidFill>
                <a:latin typeface="+mn-ea"/>
                <a:ea typeface="+mn-ea"/>
              </a:rPr>
              <a:t>(</a:t>
            </a:r>
            <a:r>
              <a:rPr lang="en-US" altLang="zh-TW" sz="1400" b="1" dirty="0" err="1">
                <a:solidFill>
                  <a:srgbClr val="0070C0"/>
                </a:solidFill>
                <a:latin typeface="+mn-ea"/>
                <a:ea typeface="+mn-ea"/>
              </a:rPr>
              <a:t>url</a:t>
            </a:r>
            <a:r>
              <a:rPr lang="en-US" altLang="zh-TW" sz="1400" b="1" dirty="0">
                <a:solidFill>
                  <a:srgbClr val="0070C0"/>
                </a:solidFill>
                <a:latin typeface="+mn-ea"/>
                <a:ea typeface="+mn-ea"/>
              </a:rPr>
              <a:t> = my.url, </a:t>
            </a:r>
            <a:r>
              <a:rPr lang="en-US" altLang="zh-TW" sz="1400" b="1" dirty="0" err="1">
                <a:solidFill>
                  <a:srgbClr val="0070C0"/>
                </a:solidFill>
                <a:latin typeface="+mn-ea"/>
                <a:ea typeface="+mn-ea"/>
              </a:rPr>
              <a:t>destfile</a:t>
            </a:r>
            <a:r>
              <a:rPr lang="en-US" altLang="zh-TW" sz="1400" b="1" dirty="0">
                <a:solidFill>
                  <a:srgbClr val="0070C0"/>
                </a:solidFill>
                <a:latin typeface="+mn-ea"/>
                <a:ea typeface="+mn-ea"/>
              </a:rPr>
              <a:t> = "local_data_file.csv", mode = "</a:t>
            </a:r>
            <a:r>
              <a:rPr lang="en-US" altLang="zh-TW" sz="1400" b="1" dirty="0" err="1">
                <a:solidFill>
                  <a:srgbClr val="0070C0"/>
                </a:solidFill>
                <a:latin typeface="+mn-ea"/>
                <a:ea typeface="+mn-ea"/>
              </a:rPr>
              <a:t>wb</a:t>
            </a:r>
            <a:r>
              <a:rPr lang="en-US" altLang="zh-TW" sz="1400" b="1" dirty="0">
                <a:solidFill>
                  <a:srgbClr val="0070C0"/>
                </a:solidFill>
                <a:latin typeface="+mn-ea"/>
                <a:ea typeface="+mn-ea"/>
              </a:rPr>
              <a:t>")</a:t>
            </a:r>
          </a:p>
          <a:p>
            <a:pPr lvl="2">
              <a:buFont typeface="Wingdings" pitchFamily="2" charset="2"/>
              <a:buChar char="p"/>
              <a:defRPr/>
            </a:pPr>
            <a:r>
              <a:rPr lang="zh-TW" altLang="en-US" sz="1400" dirty="0">
                <a:latin typeface="+mn-ea"/>
                <a:ea typeface="+mn-ea"/>
              </a:rPr>
              <a:t>這樣會將網路上的檔案 </a:t>
            </a:r>
            <a:r>
              <a:rPr lang="en-US" altLang="zh-TW" sz="1400" dirty="0">
                <a:latin typeface="+mn-ea"/>
                <a:ea typeface="+mn-ea"/>
              </a:rPr>
              <a:t>weight_reg_data.csv </a:t>
            </a:r>
            <a:r>
              <a:rPr lang="zh-TW" altLang="en-US" sz="1400" dirty="0">
                <a:latin typeface="+mn-ea"/>
                <a:ea typeface="+mn-ea"/>
              </a:rPr>
              <a:t>下載後儲存成現行目錄中的 </a:t>
            </a:r>
            <a:r>
              <a:rPr lang="en-US" altLang="zh-TW" sz="1400" dirty="0">
                <a:latin typeface="+mn-ea"/>
                <a:ea typeface="+mn-ea"/>
              </a:rPr>
              <a:t>local_data_file.csv</a:t>
            </a:r>
            <a:r>
              <a:rPr lang="zh-TW" altLang="en-US" sz="1400" dirty="0">
                <a:latin typeface="+mn-ea"/>
                <a:ea typeface="+mn-ea"/>
              </a:rPr>
              <a:t>，</a:t>
            </a:r>
            <a:r>
              <a:rPr lang="en-US" altLang="zh-TW" sz="1400" dirty="0">
                <a:latin typeface="+mn-ea"/>
                <a:ea typeface="+mn-ea"/>
              </a:rPr>
              <a:t>mode="</a:t>
            </a:r>
            <a:r>
              <a:rPr lang="en-US" altLang="zh-TW" sz="1400" dirty="0" err="1">
                <a:latin typeface="+mn-ea"/>
                <a:ea typeface="+mn-ea"/>
              </a:rPr>
              <a:t>wb</a:t>
            </a:r>
            <a:r>
              <a:rPr lang="en-US" altLang="zh-TW" sz="1400" dirty="0">
                <a:latin typeface="+mn-ea"/>
                <a:ea typeface="+mn-ea"/>
              </a:rPr>
              <a:t>" </a:t>
            </a:r>
            <a:r>
              <a:rPr lang="zh-TW" altLang="en-US" sz="1400" dirty="0">
                <a:latin typeface="+mn-ea"/>
                <a:ea typeface="+mn-ea"/>
              </a:rPr>
              <a:t>是指定檔案模式為二進位</a:t>
            </a:r>
            <a:r>
              <a:rPr lang="en-US" altLang="zh-TW" sz="1400" dirty="0">
                <a:latin typeface="+mn-ea"/>
                <a:ea typeface="+mn-ea"/>
              </a:rPr>
              <a:t>(binary)</a:t>
            </a:r>
            <a:r>
              <a:rPr lang="zh-TW" altLang="en-US" sz="1400" dirty="0">
                <a:latin typeface="+mn-ea"/>
                <a:ea typeface="+mn-ea"/>
              </a:rPr>
              <a:t>檔案。</a:t>
            </a:r>
            <a:endParaRPr lang="en-US" altLang="zh-TW" sz="1400" dirty="0">
              <a:latin typeface="+mn-ea"/>
              <a:ea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資料庫</a:t>
            </a:r>
            <a:r>
              <a:rPr lang="en-US" altLang="zh-TW" sz="2800" b="1" dirty="0" smtClean="0"/>
              <a:t>MASS	(1/3)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3</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246769"/>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smtClean="0">
                <a:latin typeface="+mn-ea"/>
                <a:ea typeface="+mn-ea"/>
              </a:rPr>
              <a:t>R</a:t>
            </a:r>
            <a:r>
              <a:rPr lang="zh-TW" altLang="en-US" sz="1400" dirty="0" smtClean="0">
                <a:latin typeface="+mn-ea"/>
                <a:ea typeface="+mn-ea"/>
              </a:rPr>
              <a:t>軟體中可引入資料庫的程序套件，此處我們使用資料庫</a:t>
            </a:r>
            <a:r>
              <a:rPr lang="en-US" altLang="zh-TW" sz="1400" dirty="0" smtClean="0">
                <a:latin typeface="+mn-ea"/>
                <a:ea typeface="+mn-ea"/>
              </a:rPr>
              <a:t>MASS</a:t>
            </a:r>
            <a:r>
              <a:rPr lang="zh-TW" altLang="en-US" sz="1400" dirty="0" smtClean="0">
                <a:latin typeface="+mn-ea"/>
                <a:ea typeface="+mn-ea"/>
              </a:rPr>
              <a:t>當作範例！</a:t>
            </a:r>
            <a:endParaRPr lang="en-US" altLang="zh-TW" sz="1400" dirty="0" smtClean="0">
              <a:latin typeface="+mn-ea"/>
              <a:ea typeface="+mn-ea"/>
            </a:endParaRPr>
          </a:p>
          <a:p>
            <a:pPr>
              <a:buFont typeface="Wingdings" pitchFamily="2" charset="2"/>
              <a:buChar char="u"/>
              <a:defRPr/>
            </a:pPr>
            <a:r>
              <a:rPr lang="zh-TW" altLang="en-US" sz="1400" dirty="0" smtClean="0">
                <a:latin typeface="+mn-ea"/>
                <a:ea typeface="+mn-ea"/>
              </a:rPr>
              <a:t>要引入資料庫</a:t>
            </a:r>
            <a:r>
              <a:rPr lang="en-US" altLang="zh-TW" sz="1400" dirty="0" smtClean="0">
                <a:latin typeface="+mn-ea"/>
                <a:ea typeface="+mn-ea"/>
              </a:rPr>
              <a:t>MASS</a:t>
            </a:r>
            <a:r>
              <a:rPr lang="zh-TW" altLang="en-US" sz="1400" dirty="0" smtClean="0">
                <a:latin typeface="+mn-ea"/>
                <a:ea typeface="+mn-ea"/>
              </a:rPr>
              <a:t>，需以指令：</a:t>
            </a:r>
            <a:endParaRPr lang="en-US" altLang="zh-TW" sz="1400" dirty="0" smtClean="0">
              <a:latin typeface="+mn-ea"/>
              <a:ea typeface="+mn-ea"/>
            </a:endParaRPr>
          </a:p>
          <a:p>
            <a:pPr>
              <a:defRPr/>
            </a:pPr>
            <a:r>
              <a:rPr lang="en-US" altLang="zh-TW" sz="1400" dirty="0" smtClean="0">
                <a:latin typeface="+mn-ea"/>
                <a:ea typeface="+mn-ea"/>
              </a:rPr>
              <a:t>	&gt;library(MASS)	</a:t>
            </a:r>
            <a:r>
              <a:rPr lang="zh-TW" altLang="en-US" sz="1400" dirty="0" smtClean="0">
                <a:latin typeface="+mn-ea"/>
                <a:ea typeface="+mn-ea"/>
              </a:rPr>
              <a:t>來完成</a:t>
            </a:r>
            <a:endParaRPr lang="en-US" altLang="zh-TW" sz="1400" dirty="0" smtClean="0">
              <a:latin typeface="+mn-ea"/>
              <a:ea typeface="+mn-ea"/>
            </a:endParaRPr>
          </a:p>
          <a:p>
            <a:pPr>
              <a:defRPr/>
            </a:pPr>
            <a:endParaRPr lang="en-US" altLang="zh-TW" sz="1400" dirty="0">
              <a:latin typeface="+mn-ea"/>
              <a:ea typeface="+mn-ea"/>
            </a:endParaRPr>
          </a:p>
          <a:p>
            <a:pPr>
              <a:defRPr/>
            </a:pPr>
            <a:endParaRPr lang="en-US" altLang="zh-TW" sz="1400" dirty="0" smtClean="0">
              <a:latin typeface="+mn-ea"/>
              <a:ea typeface="+mn-ea"/>
            </a:endParaRPr>
          </a:p>
          <a:p>
            <a:pPr>
              <a:defRPr/>
            </a:pPr>
            <a:endParaRPr lang="en-US" altLang="zh-TW" sz="1400" dirty="0">
              <a:latin typeface="+mn-ea"/>
              <a:ea typeface="+mn-ea"/>
            </a:endParaRPr>
          </a:p>
          <a:p>
            <a:pPr>
              <a:defRPr/>
            </a:pPr>
            <a:endParaRPr lang="en-US" altLang="zh-TW" sz="1400" dirty="0" smtClean="0">
              <a:latin typeface="+mn-ea"/>
              <a:ea typeface="+mn-ea"/>
            </a:endParaRPr>
          </a:p>
          <a:p>
            <a:pPr>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r>
              <a:rPr lang="zh-TW" altLang="en-US" sz="1400" dirty="0" smtClean="0">
                <a:latin typeface="+mn-ea"/>
                <a:ea typeface="+mn-ea"/>
              </a:rPr>
              <a:t>引入</a:t>
            </a:r>
            <a:r>
              <a:rPr lang="en-US" altLang="zh-TW" sz="1400" dirty="0" smtClean="0">
                <a:latin typeface="+mn-ea"/>
                <a:ea typeface="+mn-ea"/>
              </a:rPr>
              <a:t>MASS</a:t>
            </a:r>
            <a:r>
              <a:rPr lang="zh-TW" altLang="en-US" sz="1400" dirty="0" smtClean="0">
                <a:latin typeface="+mn-ea"/>
                <a:ea typeface="+mn-ea"/>
              </a:rPr>
              <a:t>資料庫之後，可先查詢</a:t>
            </a:r>
            <a:r>
              <a:rPr lang="en-US" altLang="zh-TW" sz="1400" dirty="0" smtClean="0">
                <a:latin typeface="+mn-ea"/>
                <a:ea typeface="+mn-ea"/>
              </a:rPr>
              <a:t>hills</a:t>
            </a:r>
            <a:r>
              <a:rPr lang="zh-TW" altLang="en-US" sz="1400" dirty="0" smtClean="0">
                <a:latin typeface="+mn-ea"/>
                <a:ea typeface="+mn-ea"/>
              </a:rPr>
              <a:t>這個資料矩陣作為範例</a:t>
            </a:r>
            <a:r>
              <a:rPr lang="zh-TW" altLang="en-US" sz="1400" dirty="0">
                <a:latin typeface="+mn-ea"/>
                <a:ea typeface="+mn-ea"/>
              </a:rPr>
              <a:t>：</a:t>
            </a:r>
            <a:endParaRPr lang="en-US" altLang="zh-TW" sz="1400" dirty="0" smtClean="0">
              <a:latin typeface="+mn-ea"/>
              <a:ea typeface="+mn-ea"/>
            </a:endParaRPr>
          </a:p>
        </p:txBody>
      </p:sp>
      <p:pic>
        <p:nvPicPr>
          <p:cNvPr id="39939" name="Picture 3"/>
          <p:cNvPicPr>
            <a:picLocks noChangeAspect="1" noChangeArrowheads="1"/>
          </p:cNvPicPr>
          <p:nvPr/>
        </p:nvPicPr>
        <p:blipFill>
          <a:blip r:embed="rId3" cstate="print"/>
          <a:srcRect/>
          <a:stretch>
            <a:fillRect/>
          </a:stretch>
        </p:blipFill>
        <p:spPr bwMode="auto">
          <a:xfrm>
            <a:off x="755576" y="3429000"/>
            <a:ext cx="6408712" cy="2388797"/>
          </a:xfrm>
          <a:prstGeom prst="rect">
            <a:avLst/>
          </a:prstGeom>
          <a:noFill/>
          <a:ln w="9525">
            <a:noFill/>
            <a:miter lim="800000"/>
            <a:headEnd/>
            <a:tailEnd/>
          </a:ln>
        </p:spPr>
      </p:pic>
      <p:pic>
        <p:nvPicPr>
          <p:cNvPr id="39940" name="Picture 4"/>
          <p:cNvPicPr>
            <a:picLocks noChangeAspect="1" noChangeArrowheads="1"/>
          </p:cNvPicPr>
          <p:nvPr/>
        </p:nvPicPr>
        <p:blipFill>
          <a:blip r:embed="rId4" cstate="print"/>
          <a:srcRect/>
          <a:stretch>
            <a:fillRect/>
          </a:stretch>
        </p:blipFill>
        <p:spPr bwMode="auto">
          <a:xfrm>
            <a:off x="1547663" y="1875236"/>
            <a:ext cx="4500000" cy="11914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資料庫</a:t>
            </a:r>
            <a:r>
              <a:rPr lang="en-US" altLang="zh-TW" sz="2800" b="1" dirty="0" smtClean="0"/>
              <a:t>MASS 	(2/3)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4</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97031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smtClean="0">
                <a:latin typeface="+mn-ea"/>
                <a:ea typeface="+mn-ea"/>
              </a:rPr>
              <a:t>敘述</a:t>
            </a:r>
            <a:r>
              <a:rPr lang="en-US" altLang="zh-TW" sz="1400" dirty="0" err="1" smtClean="0">
                <a:latin typeface="+mn-ea"/>
                <a:ea typeface="+mn-ea"/>
              </a:rPr>
              <a:t>chem</a:t>
            </a:r>
            <a:r>
              <a:rPr lang="zh-TW" altLang="en-US" sz="1400" dirty="0" smtClean="0">
                <a:latin typeface="+mn-ea"/>
                <a:ea typeface="+mn-ea"/>
              </a:rPr>
              <a:t>、</a:t>
            </a:r>
            <a:r>
              <a:rPr lang="en-US" altLang="zh-TW" sz="1400" dirty="0" smtClean="0">
                <a:latin typeface="+mn-ea"/>
                <a:ea typeface="+mn-ea"/>
              </a:rPr>
              <a:t>hills</a:t>
            </a:r>
            <a:r>
              <a:rPr lang="zh-TW" altLang="en-US" sz="1400" dirty="0" smtClean="0">
                <a:latin typeface="+mn-ea"/>
                <a:ea typeface="+mn-ea"/>
              </a:rPr>
              <a:t>的資料型態：</a:t>
            </a: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smtClean="0">
                <a:latin typeface="+mn-ea"/>
                <a:ea typeface="+mn-ea"/>
              </a:rPr>
              <a:t>敘述</a:t>
            </a:r>
            <a:r>
              <a:rPr lang="en-US" altLang="zh-TW" sz="1400" dirty="0" smtClean="0">
                <a:latin typeface="+mn-ea"/>
                <a:ea typeface="+mn-ea"/>
              </a:rPr>
              <a:t>crabs</a:t>
            </a:r>
            <a:r>
              <a:rPr lang="zh-TW" altLang="en-US" sz="1400" dirty="0" smtClean="0">
                <a:latin typeface="+mn-ea"/>
                <a:ea typeface="+mn-ea"/>
              </a:rPr>
              <a:t>的資料型態、大小與行名稱：</a:t>
            </a: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r>
              <a:rPr lang="zh-TW" altLang="en-US" sz="1400" dirty="0" smtClean="0">
                <a:latin typeface="+mn-ea"/>
                <a:ea typeface="+mn-ea"/>
              </a:rPr>
              <a:t>查詢</a:t>
            </a:r>
            <a:r>
              <a:rPr lang="en-US" altLang="zh-TW" sz="1400" dirty="0" err="1" smtClean="0">
                <a:latin typeface="+mn-ea"/>
                <a:ea typeface="+mn-ea"/>
              </a:rPr>
              <a:t>gehan</a:t>
            </a:r>
            <a:r>
              <a:rPr lang="zh-TW" altLang="en-US" sz="1400" dirty="0">
                <a:latin typeface="+mn-ea"/>
                <a:ea typeface="+mn-ea"/>
              </a:rPr>
              <a:t>中</a:t>
            </a:r>
            <a:r>
              <a:rPr lang="en-US" altLang="zh-TW" sz="1400" dirty="0" smtClean="0">
                <a:latin typeface="+mn-ea"/>
                <a:ea typeface="+mn-ea"/>
              </a:rPr>
              <a:t>1:5</a:t>
            </a:r>
            <a:r>
              <a:rPr lang="zh-TW" altLang="en-US" sz="1400" dirty="0" smtClean="0">
                <a:latin typeface="+mn-ea"/>
                <a:ea typeface="+mn-ea"/>
              </a:rPr>
              <a:t>列的資料：</a:t>
            </a: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smtClean="0">
              <a:latin typeface="+mn-ea"/>
              <a:ea typeface="+mn-ea"/>
            </a:endParaRPr>
          </a:p>
          <a:p>
            <a:pPr lvl="1">
              <a:buFont typeface="Wingdings" pitchFamily="2" charset="2"/>
              <a:buChar char="Ø"/>
              <a:defRPr/>
            </a:pPr>
            <a:r>
              <a:rPr lang="zh-TW" altLang="en-US" sz="1400" dirty="0">
                <a:latin typeface="+mn-ea"/>
                <a:ea typeface="+mn-ea"/>
              </a:rPr>
              <a:t> </a:t>
            </a:r>
            <a:r>
              <a:rPr lang="zh-TW" altLang="en-US" sz="1400" dirty="0" smtClean="0">
                <a:latin typeface="+mn-ea"/>
                <a:ea typeface="+mn-ea"/>
              </a:rPr>
              <a:t>各個欄位的資料型態：</a:t>
            </a:r>
            <a:endParaRPr lang="en-US" altLang="zh-TW" sz="1400" dirty="0" smtClean="0">
              <a:latin typeface="+mn-ea"/>
              <a:ea typeface="+mn-ea"/>
            </a:endParaRPr>
          </a:p>
        </p:txBody>
      </p:sp>
      <p:pic>
        <p:nvPicPr>
          <p:cNvPr id="40962" name="Picture 2"/>
          <p:cNvPicPr>
            <a:picLocks noChangeAspect="1" noChangeArrowheads="1"/>
          </p:cNvPicPr>
          <p:nvPr/>
        </p:nvPicPr>
        <p:blipFill>
          <a:blip r:embed="rId3" cstate="print"/>
          <a:srcRect/>
          <a:stretch>
            <a:fillRect/>
          </a:stretch>
        </p:blipFill>
        <p:spPr bwMode="auto">
          <a:xfrm>
            <a:off x="3131840" y="1196752"/>
            <a:ext cx="1512168" cy="767540"/>
          </a:xfrm>
          <a:prstGeom prst="rect">
            <a:avLst/>
          </a:prstGeom>
          <a:noFill/>
          <a:ln w="9525">
            <a:noFill/>
            <a:miter lim="800000"/>
            <a:headEnd/>
            <a:tailEnd/>
          </a:ln>
        </p:spPr>
      </p:pic>
      <p:pic>
        <p:nvPicPr>
          <p:cNvPr id="40963" name="Picture 3"/>
          <p:cNvPicPr>
            <a:picLocks noChangeAspect="1" noChangeArrowheads="1"/>
          </p:cNvPicPr>
          <p:nvPr/>
        </p:nvPicPr>
        <p:blipFill>
          <a:blip r:embed="rId4" cstate="print"/>
          <a:srcRect/>
          <a:stretch>
            <a:fillRect/>
          </a:stretch>
        </p:blipFill>
        <p:spPr bwMode="auto">
          <a:xfrm>
            <a:off x="1619672" y="2302510"/>
            <a:ext cx="5318305" cy="1008112"/>
          </a:xfrm>
          <a:prstGeom prst="rect">
            <a:avLst/>
          </a:prstGeom>
          <a:noFill/>
          <a:ln w="9525">
            <a:noFill/>
            <a:miter lim="800000"/>
            <a:headEnd/>
            <a:tailEnd/>
          </a:ln>
        </p:spPr>
      </p:pic>
      <p:pic>
        <p:nvPicPr>
          <p:cNvPr id="40964" name="Picture 4"/>
          <p:cNvPicPr>
            <a:picLocks noChangeAspect="1" noChangeArrowheads="1"/>
          </p:cNvPicPr>
          <p:nvPr/>
        </p:nvPicPr>
        <p:blipFill>
          <a:blip r:embed="rId5" cstate="print"/>
          <a:srcRect/>
          <a:stretch>
            <a:fillRect/>
          </a:stretch>
        </p:blipFill>
        <p:spPr bwMode="auto">
          <a:xfrm>
            <a:off x="1619672" y="3645023"/>
            <a:ext cx="2016224" cy="1129085"/>
          </a:xfrm>
          <a:prstGeom prst="rect">
            <a:avLst/>
          </a:prstGeom>
          <a:noFill/>
          <a:ln w="9525">
            <a:noFill/>
            <a:miter lim="800000"/>
            <a:headEnd/>
            <a:tailEnd/>
          </a:ln>
        </p:spPr>
      </p:pic>
      <p:pic>
        <p:nvPicPr>
          <p:cNvPr id="40966" name="Picture 6"/>
          <p:cNvPicPr>
            <a:picLocks noChangeAspect="1" noChangeArrowheads="1"/>
          </p:cNvPicPr>
          <p:nvPr/>
        </p:nvPicPr>
        <p:blipFill>
          <a:blip r:embed="rId6" cstate="print"/>
          <a:srcRect/>
          <a:stretch>
            <a:fillRect/>
          </a:stretch>
        </p:blipFill>
        <p:spPr bwMode="auto">
          <a:xfrm>
            <a:off x="3059831" y="4865712"/>
            <a:ext cx="1692000" cy="14589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資料庫</a:t>
            </a:r>
            <a:r>
              <a:rPr lang="en-US" altLang="zh-TW" sz="2800" b="1" dirty="0" smtClean="0"/>
              <a:t>MASS 	(3/3)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5</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5761"/>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smtClean="0">
                <a:latin typeface="+mn-ea"/>
                <a:ea typeface="+mn-ea"/>
              </a:rPr>
              <a:t>查詢</a:t>
            </a:r>
            <a:r>
              <a:rPr lang="en-US" altLang="zh-TW" sz="1400" dirty="0" err="1" smtClean="0">
                <a:latin typeface="+mn-ea"/>
                <a:ea typeface="+mn-ea"/>
              </a:rPr>
              <a:t>gehan</a:t>
            </a:r>
            <a:r>
              <a:rPr lang="zh-TW" altLang="en-US" sz="1400" dirty="0" smtClean="0">
                <a:latin typeface="+mn-ea"/>
                <a:ea typeface="+mn-ea"/>
              </a:rPr>
              <a:t>中：</a:t>
            </a:r>
            <a:endParaRPr lang="en-US" altLang="zh-TW" sz="1400" dirty="0" smtClean="0">
              <a:latin typeface="+mn-ea"/>
              <a:ea typeface="+mn-ea"/>
            </a:endParaRPr>
          </a:p>
          <a:p>
            <a:pPr lvl="1">
              <a:buFont typeface="Wingdings" pitchFamily="2" charset="2"/>
              <a:buChar char="Ø"/>
              <a:defRPr/>
            </a:pPr>
            <a:r>
              <a:rPr lang="zh-TW" altLang="en-US" sz="1400" dirty="0">
                <a:latin typeface="+mn-ea"/>
                <a:ea typeface="+mn-ea"/>
              </a:rPr>
              <a:t> </a:t>
            </a:r>
            <a:r>
              <a:rPr lang="zh-TW" altLang="en-US" sz="1400" dirty="0" smtClean="0">
                <a:latin typeface="+mn-ea"/>
                <a:ea typeface="+mn-ea"/>
              </a:rPr>
              <a:t>各個欄位的次數分佈表：</a:t>
            </a: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endParaRPr lang="en-US" altLang="zh-TW" sz="1400" dirty="0" smtClean="0">
              <a:latin typeface="+mn-ea"/>
              <a:ea typeface="+mn-ea"/>
            </a:endParaRPr>
          </a:p>
          <a:p>
            <a:pPr lvl="1">
              <a:buFont typeface="Wingdings" pitchFamily="2" charset="2"/>
              <a:buChar char="Ø"/>
              <a:defRPr/>
            </a:pPr>
            <a:endParaRPr lang="en-US" altLang="zh-TW" sz="1400" dirty="0">
              <a:latin typeface="+mn-ea"/>
              <a:ea typeface="+mn-ea"/>
            </a:endParaRPr>
          </a:p>
          <a:p>
            <a:pPr lvl="1">
              <a:defRPr/>
            </a:pPr>
            <a:r>
              <a:rPr lang="en-US" altLang="zh-TW" sz="1400" dirty="0" smtClean="0">
                <a:latin typeface="+mn-ea"/>
                <a:ea typeface="+mn-ea"/>
              </a:rPr>
              <a:t>	</a:t>
            </a:r>
            <a:r>
              <a:rPr lang="en-US" altLang="zh-TW" sz="1400" dirty="0" err="1" smtClean="0">
                <a:latin typeface="+mn-ea"/>
                <a:ea typeface="+mn-ea"/>
              </a:rPr>
              <a:t>gehan$pair</a:t>
            </a:r>
            <a:r>
              <a:rPr lang="zh-TW" altLang="en-US" sz="1400" dirty="0" smtClean="0">
                <a:latin typeface="+mn-ea"/>
                <a:ea typeface="+mn-ea"/>
              </a:rPr>
              <a:t>共有</a:t>
            </a:r>
            <a:r>
              <a:rPr lang="en-US" altLang="zh-TW" sz="1400" dirty="0" smtClean="0">
                <a:latin typeface="+mn-ea"/>
                <a:ea typeface="+mn-ea"/>
              </a:rPr>
              <a:t>21</a:t>
            </a:r>
            <a:r>
              <a:rPr lang="zh-TW" altLang="en-US" sz="1400" dirty="0" smtClean="0">
                <a:latin typeface="+mn-ea"/>
                <a:ea typeface="+mn-ea"/>
              </a:rPr>
              <a:t>類，每類各兩個數</a:t>
            </a:r>
            <a:endParaRPr lang="en-US" altLang="zh-TW" sz="1400" dirty="0" smtClean="0">
              <a:latin typeface="+mn-ea"/>
              <a:ea typeface="+mn-ea"/>
            </a:endParaRPr>
          </a:p>
          <a:p>
            <a:pPr lvl="1">
              <a:defRPr/>
            </a:pPr>
            <a:r>
              <a:rPr lang="en-US" altLang="zh-TW" sz="1400" dirty="0">
                <a:latin typeface="+mn-ea"/>
                <a:ea typeface="+mn-ea"/>
              </a:rPr>
              <a:t>	</a:t>
            </a:r>
            <a:r>
              <a:rPr lang="en-US" altLang="zh-TW" sz="1400" dirty="0" err="1" smtClean="0">
                <a:latin typeface="+mn-ea"/>
                <a:ea typeface="+mn-ea"/>
              </a:rPr>
              <a:t>gehan$time</a:t>
            </a:r>
            <a:r>
              <a:rPr lang="zh-TW" altLang="en-US" sz="1400" dirty="0">
                <a:latin typeface="+mn-ea"/>
                <a:ea typeface="+mn-ea"/>
              </a:rPr>
              <a:t>共</a:t>
            </a:r>
            <a:r>
              <a:rPr lang="en-US" altLang="zh-TW" sz="1400" dirty="0">
                <a:latin typeface="+mn-ea"/>
                <a:ea typeface="+mn-ea"/>
              </a:rPr>
              <a:t>35</a:t>
            </a:r>
            <a:r>
              <a:rPr lang="zh-TW" altLang="en-US" sz="1400" dirty="0">
                <a:latin typeface="+mn-ea"/>
                <a:ea typeface="+mn-ea"/>
              </a:rPr>
              <a:t>類</a:t>
            </a:r>
            <a:endParaRPr lang="en-US" altLang="zh-TW" sz="1400" dirty="0">
              <a:latin typeface="+mn-ea"/>
              <a:ea typeface="+mn-ea"/>
            </a:endParaRPr>
          </a:p>
          <a:p>
            <a:pPr lvl="1">
              <a:defRPr/>
            </a:pPr>
            <a:r>
              <a:rPr lang="en-US" altLang="zh-TW" sz="1400" dirty="0">
                <a:latin typeface="+mn-ea"/>
                <a:ea typeface="+mn-ea"/>
              </a:rPr>
              <a:t>	</a:t>
            </a:r>
            <a:r>
              <a:rPr lang="en-US" altLang="zh-TW" sz="1400" dirty="0" err="1">
                <a:latin typeface="+mn-ea"/>
                <a:ea typeface="+mn-ea"/>
              </a:rPr>
              <a:t>gehan$cens</a:t>
            </a:r>
            <a:r>
              <a:rPr lang="zh-TW" altLang="en-US" sz="1400" dirty="0">
                <a:latin typeface="+mn-ea"/>
                <a:ea typeface="+mn-ea"/>
              </a:rPr>
              <a:t>共有</a:t>
            </a:r>
            <a:r>
              <a:rPr lang="en-US" altLang="zh-TW" sz="1400" dirty="0">
                <a:latin typeface="+mn-ea"/>
                <a:ea typeface="+mn-ea"/>
              </a:rPr>
              <a:t>12</a:t>
            </a:r>
            <a:r>
              <a:rPr lang="zh-TW" altLang="en-US" sz="1400" dirty="0">
                <a:latin typeface="+mn-ea"/>
                <a:ea typeface="+mn-ea"/>
              </a:rPr>
              <a:t>個</a:t>
            </a:r>
            <a:r>
              <a:rPr lang="en-US" altLang="zh-TW" sz="1400" dirty="0">
                <a:latin typeface="+mn-ea"/>
                <a:ea typeface="+mn-ea"/>
              </a:rPr>
              <a:t>0</a:t>
            </a:r>
            <a:r>
              <a:rPr lang="zh-TW" altLang="en-US" sz="1400" dirty="0">
                <a:latin typeface="+mn-ea"/>
                <a:ea typeface="+mn-ea"/>
              </a:rPr>
              <a:t>跟</a:t>
            </a:r>
            <a:r>
              <a:rPr lang="en-US" altLang="zh-TW" sz="1400" dirty="0">
                <a:latin typeface="+mn-ea"/>
                <a:ea typeface="+mn-ea"/>
              </a:rPr>
              <a:t>30</a:t>
            </a:r>
            <a:r>
              <a:rPr lang="zh-TW" altLang="en-US" sz="1400" dirty="0">
                <a:latin typeface="+mn-ea"/>
                <a:ea typeface="+mn-ea"/>
              </a:rPr>
              <a:t>個</a:t>
            </a:r>
            <a:r>
              <a:rPr lang="en-US" altLang="zh-TW" sz="1400" dirty="0">
                <a:latin typeface="+mn-ea"/>
                <a:ea typeface="+mn-ea"/>
              </a:rPr>
              <a:t>1</a:t>
            </a:r>
          </a:p>
          <a:p>
            <a:pPr lvl="1">
              <a:defRPr/>
            </a:pPr>
            <a:r>
              <a:rPr lang="en-US" altLang="zh-TW" sz="1400" dirty="0">
                <a:latin typeface="+mn-ea"/>
                <a:ea typeface="+mn-ea"/>
              </a:rPr>
              <a:t>	</a:t>
            </a:r>
            <a:r>
              <a:rPr lang="en-US" altLang="zh-TW" sz="1400" dirty="0" err="1">
                <a:latin typeface="+mn-ea"/>
                <a:ea typeface="+mn-ea"/>
              </a:rPr>
              <a:t>gehan$treat</a:t>
            </a:r>
            <a:r>
              <a:rPr lang="zh-TW" altLang="en-US" sz="1400" dirty="0">
                <a:latin typeface="+mn-ea"/>
                <a:ea typeface="+mn-ea"/>
              </a:rPr>
              <a:t>有</a:t>
            </a:r>
            <a:r>
              <a:rPr lang="en-US" altLang="zh-TW" sz="1400" dirty="0">
                <a:latin typeface="+mn-ea"/>
                <a:ea typeface="+mn-ea"/>
              </a:rPr>
              <a:t>21</a:t>
            </a:r>
            <a:r>
              <a:rPr lang="zh-TW" altLang="en-US" sz="1400" dirty="0">
                <a:latin typeface="+mn-ea"/>
                <a:ea typeface="+mn-ea"/>
              </a:rPr>
              <a:t>個</a:t>
            </a:r>
            <a:r>
              <a:rPr lang="en-US" altLang="zh-TW" sz="1400" dirty="0">
                <a:latin typeface="+mn-ea"/>
                <a:ea typeface="+mn-ea"/>
              </a:rPr>
              <a:t>6-MP</a:t>
            </a:r>
            <a:r>
              <a:rPr lang="zh-TW" altLang="en-US" sz="1400" dirty="0">
                <a:latin typeface="+mn-ea"/>
                <a:ea typeface="+mn-ea"/>
              </a:rPr>
              <a:t>與</a:t>
            </a:r>
            <a:r>
              <a:rPr lang="en-US" altLang="zh-TW" sz="1400" dirty="0">
                <a:latin typeface="+mn-ea"/>
                <a:ea typeface="+mn-ea"/>
              </a:rPr>
              <a:t>21</a:t>
            </a:r>
            <a:r>
              <a:rPr lang="zh-TW" altLang="en-US" sz="1400" dirty="0">
                <a:latin typeface="+mn-ea"/>
                <a:ea typeface="+mn-ea"/>
              </a:rPr>
              <a:t>個</a:t>
            </a:r>
            <a:r>
              <a:rPr lang="en-US" altLang="zh-TW" sz="1400" dirty="0">
                <a:latin typeface="+mn-ea"/>
                <a:ea typeface="+mn-ea"/>
              </a:rPr>
              <a:t>control</a:t>
            </a:r>
          </a:p>
        </p:txBody>
      </p:sp>
      <p:pic>
        <p:nvPicPr>
          <p:cNvPr id="41986" name="Picture 2"/>
          <p:cNvPicPr>
            <a:picLocks noChangeAspect="1" noChangeArrowheads="1"/>
          </p:cNvPicPr>
          <p:nvPr/>
        </p:nvPicPr>
        <p:blipFill>
          <a:blip r:embed="rId3" cstate="print"/>
          <a:srcRect/>
          <a:stretch>
            <a:fillRect/>
          </a:stretch>
        </p:blipFill>
        <p:spPr bwMode="auto">
          <a:xfrm>
            <a:off x="1259631" y="1700808"/>
            <a:ext cx="5837751" cy="2592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資料檔案</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6</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554545"/>
          </a:xfrm>
          <a:prstGeom prst="rect">
            <a:avLst/>
          </a:prstGeom>
          <a:noFill/>
          <a:ln w="9525">
            <a:noFill/>
            <a:miter lim="800000"/>
            <a:headEnd/>
            <a:tailEnd/>
          </a:ln>
        </p:spPr>
        <p:txBody>
          <a:bodyPr>
            <a:spAutoFit/>
          </a:bodyPr>
          <a:lstStyle/>
          <a:p>
            <a:pPr>
              <a:buFont typeface="Wingdings" pitchFamily="2" charset="2"/>
              <a:buChar char="u"/>
              <a:defRPr/>
            </a:pPr>
            <a:r>
              <a:rPr lang="zh-TW" altLang="en-US" sz="1600" dirty="0">
                <a:latin typeface="+mn-ea"/>
                <a:ea typeface="+mn-ea"/>
              </a:rPr>
              <a:t>很多</a:t>
            </a:r>
            <a:r>
              <a:rPr lang="zh-TW" altLang="en-US" sz="1600" dirty="0" smtClean="0">
                <a:latin typeface="+mn-ea"/>
                <a:ea typeface="+mn-ea"/>
              </a:rPr>
              <a:t>時候</a:t>
            </a:r>
            <a:r>
              <a:rPr lang="en-US" altLang="zh-TW" sz="1600" dirty="0" smtClean="0">
                <a:latin typeface="+mn-ea"/>
                <a:ea typeface="+mn-ea"/>
              </a:rPr>
              <a:t>R</a:t>
            </a:r>
            <a:r>
              <a:rPr lang="zh-TW" altLang="en-US" sz="1600" dirty="0" smtClean="0">
                <a:latin typeface="+mn-ea"/>
                <a:ea typeface="+mn-ea"/>
              </a:rPr>
              <a:t>使用者需要輸入或輸出所需的檔案資料，此時必須對於檔案格式非常了解</a:t>
            </a:r>
            <a:endParaRPr lang="en-US" altLang="zh-TW" sz="1600" dirty="0" smtClean="0">
              <a:latin typeface="+mn-ea"/>
              <a:ea typeface="+mn-ea"/>
            </a:endParaRPr>
          </a:p>
          <a:p>
            <a:pPr>
              <a:buFont typeface="Wingdings" pitchFamily="2" charset="2"/>
              <a:buChar char="u"/>
              <a:defRPr/>
            </a:pPr>
            <a:endParaRPr lang="en-US" altLang="zh-TW" sz="1600" dirty="0" smtClean="0">
              <a:latin typeface="+mn-ea"/>
              <a:ea typeface="+mn-ea"/>
            </a:endParaRPr>
          </a:p>
          <a:p>
            <a:pPr>
              <a:buFont typeface="Wingdings" pitchFamily="2" charset="2"/>
              <a:buChar char="u"/>
              <a:defRPr/>
            </a:pPr>
            <a:r>
              <a:rPr lang="zh-TW" altLang="en-US" sz="1600" dirty="0" smtClean="0">
                <a:latin typeface="+mn-ea"/>
                <a:ea typeface="+mn-ea"/>
              </a:rPr>
              <a:t>在</a:t>
            </a:r>
            <a:r>
              <a:rPr lang="en-US" altLang="zh-TW" sz="1600" dirty="0" smtClean="0">
                <a:latin typeface="+mn-ea"/>
                <a:ea typeface="+mn-ea"/>
              </a:rPr>
              <a:t>R</a:t>
            </a:r>
            <a:r>
              <a:rPr lang="zh-TW" altLang="en-US" sz="1600" dirty="0" smtClean="0">
                <a:latin typeface="+mn-ea"/>
                <a:ea typeface="+mn-ea"/>
              </a:rPr>
              <a:t>中可匯入或匯出的檔案格式為文字檔</a:t>
            </a:r>
            <a:r>
              <a:rPr lang="en-US" altLang="zh-TW" sz="1600" dirty="0" smtClean="0">
                <a:latin typeface="+mn-ea"/>
                <a:ea typeface="+mn-ea"/>
              </a:rPr>
              <a:t>(.txt)</a:t>
            </a:r>
            <a:r>
              <a:rPr lang="zh-TW" altLang="en-US" sz="1600" dirty="0" smtClean="0">
                <a:latin typeface="+mn-ea"/>
                <a:ea typeface="+mn-ea"/>
              </a:rPr>
              <a:t>以及格式檔</a:t>
            </a:r>
            <a:r>
              <a:rPr lang="en-US" altLang="zh-TW" sz="1600" dirty="0" smtClean="0">
                <a:latin typeface="+mn-ea"/>
                <a:ea typeface="+mn-ea"/>
              </a:rPr>
              <a:t>(.</a:t>
            </a:r>
            <a:r>
              <a:rPr lang="en-US" altLang="zh-TW" sz="1600" dirty="0" err="1" smtClean="0">
                <a:latin typeface="+mn-ea"/>
                <a:ea typeface="+mn-ea"/>
              </a:rPr>
              <a:t>csv</a:t>
            </a:r>
            <a:r>
              <a:rPr lang="en-US" altLang="zh-TW" sz="1600" dirty="0" smtClean="0">
                <a:latin typeface="+mn-ea"/>
                <a:ea typeface="+mn-ea"/>
              </a:rPr>
              <a:t>)</a:t>
            </a:r>
            <a:r>
              <a:rPr lang="zh-TW" altLang="en-US" sz="1600" dirty="0" smtClean="0">
                <a:latin typeface="+mn-ea"/>
                <a:ea typeface="+mn-ea"/>
              </a:rPr>
              <a:t>：</a:t>
            </a:r>
            <a:endParaRPr lang="en-US" altLang="zh-TW" sz="1600" dirty="0" smtClean="0">
              <a:latin typeface="+mn-ea"/>
              <a:ea typeface="+mn-ea"/>
            </a:endParaRPr>
          </a:p>
          <a:p>
            <a:pPr lvl="1">
              <a:buFont typeface="Wingdings" pitchFamily="2" charset="2"/>
              <a:buChar char="Ø"/>
              <a:defRPr/>
            </a:pPr>
            <a:r>
              <a:rPr lang="zh-TW" altLang="en-US" sz="1600" dirty="0" smtClean="0">
                <a:latin typeface="+mn-ea"/>
                <a:ea typeface="+mn-ea"/>
              </a:rPr>
              <a:t>可先開啟</a:t>
            </a:r>
            <a:r>
              <a:rPr lang="en-US" altLang="zh-TW" sz="1600" dirty="0" smtClean="0">
                <a:latin typeface="+mn-ea"/>
                <a:ea typeface="+mn-ea"/>
              </a:rPr>
              <a:t>Excel</a:t>
            </a:r>
            <a:r>
              <a:rPr lang="zh-TW" altLang="en-US" sz="1600" dirty="0" smtClean="0">
                <a:latin typeface="+mn-ea"/>
                <a:ea typeface="+mn-ea"/>
              </a:rPr>
              <a:t>檔案另存為</a:t>
            </a:r>
            <a:r>
              <a:rPr lang="en-US" altLang="zh-TW" sz="1600" dirty="0" err="1" smtClean="0">
                <a:latin typeface="+mn-ea"/>
                <a:ea typeface="+mn-ea"/>
              </a:rPr>
              <a:t>csv</a:t>
            </a:r>
            <a:r>
              <a:rPr lang="zh-TW" altLang="en-US" sz="1600" dirty="0" smtClean="0">
                <a:latin typeface="+mn-ea"/>
                <a:ea typeface="+mn-ea"/>
              </a:rPr>
              <a:t>格式再進行</a:t>
            </a:r>
            <a:r>
              <a:rPr lang="en-US" altLang="zh-TW" sz="1600" dirty="0" smtClean="0">
                <a:latin typeface="+mn-ea"/>
                <a:ea typeface="+mn-ea"/>
              </a:rPr>
              <a:t>R</a:t>
            </a:r>
            <a:r>
              <a:rPr lang="zh-TW" altLang="en-US" sz="1600" dirty="0" smtClean="0">
                <a:latin typeface="+mn-ea"/>
                <a:ea typeface="+mn-ea"/>
              </a:rPr>
              <a:t>的資料匯入</a:t>
            </a:r>
            <a:endParaRPr lang="en-US" altLang="zh-TW" sz="1600" dirty="0" smtClean="0">
              <a:latin typeface="+mn-ea"/>
              <a:ea typeface="+mn-ea"/>
            </a:endParaRPr>
          </a:p>
          <a:p>
            <a:pPr lvl="1">
              <a:buFont typeface="Wingdings" pitchFamily="2" charset="2"/>
              <a:buChar char="Ø"/>
              <a:defRPr/>
            </a:pPr>
            <a:endParaRPr lang="en-US" altLang="zh-TW" sz="1600" dirty="0" smtClean="0">
              <a:latin typeface="+mn-ea"/>
              <a:ea typeface="+mn-ea"/>
            </a:endParaRPr>
          </a:p>
          <a:p>
            <a:pPr lvl="1">
              <a:buFont typeface="Wingdings" pitchFamily="2" charset="2"/>
              <a:buChar char="Ø"/>
              <a:defRPr/>
            </a:pPr>
            <a:r>
              <a:rPr lang="zh-TW" altLang="en-US" sz="1600" dirty="0" smtClean="0">
                <a:latin typeface="+mn-ea"/>
                <a:ea typeface="+mn-ea"/>
              </a:rPr>
              <a:t>匯入的檔案會儲存在目前工作路徑下；匯出的資料檔案必須放在目前的工作路徑下</a:t>
            </a:r>
            <a:endParaRPr lang="en-US" altLang="zh-TW" sz="1600" dirty="0" smtClean="0">
              <a:latin typeface="+mn-ea"/>
              <a:ea typeface="+mn-ea"/>
            </a:endParaRPr>
          </a:p>
          <a:p>
            <a:pPr lvl="1">
              <a:buFont typeface="Wingdings" pitchFamily="2" charset="2"/>
              <a:buChar char="Ø"/>
              <a:defRPr/>
            </a:pPr>
            <a:endParaRPr lang="en-US" altLang="zh-TW" sz="1600" dirty="0" smtClean="0">
              <a:latin typeface="+mn-ea"/>
              <a:ea typeface="+mn-ea"/>
            </a:endParaRPr>
          </a:p>
          <a:p>
            <a:pPr lvl="1">
              <a:buFont typeface="Wingdings" pitchFamily="2" charset="2"/>
              <a:buChar char="Ø"/>
              <a:defRPr/>
            </a:pPr>
            <a:r>
              <a:rPr lang="en-US" altLang="zh-TW" sz="1600" dirty="0" err="1" smtClean="0">
                <a:latin typeface="+mn-ea"/>
                <a:ea typeface="+mn-ea"/>
              </a:rPr>
              <a:t>csv</a:t>
            </a:r>
            <a:r>
              <a:rPr lang="zh-TW" altLang="en-US" sz="1600" dirty="0" smtClean="0">
                <a:latin typeface="+mn-ea"/>
                <a:ea typeface="+mn-ea"/>
              </a:rPr>
              <a:t>檔案以逗號</a:t>
            </a:r>
            <a:r>
              <a:rPr lang="en-US" altLang="zh-TW" sz="1600" dirty="0" smtClean="0">
                <a:latin typeface="+mn-ea"/>
                <a:ea typeface="+mn-ea"/>
              </a:rPr>
              <a:t>(</a:t>
            </a:r>
            <a:r>
              <a:rPr lang="zh-TW" altLang="en-US" sz="1600" dirty="0" smtClean="0">
                <a:latin typeface="+mn-ea"/>
                <a:ea typeface="+mn-ea"/>
              </a:rPr>
              <a:t>，</a:t>
            </a:r>
            <a:r>
              <a:rPr lang="en-US" altLang="zh-TW" sz="1600" dirty="0" smtClean="0">
                <a:latin typeface="+mn-ea"/>
                <a:ea typeface="+mn-ea"/>
              </a:rPr>
              <a:t>)</a:t>
            </a:r>
            <a:r>
              <a:rPr lang="zh-TW" altLang="en-US" sz="1600" dirty="0" smtClean="0">
                <a:latin typeface="+mn-ea"/>
                <a:ea typeface="+mn-ea"/>
              </a:rPr>
              <a:t>做區隔；</a:t>
            </a:r>
            <a:r>
              <a:rPr lang="en-US" altLang="zh-TW" sz="1600" dirty="0" smtClean="0">
                <a:latin typeface="+mn-ea"/>
                <a:ea typeface="+mn-ea"/>
              </a:rPr>
              <a:t>txt</a:t>
            </a:r>
            <a:r>
              <a:rPr lang="zh-TW" altLang="en-US" sz="1600" dirty="0" smtClean="0">
                <a:latin typeface="+mn-ea"/>
                <a:ea typeface="+mn-ea"/>
              </a:rPr>
              <a:t>檔則以空白</a:t>
            </a:r>
            <a:r>
              <a:rPr lang="en-US" altLang="zh-TW" sz="1600" dirty="0" smtClean="0">
                <a:latin typeface="+mn-ea"/>
                <a:ea typeface="+mn-ea"/>
              </a:rPr>
              <a:t>(</a:t>
            </a:r>
            <a:r>
              <a:rPr lang="zh-TW" altLang="en-US" sz="1600" dirty="0" smtClean="0">
                <a:latin typeface="+mn-ea"/>
                <a:ea typeface="+mn-ea"/>
              </a:rPr>
              <a:t>   </a:t>
            </a:r>
            <a:r>
              <a:rPr lang="en-US" altLang="zh-TW" sz="1600" dirty="0" smtClean="0">
                <a:latin typeface="+mn-ea"/>
                <a:ea typeface="+mn-ea"/>
              </a:rPr>
              <a:t>)</a:t>
            </a:r>
            <a:r>
              <a:rPr lang="zh-TW" altLang="en-US" sz="1600" dirty="0" smtClean="0">
                <a:latin typeface="+mn-ea"/>
                <a:ea typeface="+mn-ea"/>
              </a:rPr>
              <a:t>做區隔</a:t>
            </a:r>
            <a:endParaRPr lang="en-US" altLang="zh-TW" sz="1600" dirty="0" smtClean="0">
              <a:latin typeface="+mn-ea"/>
              <a:ea typeface="+mn-ea"/>
            </a:endParaRPr>
          </a:p>
          <a:p>
            <a:pPr>
              <a:buFont typeface="Wingdings" pitchFamily="2" charset="2"/>
              <a:buChar char="u"/>
              <a:defRPr/>
            </a:pPr>
            <a:endParaRPr lang="en-US" altLang="zh-TW" sz="1600" dirty="0" smtClean="0">
              <a:latin typeface="+mn-ea"/>
              <a:ea typeface="+mn-ea"/>
            </a:endParaRPr>
          </a:p>
          <a:p>
            <a:pPr>
              <a:buFont typeface="Wingdings" pitchFamily="2" charset="2"/>
              <a:buChar char="u"/>
              <a:defRPr/>
            </a:pPr>
            <a:r>
              <a:rPr lang="en-US" altLang="zh-TW" sz="1600" dirty="0" smtClean="0">
                <a:latin typeface="+mn-ea"/>
                <a:ea typeface="+mn-ea"/>
              </a:rPr>
              <a:t>CSV</a:t>
            </a:r>
            <a:r>
              <a:rPr lang="zh-TW" altLang="en-US" sz="1600" dirty="0" smtClean="0">
                <a:latin typeface="+mn-ea"/>
                <a:ea typeface="+mn-ea"/>
              </a:rPr>
              <a:t> </a:t>
            </a:r>
            <a:r>
              <a:rPr lang="en-US" altLang="zh-TW" sz="1600" dirty="0" smtClean="0">
                <a:latin typeface="+mn-ea"/>
                <a:ea typeface="+mn-ea"/>
              </a:rPr>
              <a:t>=</a:t>
            </a:r>
            <a:r>
              <a:rPr lang="zh-TW" altLang="en-US" sz="1600" dirty="0" smtClean="0">
                <a:latin typeface="+mn-ea"/>
                <a:ea typeface="+mn-ea"/>
              </a:rPr>
              <a:t> </a:t>
            </a:r>
            <a:r>
              <a:rPr lang="en-US" altLang="zh-TW" sz="1600" dirty="0" smtClean="0">
                <a:latin typeface="+mn-ea"/>
              </a:rPr>
              <a:t>Comma Separated Values</a:t>
            </a:r>
            <a:endParaRPr lang="zh-TW" altLang="en-US" sz="1600" dirty="0">
              <a:latin typeface="+mn-ea"/>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資料檔案的匯出</a:t>
            </a:r>
            <a:r>
              <a:rPr lang="en-US" altLang="zh-TW" sz="2800" b="1" dirty="0" smtClean="0"/>
              <a:t>	(1/3)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7</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062103"/>
          </a:xfrm>
          <a:prstGeom prst="rect">
            <a:avLst/>
          </a:prstGeom>
          <a:noFill/>
          <a:ln w="9525">
            <a:noFill/>
            <a:miter lim="800000"/>
            <a:headEnd/>
            <a:tailEnd/>
          </a:ln>
        </p:spPr>
        <p:txBody>
          <a:bodyPr>
            <a:spAutoFit/>
          </a:bodyPr>
          <a:lstStyle/>
          <a:p>
            <a:pPr>
              <a:buFont typeface="Wingdings" pitchFamily="2" charset="2"/>
              <a:buChar char="u"/>
              <a:defRPr/>
            </a:pPr>
            <a:r>
              <a:rPr lang="zh-TW" altLang="en-US" sz="1600" dirty="0" smtClean="0">
                <a:latin typeface="+mn-ea"/>
                <a:ea typeface="+mn-ea"/>
              </a:rPr>
              <a:t>把變數物件 </a:t>
            </a:r>
            <a:r>
              <a:rPr lang="en-US" altLang="zh-TW" sz="1600" dirty="0" smtClean="0">
                <a:latin typeface="+mn-ea"/>
                <a:ea typeface="+mn-ea"/>
              </a:rPr>
              <a:t>x</a:t>
            </a:r>
            <a:r>
              <a:rPr lang="zh-TW" altLang="en-US" sz="1600" dirty="0" smtClean="0">
                <a:latin typeface="+mn-ea"/>
                <a:ea typeface="+mn-ea"/>
              </a:rPr>
              <a:t> 匯出存成 </a:t>
            </a:r>
            <a:r>
              <a:rPr lang="en-US" altLang="zh-TW" sz="1600" dirty="0" err="1" smtClean="0">
                <a:latin typeface="+mn-ea"/>
                <a:ea typeface="+mn-ea"/>
              </a:rPr>
              <a:t>csv</a:t>
            </a:r>
            <a:r>
              <a:rPr lang="zh-TW" altLang="en-US" sz="1600" dirty="0" smtClean="0">
                <a:latin typeface="+mn-ea"/>
                <a:ea typeface="+mn-ea"/>
              </a:rPr>
              <a:t>檔案、以逗號做區隔且欄位名稱預設開啟：</a:t>
            </a:r>
            <a:r>
              <a:rPr lang="en-US" altLang="zh-TW" sz="1600" dirty="0" smtClean="0">
                <a:latin typeface="+mn-ea"/>
                <a:ea typeface="+mn-ea"/>
              </a:rPr>
              <a:t/>
            </a:r>
            <a:br>
              <a:rPr lang="en-US" altLang="zh-TW" sz="1600" dirty="0" smtClean="0">
                <a:latin typeface="+mn-ea"/>
                <a:ea typeface="+mn-ea"/>
              </a:rPr>
            </a:br>
            <a:r>
              <a:rPr lang="en-US" altLang="zh-TW" sz="1600" dirty="0" smtClean="0">
                <a:latin typeface="+mn-ea"/>
                <a:ea typeface="+mn-ea"/>
              </a:rPr>
              <a:t>	</a:t>
            </a:r>
            <a:r>
              <a:rPr lang="en-US" altLang="zh-TW" sz="1600" dirty="0" smtClean="0">
                <a:solidFill>
                  <a:srgbClr val="0070C0"/>
                </a:solidFill>
                <a:latin typeface="+mn-ea"/>
                <a:ea typeface="+mn-ea"/>
              </a:rPr>
              <a:t>write.csv(x, “filename.csv”, sep=“,”, </a:t>
            </a:r>
            <a:r>
              <a:rPr lang="en-US" altLang="zh-TW" sz="1600" dirty="0" err="1" smtClean="0">
                <a:solidFill>
                  <a:srgbClr val="0070C0"/>
                </a:solidFill>
                <a:latin typeface="+mn-ea"/>
                <a:ea typeface="+mn-ea"/>
              </a:rPr>
              <a:t>col.names</a:t>
            </a:r>
            <a:r>
              <a:rPr lang="en-US" altLang="zh-TW" sz="1600" dirty="0" smtClean="0">
                <a:solidFill>
                  <a:srgbClr val="0070C0"/>
                </a:solidFill>
                <a:latin typeface="+mn-ea"/>
                <a:ea typeface="+mn-ea"/>
              </a:rPr>
              <a:t>=TRUE)</a:t>
            </a:r>
          </a:p>
          <a:p>
            <a:pPr>
              <a:buFont typeface="Wingdings" pitchFamily="2" charset="2"/>
              <a:buChar char="u"/>
              <a:defRPr/>
            </a:pPr>
            <a:endParaRPr lang="en-US" altLang="zh-TW" sz="1600" dirty="0" smtClean="0">
              <a:latin typeface="+mn-ea"/>
              <a:ea typeface="+mn-ea"/>
            </a:endParaRPr>
          </a:p>
          <a:p>
            <a:pPr>
              <a:buFont typeface="Wingdings" pitchFamily="2" charset="2"/>
              <a:buChar char="u"/>
              <a:defRPr/>
            </a:pPr>
            <a:r>
              <a:rPr lang="zh-TW" altLang="en-US" sz="1600" dirty="0" smtClean="0">
                <a:latin typeface="+mn-ea"/>
                <a:ea typeface="+mn-ea"/>
              </a:rPr>
              <a:t>把變數物件 </a:t>
            </a:r>
            <a:r>
              <a:rPr lang="en-US" altLang="zh-TW" sz="1600" dirty="0" smtClean="0">
                <a:latin typeface="+mn-ea"/>
                <a:ea typeface="+mn-ea"/>
              </a:rPr>
              <a:t>x</a:t>
            </a:r>
            <a:r>
              <a:rPr lang="zh-TW" altLang="en-US" sz="1600" dirty="0" smtClean="0">
                <a:latin typeface="+mn-ea"/>
                <a:ea typeface="+mn-ea"/>
              </a:rPr>
              <a:t> 匯出存成 </a:t>
            </a:r>
            <a:r>
              <a:rPr lang="en-US" altLang="zh-TW" sz="1600" dirty="0" smtClean="0">
                <a:latin typeface="+mn-ea"/>
                <a:ea typeface="+mn-ea"/>
              </a:rPr>
              <a:t>txt</a:t>
            </a:r>
            <a:r>
              <a:rPr lang="zh-TW" altLang="en-US" sz="1600" dirty="0" smtClean="0">
                <a:latin typeface="+mn-ea"/>
                <a:ea typeface="+mn-ea"/>
              </a:rPr>
              <a:t>檔案、以逗號做區隔且欄位名稱預設開啟：</a:t>
            </a:r>
            <a:r>
              <a:rPr lang="en-US" altLang="zh-TW" sz="1600" dirty="0" smtClean="0">
                <a:latin typeface="+mn-ea"/>
                <a:ea typeface="+mn-ea"/>
              </a:rPr>
              <a:t/>
            </a:r>
            <a:br>
              <a:rPr lang="en-US" altLang="zh-TW" sz="1600" dirty="0" smtClean="0">
                <a:latin typeface="+mn-ea"/>
                <a:ea typeface="+mn-ea"/>
              </a:rPr>
            </a:br>
            <a:r>
              <a:rPr lang="en-US" altLang="zh-TW" sz="1600" dirty="0" smtClean="0">
                <a:latin typeface="+mn-ea"/>
                <a:ea typeface="+mn-ea"/>
              </a:rPr>
              <a:t>	</a:t>
            </a:r>
            <a:r>
              <a:rPr lang="en-US" altLang="zh-TW" sz="1600" dirty="0" smtClean="0">
                <a:latin typeface="+mn-ea"/>
              </a:rPr>
              <a:t> </a:t>
            </a:r>
            <a:r>
              <a:rPr lang="en-US" altLang="zh-TW" sz="1600" dirty="0" err="1" smtClean="0">
                <a:solidFill>
                  <a:srgbClr val="0070C0"/>
                </a:solidFill>
                <a:latin typeface="+mn-ea"/>
              </a:rPr>
              <a:t>write.table</a:t>
            </a:r>
            <a:r>
              <a:rPr lang="en-US" altLang="zh-TW" sz="1600" dirty="0" smtClean="0">
                <a:solidFill>
                  <a:srgbClr val="0070C0"/>
                </a:solidFill>
                <a:latin typeface="+mn-ea"/>
              </a:rPr>
              <a:t>(x, “filename.csv”, </a:t>
            </a:r>
            <a:r>
              <a:rPr lang="en-US" altLang="zh-TW" sz="1600" dirty="0" err="1" smtClean="0">
                <a:solidFill>
                  <a:srgbClr val="0070C0"/>
                </a:solidFill>
                <a:latin typeface="+mn-ea"/>
              </a:rPr>
              <a:t>row.names</a:t>
            </a:r>
            <a:r>
              <a:rPr lang="en-US" altLang="zh-TW" sz="1600" dirty="0" smtClean="0">
                <a:solidFill>
                  <a:srgbClr val="0070C0"/>
                </a:solidFill>
                <a:latin typeface="+mn-ea"/>
              </a:rPr>
              <a:t>=TRUE, sep=“ ”, </a:t>
            </a:r>
            <a:r>
              <a:rPr lang="en-US" altLang="zh-TW" sz="1600" dirty="0" err="1" smtClean="0">
                <a:solidFill>
                  <a:srgbClr val="0070C0"/>
                </a:solidFill>
                <a:latin typeface="+mn-ea"/>
              </a:rPr>
              <a:t>col.names</a:t>
            </a:r>
            <a:r>
              <a:rPr lang="en-US" altLang="zh-TW" sz="1600" dirty="0" smtClean="0">
                <a:solidFill>
                  <a:srgbClr val="0070C0"/>
                </a:solidFill>
                <a:latin typeface="+mn-ea"/>
              </a:rPr>
              <a:t>=TRUE)</a:t>
            </a:r>
            <a:endParaRPr lang="en-US" altLang="zh-TW" sz="1600" dirty="0" smtClean="0">
              <a:solidFill>
                <a:srgbClr val="0070C0"/>
              </a:solidFill>
              <a:latin typeface="+mn-ea"/>
              <a:ea typeface="+mn-ea"/>
            </a:endParaRPr>
          </a:p>
          <a:p>
            <a:pPr lvl="1">
              <a:buFont typeface="Wingdings" pitchFamily="2" charset="2"/>
              <a:buChar char="Ø"/>
              <a:defRPr/>
            </a:pPr>
            <a:r>
              <a:rPr lang="en-US" altLang="zh-TW" sz="1600" dirty="0" smtClean="0">
                <a:latin typeface="+mn-ea"/>
                <a:ea typeface="+mn-ea"/>
              </a:rPr>
              <a:t> </a:t>
            </a:r>
            <a:r>
              <a:rPr lang="en-US" altLang="zh-TW" sz="1600" dirty="0" err="1" smtClean="0">
                <a:latin typeface="+mn-ea"/>
                <a:ea typeface="+mn-ea"/>
              </a:rPr>
              <a:t>row.names</a:t>
            </a:r>
            <a:r>
              <a:rPr lang="zh-TW" altLang="en-US" sz="1600" dirty="0" smtClean="0">
                <a:latin typeface="+mn-ea"/>
                <a:ea typeface="+mn-ea"/>
              </a:rPr>
              <a:t>以及</a:t>
            </a:r>
            <a:r>
              <a:rPr lang="en-US" altLang="zh-TW" sz="1600" dirty="0" err="1" smtClean="0">
                <a:latin typeface="+mn-ea"/>
                <a:ea typeface="+mn-ea"/>
              </a:rPr>
              <a:t>col.names</a:t>
            </a:r>
            <a:r>
              <a:rPr lang="zh-TW" altLang="en-US" sz="1600" dirty="0" smtClean="0">
                <a:latin typeface="+mn-ea"/>
                <a:ea typeface="+mn-ea"/>
              </a:rPr>
              <a:t>可以省略不寫</a:t>
            </a:r>
            <a:endParaRPr lang="en-US" altLang="zh-TW" sz="1600" dirty="0" smtClean="0">
              <a:latin typeface="+mn-ea"/>
              <a:ea typeface="+mn-ea"/>
            </a:endParaRPr>
          </a:p>
          <a:p>
            <a:pPr>
              <a:buFont typeface="Wingdings" pitchFamily="2" charset="2"/>
              <a:buChar char="u"/>
              <a:defRPr/>
            </a:pPr>
            <a:endParaRPr lang="en-US" altLang="zh-TW" sz="1600" dirty="0" smtClean="0">
              <a:latin typeface="+mn-ea"/>
              <a:ea typeface="+mn-ea"/>
            </a:endParaRPr>
          </a:p>
          <a:p>
            <a:pPr>
              <a:buFont typeface="Wingdings" pitchFamily="2" charset="2"/>
              <a:buChar char="u"/>
              <a:defRPr/>
            </a:pPr>
            <a:r>
              <a:rPr lang="zh-TW" altLang="en-US" sz="1600" dirty="0" smtClean="0">
                <a:latin typeface="+mn-ea"/>
                <a:ea typeface="+mn-ea"/>
              </a:rPr>
              <a:t>以資料庫</a:t>
            </a:r>
            <a:r>
              <a:rPr lang="en-US" altLang="zh-TW" sz="1600" dirty="0" smtClean="0">
                <a:latin typeface="+mn-ea"/>
                <a:ea typeface="+mn-ea"/>
              </a:rPr>
              <a:t>MASS</a:t>
            </a:r>
            <a:r>
              <a:rPr lang="zh-TW" altLang="en-US" sz="1600" dirty="0" smtClean="0">
                <a:latin typeface="+mn-ea"/>
                <a:ea typeface="+mn-ea"/>
              </a:rPr>
              <a:t>中的變數物件 </a:t>
            </a:r>
            <a:r>
              <a:rPr lang="en-US" altLang="zh-TW" sz="1600" dirty="0" smtClean="0">
                <a:latin typeface="+mn-ea"/>
                <a:ea typeface="+mn-ea"/>
              </a:rPr>
              <a:t>hills</a:t>
            </a:r>
            <a:r>
              <a:rPr lang="zh-TW" altLang="en-US" sz="1600" dirty="0" smtClean="0">
                <a:latin typeface="+mn-ea"/>
                <a:ea typeface="+mn-ea"/>
              </a:rPr>
              <a:t> 做為範例：</a:t>
            </a:r>
            <a:endParaRPr lang="zh-TW" altLang="en-US" sz="1600"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827584" y="3284984"/>
            <a:ext cx="2799382" cy="2783873"/>
          </a:xfrm>
          <a:prstGeom prst="rect">
            <a:avLst/>
          </a:prstGeom>
          <a:noFill/>
          <a:ln w="9525">
            <a:noFill/>
            <a:miter lim="800000"/>
            <a:headEnd/>
            <a:tailEnd/>
          </a:ln>
        </p:spPr>
      </p:pic>
      <p:sp>
        <p:nvSpPr>
          <p:cNvPr id="13" name="矩形 12"/>
          <p:cNvSpPr/>
          <p:nvPr/>
        </p:nvSpPr>
        <p:spPr>
          <a:xfrm>
            <a:off x="3707904" y="3212976"/>
            <a:ext cx="5256584" cy="2893100"/>
          </a:xfrm>
          <a:prstGeom prst="rect">
            <a:avLst/>
          </a:prstGeom>
        </p:spPr>
        <p:txBody>
          <a:bodyPr wrap="square">
            <a:spAutoFit/>
          </a:bodyPr>
          <a:lstStyle/>
          <a:p>
            <a:r>
              <a:rPr lang="en-US" altLang="zh-TW" sz="1400" dirty="0" smtClean="0"/>
              <a:t>&gt; </a:t>
            </a:r>
            <a:r>
              <a:rPr lang="en-US" altLang="zh-TW" sz="1400" dirty="0" err="1" smtClean="0"/>
              <a:t>hills.test</a:t>
            </a:r>
            <a:r>
              <a:rPr lang="en-US" altLang="zh-TW" sz="1400" dirty="0" smtClean="0"/>
              <a:t> = hills[1:10, 1:2]; </a:t>
            </a:r>
            <a:r>
              <a:rPr lang="en-US" altLang="zh-TW" sz="1400" dirty="0" err="1" smtClean="0"/>
              <a:t>hills.test</a:t>
            </a:r>
            <a:endParaRPr lang="en-US" altLang="zh-TW" sz="1400" dirty="0" smtClean="0"/>
          </a:p>
          <a:p>
            <a:r>
              <a:rPr lang="en-US" altLang="zh-TW" sz="1400" dirty="0" smtClean="0"/>
              <a:t>             </a:t>
            </a:r>
            <a:r>
              <a:rPr lang="en-US" altLang="zh-TW" sz="1400" dirty="0" smtClean="0">
                <a:solidFill>
                  <a:srgbClr val="0070C0"/>
                </a:solidFill>
              </a:rPr>
              <a:t>dist climb</a:t>
            </a:r>
          </a:p>
          <a:p>
            <a:r>
              <a:rPr lang="en-US" altLang="zh-TW" sz="1400" dirty="0" smtClean="0">
                <a:solidFill>
                  <a:srgbClr val="0070C0"/>
                </a:solidFill>
              </a:rPr>
              <a:t>Greenmantle   2.5   650</a:t>
            </a:r>
          </a:p>
          <a:p>
            <a:r>
              <a:rPr lang="en-US" altLang="zh-TW" sz="1400" dirty="0" err="1" smtClean="0">
                <a:solidFill>
                  <a:srgbClr val="0070C0"/>
                </a:solidFill>
              </a:rPr>
              <a:t>Carnethy</a:t>
            </a:r>
            <a:r>
              <a:rPr lang="en-US" altLang="zh-TW" sz="1400" dirty="0" smtClean="0">
                <a:solidFill>
                  <a:srgbClr val="0070C0"/>
                </a:solidFill>
              </a:rPr>
              <a:t>      6.0  2500</a:t>
            </a:r>
          </a:p>
          <a:p>
            <a:r>
              <a:rPr lang="en-US" altLang="zh-TW" sz="1400" dirty="0" smtClean="0">
                <a:solidFill>
                  <a:srgbClr val="0070C0"/>
                </a:solidFill>
              </a:rPr>
              <a:t>Craig </a:t>
            </a:r>
            <a:r>
              <a:rPr lang="en-US" altLang="zh-TW" sz="1400" dirty="0" err="1" smtClean="0">
                <a:solidFill>
                  <a:srgbClr val="0070C0"/>
                </a:solidFill>
              </a:rPr>
              <a:t>Dunain</a:t>
            </a:r>
            <a:r>
              <a:rPr lang="en-US" altLang="zh-TW" sz="1400" dirty="0" smtClean="0">
                <a:solidFill>
                  <a:srgbClr val="0070C0"/>
                </a:solidFill>
              </a:rPr>
              <a:t>  6.0   900</a:t>
            </a:r>
          </a:p>
          <a:p>
            <a:r>
              <a:rPr lang="en-US" altLang="zh-TW" sz="1400" dirty="0" smtClean="0">
                <a:solidFill>
                  <a:srgbClr val="0070C0"/>
                </a:solidFill>
              </a:rPr>
              <a:t>Ben </a:t>
            </a:r>
            <a:r>
              <a:rPr lang="en-US" altLang="zh-TW" sz="1400" dirty="0" err="1" smtClean="0">
                <a:solidFill>
                  <a:srgbClr val="0070C0"/>
                </a:solidFill>
              </a:rPr>
              <a:t>Rha</a:t>
            </a:r>
            <a:r>
              <a:rPr lang="en-US" altLang="zh-TW" sz="1400" dirty="0" smtClean="0">
                <a:solidFill>
                  <a:srgbClr val="0070C0"/>
                </a:solidFill>
              </a:rPr>
              <a:t>       7.5   800</a:t>
            </a:r>
          </a:p>
          <a:p>
            <a:r>
              <a:rPr lang="en-US" altLang="zh-TW" sz="1400" dirty="0" smtClean="0">
                <a:solidFill>
                  <a:srgbClr val="0070C0"/>
                </a:solidFill>
              </a:rPr>
              <a:t>Ben Lomond    8.0  3070</a:t>
            </a:r>
          </a:p>
          <a:p>
            <a:r>
              <a:rPr lang="en-US" altLang="zh-TW" sz="1400" dirty="0" err="1" smtClean="0">
                <a:solidFill>
                  <a:srgbClr val="0070C0"/>
                </a:solidFill>
              </a:rPr>
              <a:t>Goatfell</a:t>
            </a:r>
            <a:r>
              <a:rPr lang="en-US" altLang="zh-TW" sz="1400" dirty="0" smtClean="0">
                <a:solidFill>
                  <a:srgbClr val="0070C0"/>
                </a:solidFill>
              </a:rPr>
              <a:t>      8.0  2866</a:t>
            </a:r>
          </a:p>
          <a:p>
            <a:r>
              <a:rPr lang="en-US" altLang="zh-TW" sz="1400" dirty="0" smtClean="0">
                <a:solidFill>
                  <a:srgbClr val="0070C0"/>
                </a:solidFill>
              </a:rPr>
              <a:t>Bens of Jura 16.0  7500</a:t>
            </a:r>
          </a:p>
          <a:p>
            <a:r>
              <a:rPr lang="en-US" altLang="zh-TW" sz="1400" dirty="0" err="1" smtClean="0">
                <a:solidFill>
                  <a:srgbClr val="0070C0"/>
                </a:solidFill>
              </a:rPr>
              <a:t>Cairnpapple</a:t>
            </a:r>
            <a:r>
              <a:rPr lang="en-US" altLang="zh-TW" sz="1400" dirty="0" smtClean="0">
                <a:solidFill>
                  <a:srgbClr val="0070C0"/>
                </a:solidFill>
              </a:rPr>
              <a:t>   6.0   800</a:t>
            </a:r>
          </a:p>
          <a:p>
            <a:r>
              <a:rPr lang="en-US" altLang="zh-TW" sz="1400" dirty="0" err="1" smtClean="0">
                <a:solidFill>
                  <a:srgbClr val="0070C0"/>
                </a:solidFill>
              </a:rPr>
              <a:t>Scolty</a:t>
            </a:r>
            <a:r>
              <a:rPr lang="en-US" altLang="zh-TW" sz="1400" dirty="0" smtClean="0">
                <a:solidFill>
                  <a:srgbClr val="0070C0"/>
                </a:solidFill>
              </a:rPr>
              <a:t>        5.0   800</a:t>
            </a:r>
          </a:p>
          <a:p>
            <a:r>
              <a:rPr lang="en-US" altLang="zh-TW" sz="1400" dirty="0" err="1" smtClean="0">
                <a:solidFill>
                  <a:srgbClr val="0070C0"/>
                </a:solidFill>
              </a:rPr>
              <a:t>Traprain</a:t>
            </a:r>
            <a:r>
              <a:rPr lang="en-US" altLang="zh-TW" sz="1400" dirty="0" smtClean="0">
                <a:solidFill>
                  <a:srgbClr val="0070C0"/>
                </a:solidFill>
              </a:rPr>
              <a:t>      6.0   650</a:t>
            </a:r>
          </a:p>
          <a:p>
            <a:r>
              <a:rPr lang="en-US" altLang="zh-TW" sz="1400" dirty="0" smtClean="0"/>
              <a:t>&gt; </a:t>
            </a:r>
            <a:r>
              <a:rPr lang="en-US" altLang="zh-TW" sz="1400" dirty="0" err="1" smtClean="0"/>
              <a:t>write.table</a:t>
            </a:r>
            <a:r>
              <a:rPr lang="en-US" altLang="zh-TW" sz="1400" dirty="0" smtClean="0"/>
              <a:t>(</a:t>
            </a:r>
            <a:r>
              <a:rPr lang="en-US" altLang="zh-TW" sz="1400" dirty="0" err="1" smtClean="0"/>
              <a:t>hills.test</a:t>
            </a:r>
            <a:r>
              <a:rPr lang="en-US" altLang="zh-TW" sz="1400" dirty="0" smtClean="0"/>
              <a:t>, "hillstest.txt", sep=" ", </a:t>
            </a:r>
            <a:r>
              <a:rPr lang="en-US" altLang="zh-TW" sz="1400" dirty="0" err="1" smtClean="0"/>
              <a:t>row.names</a:t>
            </a:r>
            <a:r>
              <a:rPr lang="en-US" altLang="zh-TW" sz="1400" dirty="0" smtClean="0"/>
              <a:t>=TRUE)</a:t>
            </a:r>
            <a:endParaRPr lang="zh-TW" altLang="en-US"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資料檔案的匯出</a:t>
            </a:r>
            <a:r>
              <a:rPr lang="en-US" altLang="zh-TW" sz="2800" b="1" dirty="0" smtClean="0"/>
              <a:t>	(2/3)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8</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38554"/>
          </a:xfrm>
          <a:prstGeom prst="rect">
            <a:avLst/>
          </a:prstGeom>
          <a:noFill/>
          <a:ln w="9525">
            <a:noFill/>
            <a:miter lim="800000"/>
            <a:headEnd/>
            <a:tailEnd/>
          </a:ln>
        </p:spPr>
        <p:txBody>
          <a:bodyPr>
            <a:spAutoFit/>
          </a:bodyPr>
          <a:lstStyle/>
          <a:p>
            <a:pPr>
              <a:buFont typeface="Wingdings" pitchFamily="2" charset="2"/>
              <a:buChar char="u"/>
              <a:defRPr/>
            </a:pPr>
            <a:r>
              <a:rPr lang="zh-TW" altLang="en-US" sz="1600" dirty="0" smtClean="0">
                <a:latin typeface="+mn-ea"/>
                <a:ea typeface="+mn-ea"/>
              </a:rPr>
              <a:t>若想在剛剛的檔案下方多增加資料：</a:t>
            </a:r>
            <a:endParaRPr lang="zh-TW" altLang="en-US" sz="1600" dirty="0">
              <a:latin typeface="+mn-ea"/>
              <a:ea typeface="+mn-ea"/>
            </a:endParaRPr>
          </a:p>
        </p:txBody>
      </p:sp>
      <p:pic>
        <p:nvPicPr>
          <p:cNvPr id="1026" name="Picture 2"/>
          <p:cNvPicPr>
            <a:picLocks noChangeAspect="1" noChangeArrowheads="1"/>
          </p:cNvPicPr>
          <p:nvPr/>
        </p:nvPicPr>
        <p:blipFill>
          <a:blip r:embed="rId3" cstate="print"/>
          <a:srcRect/>
          <a:stretch>
            <a:fillRect/>
          </a:stretch>
        </p:blipFill>
        <p:spPr bwMode="auto">
          <a:xfrm>
            <a:off x="971600" y="2636912"/>
            <a:ext cx="2799382" cy="2783873"/>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4067944" y="2636912"/>
            <a:ext cx="3400425" cy="3419475"/>
          </a:xfrm>
          <a:prstGeom prst="rect">
            <a:avLst/>
          </a:prstGeom>
          <a:noFill/>
          <a:ln w="9525">
            <a:noFill/>
            <a:miter lim="800000"/>
            <a:headEnd/>
            <a:tailEnd/>
          </a:ln>
        </p:spPr>
      </p:pic>
      <p:sp>
        <p:nvSpPr>
          <p:cNvPr id="15" name="矩形 14"/>
          <p:cNvSpPr/>
          <p:nvPr/>
        </p:nvSpPr>
        <p:spPr>
          <a:xfrm>
            <a:off x="827584" y="1484784"/>
            <a:ext cx="7848872" cy="1107996"/>
          </a:xfrm>
          <a:prstGeom prst="rect">
            <a:avLst/>
          </a:prstGeom>
        </p:spPr>
        <p:txBody>
          <a:bodyPr wrap="square">
            <a:spAutoFit/>
          </a:bodyPr>
          <a:lstStyle/>
          <a:p>
            <a:pPr>
              <a:buFont typeface="Wingdings" pitchFamily="2" charset="2"/>
              <a:defRPr/>
            </a:pPr>
            <a:r>
              <a:rPr lang="en-US" altLang="zh-TW" sz="1600" dirty="0" smtClean="0">
                <a:latin typeface="+mn-ea"/>
                <a:ea typeface="+mn-ea"/>
              </a:rPr>
              <a:t>&gt; </a:t>
            </a:r>
            <a:r>
              <a:rPr lang="en-US" altLang="zh-TW" sz="1600" dirty="0" err="1" smtClean="0">
                <a:latin typeface="+mn-ea"/>
                <a:ea typeface="+mn-ea"/>
              </a:rPr>
              <a:t>write.table</a:t>
            </a:r>
            <a:r>
              <a:rPr lang="en-US" altLang="zh-TW" sz="1600" dirty="0" smtClean="0">
                <a:latin typeface="+mn-ea"/>
                <a:ea typeface="+mn-ea"/>
              </a:rPr>
              <a:t>(</a:t>
            </a:r>
            <a:r>
              <a:rPr lang="en-US" altLang="zh-TW" sz="1600" dirty="0" err="1" smtClean="0">
                <a:latin typeface="+mn-ea"/>
                <a:ea typeface="+mn-ea"/>
              </a:rPr>
              <a:t>hills.test</a:t>
            </a:r>
            <a:r>
              <a:rPr lang="en-US" altLang="zh-TW" sz="1600" dirty="0" smtClean="0">
                <a:latin typeface="+mn-ea"/>
                <a:ea typeface="+mn-ea"/>
              </a:rPr>
              <a:t>[1:5,], "hillstest.txt", append=TRUE, sep=" ", </a:t>
            </a:r>
            <a:r>
              <a:rPr lang="en-US" altLang="zh-TW" sz="1600" dirty="0" err="1" smtClean="0">
                <a:latin typeface="+mn-ea"/>
                <a:ea typeface="+mn-ea"/>
              </a:rPr>
              <a:t>row.names</a:t>
            </a:r>
            <a:r>
              <a:rPr lang="en-US" altLang="zh-TW" sz="1600" dirty="0" smtClean="0">
                <a:latin typeface="+mn-ea"/>
                <a:ea typeface="+mn-ea"/>
              </a:rPr>
              <a:t>=TRUE)</a:t>
            </a:r>
          </a:p>
          <a:p>
            <a:pPr>
              <a:buFont typeface="Wingdings" pitchFamily="2" charset="2"/>
              <a:defRPr/>
            </a:pPr>
            <a:r>
              <a:rPr lang="zh-TW" altLang="en-US" sz="1600" dirty="0" smtClean="0">
                <a:solidFill>
                  <a:srgbClr val="0070C0"/>
                </a:solidFill>
                <a:latin typeface="+mn-ea"/>
                <a:ea typeface="+mn-ea"/>
              </a:rPr>
              <a:t>警告訊息：</a:t>
            </a:r>
          </a:p>
          <a:p>
            <a:pPr>
              <a:buFont typeface="Wingdings" pitchFamily="2" charset="2"/>
              <a:defRPr/>
            </a:pPr>
            <a:r>
              <a:rPr lang="en-US" altLang="zh-TW" sz="1600" dirty="0" smtClean="0">
                <a:solidFill>
                  <a:srgbClr val="0070C0"/>
                </a:solidFill>
                <a:latin typeface="+mn-ea"/>
                <a:ea typeface="+mn-ea"/>
              </a:rPr>
              <a:t>In </a:t>
            </a:r>
            <a:r>
              <a:rPr lang="en-US" altLang="zh-TW" sz="1600" dirty="0" err="1" smtClean="0">
                <a:solidFill>
                  <a:srgbClr val="0070C0"/>
                </a:solidFill>
                <a:latin typeface="+mn-ea"/>
                <a:ea typeface="+mn-ea"/>
              </a:rPr>
              <a:t>write.table</a:t>
            </a:r>
            <a:r>
              <a:rPr lang="en-US" altLang="zh-TW" sz="1600" dirty="0" smtClean="0">
                <a:solidFill>
                  <a:srgbClr val="0070C0"/>
                </a:solidFill>
                <a:latin typeface="+mn-ea"/>
                <a:ea typeface="+mn-ea"/>
              </a:rPr>
              <a:t>(</a:t>
            </a:r>
            <a:r>
              <a:rPr lang="en-US" altLang="zh-TW" sz="1600" dirty="0" err="1" smtClean="0">
                <a:solidFill>
                  <a:srgbClr val="0070C0"/>
                </a:solidFill>
                <a:latin typeface="+mn-ea"/>
                <a:ea typeface="+mn-ea"/>
              </a:rPr>
              <a:t>hills.test</a:t>
            </a:r>
            <a:r>
              <a:rPr lang="en-US" altLang="zh-TW" sz="1600" dirty="0" smtClean="0">
                <a:solidFill>
                  <a:srgbClr val="0070C0"/>
                </a:solidFill>
                <a:latin typeface="+mn-ea"/>
                <a:ea typeface="+mn-ea"/>
              </a:rPr>
              <a:t>[1:5, ], "hillstest.txt", append = TRUE,  :</a:t>
            </a:r>
          </a:p>
          <a:p>
            <a:pPr>
              <a:buFont typeface="Wingdings" pitchFamily="2" charset="2"/>
              <a:defRPr/>
            </a:pPr>
            <a:r>
              <a:rPr lang="en-US" altLang="zh-TW" sz="1600" dirty="0" smtClean="0">
                <a:solidFill>
                  <a:srgbClr val="0070C0"/>
                </a:solidFill>
                <a:latin typeface="+mn-ea"/>
                <a:ea typeface="+mn-ea"/>
              </a:rPr>
              <a:t>  appending column names to file</a:t>
            </a:r>
            <a:endParaRPr lang="zh-TW" altLang="en-US" sz="1600" dirty="0" smtClean="0">
              <a:solidFill>
                <a:srgbClr val="0070C0"/>
              </a:solidFill>
              <a:latin typeface="+mn-ea"/>
              <a:ea typeface="+mn-ea"/>
            </a:endParaRPr>
          </a:p>
        </p:txBody>
      </p:sp>
      <p:sp>
        <p:nvSpPr>
          <p:cNvPr id="16" name="圓角矩形 15"/>
          <p:cNvSpPr/>
          <p:nvPr/>
        </p:nvSpPr>
        <p:spPr>
          <a:xfrm>
            <a:off x="4576079" y="1484784"/>
            <a:ext cx="1436081" cy="36004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圓角矩形 16"/>
          <p:cNvSpPr/>
          <p:nvPr/>
        </p:nvSpPr>
        <p:spPr>
          <a:xfrm>
            <a:off x="4139952" y="4797152"/>
            <a:ext cx="1656184" cy="1008112"/>
          </a:xfrm>
          <a:prstGeom prst="roundRect">
            <a:avLst>
              <a:gd name="adj" fmla="val 3951"/>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圓角矩形 17"/>
          <p:cNvSpPr/>
          <p:nvPr/>
        </p:nvSpPr>
        <p:spPr>
          <a:xfrm>
            <a:off x="4067944" y="4725144"/>
            <a:ext cx="1512168" cy="288032"/>
          </a:xfrm>
          <a:prstGeom prst="roundRect">
            <a:avLst>
              <a:gd name="adj" fmla="val 3951"/>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19" name="直線單箭頭接點 18"/>
          <p:cNvCxnSpPr/>
          <p:nvPr/>
        </p:nvCxnSpPr>
        <p:spPr>
          <a:xfrm flipH="1">
            <a:off x="5580112" y="4581128"/>
            <a:ext cx="504056" cy="144016"/>
          </a:xfrm>
          <a:prstGeom prst="straightConnector1">
            <a:avLst/>
          </a:prstGeom>
          <a:ln w="31750" cap="rnd">
            <a:tailEnd type="triangle" w="med" len="lg"/>
          </a:ln>
        </p:spPr>
        <p:style>
          <a:lnRef idx="1">
            <a:schemeClr val="accent1"/>
          </a:lnRef>
          <a:fillRef idx="0">
            <a:schemeClr val="accent1"/>
          </a:fillRef>
          <a:effectRef idx="0">
            <a:schemeClr val="accent1"/>
          </a:effectRef>
          <a:fontRef idx="minor">
            <a:schemeClr val="tx1"/>
          </a:fontRef>
        </p:style>
      </p:cxnSp>
      <p:sp>
        <p:nvSpPr>
          <p:cNvPr id="20" name="文字方塊 19"/>
          <p:cNvSpPr txBox="1"/>
          <p:nvPr/>
        </p:nvSpPr>
        <p:spPr>
          <a:xfrm>
            <a:off x="6156176" y="4437112"/>
            <a:ext cx="2448272" cy="830997"/>
          </a:xfrm>
          <a:prstGeom prst="rect">
            <a:avLst/>
          </a:prstGeom>
          <a:noFill/>
        </p:spPr>
        <p:txBody>
          <a:bodyPr wrap="square" rtlCol="0">
            <a:spAutoFit/>
          </a:bodyPr>
          <a:lstStyle/>
          <a:p>
            <a:r>
              <a:rPr lang="zh-TW" altLang="en-US" sz="1600" dirty="0" smtClean="0">
                <a:latin typeface="+mn-ea"/>
                <a:ea typeface="+mn-ea"/>
              </a:rPr>
              <a:t>可在一開始增加資料時，用</a:t>
            </a:r>
            <a:r>
              <a:rPr lang="en-US" altLang="zh-TW" sz="1600" smtClean="0">
                <a:latin typeface="+mn-ea"/>
                <a:ea typeface="+mn-ea"/>
              </a:rPr>
              <a:t>col.names</a:t>
            </a:r>
            <a:r>
              <a:rPr lang="en-US" altLang="zh-TW" sz="1600" dirty="0" smtClean="0">
                <a:latin typeface="+mn-ea"/>
                <a:ea typeface="+mn-ea"/>
              </a:rPr>
              <a:t>=FALSE</a:t>
            </a:r>
            <a:r>
              <a:rPr lang="zh-TW" altLang="en-US" sz="1600" dirty="0" smtClean="0">
                <a:latin typeface="+mn-ea"/>
                <a:ea typeface="+mn-ea"/>
              </a:rPr>
              <a:t>消滅它</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dirty="0" smtClean="0"/>
              <a:t>資料檔案的匯出</a:t>
            </a:r>
            <a:r>
              <a:rPr lang="en-US" altLang="zh-TW" sz="2800" b="1" dirty="0" smtClean="0"/>
              <a:t>	(3/3)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27BC4E12-17B4-472B-8DAC-B0F135F4FD39}" type="slidenum">
              <a:rPr lang="zh-TW" altLang="en-US" smtClean="0"/>
              <a:pPr fontAlgn="base">
                <a:spcBef>
                  <a:spcPct val="0"/>
                </a:spcBef>
                <a:spcAft>
                  <a:spcPct val="0"/>
                </a:spcAft>
                <a:defRPr/>
              </a:pPr>
              <a:t>9</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38554"/>
          </a:xfrm>
          <a:prstGeom prst="rect">
            <a:avLst/>
          </a:prstGeom>
          <a:noFill/>
          <a:ln w="9525">
            <a:noFill/>
            <a:miter lim="800000"/>
            <a:headEnd/>
            <a:tailEnd/>
          </a:ln>
        </p:spPr>
        <p:txBody>
          <a:bodyPr>
            <a:spAutoFit/>
          </a:bodyPr>
          <a:lstStyle/>
          <a:p>
            <a:pPr>
              <a:buFont typeface="Wingdings" pitchFamily="2" charset="2"/>
              <a:buChar char="u"/>
              <a:defRPr/>
            </a:pPr>
            <a:r>
              <a:rPr lang="zh-TW" altLang="en-US" sz="1600" dirty="0" smtClean="0">
                <a:latin typeface="+mn-ea"/>
                <a:ea typeface="+mn-ea"/>
              </a:rPr>
              <a:t>存成</a:t>
            </a:r>
            <a:r>
              <a:rPr lang="en-US" altLang="zh-TW" sz="1600" dirty="0" err="1" smtClean="0">
                <a:latin typeface="+mn-ea"/>
                <a:ea typeface="+mn-ea"/>
              </a:rPr>
              <a:t>csv</a:t>
            </a:r>
            <a:r>
              <a:rPr lang="zh-TW" altLang="en-US" sz="1600" dirty="0" smtClean="0">
                <a:latin typeface="+mn-ea"/>
                <a:ea typeface="+mn-ea"/>
              </a:rPr>
              <a:t>檔：</a:t>
            </a:r>
            <a:endParaRPr lang="zh-TW" altLang="en-US" sz="1600" dirty="0">
              <a:latin typeface="+mn-ea"/>
              <a:ea typeface="+mn-ea"/>
            </a:endParaRPr>
          </a:p>
        </p:txBody>
      </p:sp>
      <p:pic>
        <p:nvPicPr>
          <p:cNvPr id="3074" name="Picture 2"/>
          <p:cNvPicPr>
            <a:picLocks noChangeAspect="1" noChangeArrowheads="1"/>
          </p:cNvPicPr>
          <p:nvPr/>
        </p:nvPicPr>
        <p:blipFill>
          <a:blip r:embed="rId3" cstate="print"/>
          <a:srcRect/>
          <a:stretch>
            <a:fillRect/>
          </a:stretch>
        </p:blipFill>
        <p:spPr bwMode="auto">
          <a:xfrm>
            <a:off x="4860032" y="2132856"/>
            <a:ext cx="2952328" cy="3472890"/>
          </a:xfrm>
          <a:prstGeom prst="rect">
            <a:avLst/>
          </a:prstGeom>
          <a:noFill/>
          <a:ln w="9525">
            <a:noFill/>
            <a:miter lim="800000"/>
            <a:headEnd/>
            <a:tailEnd/>
          </a:ln>
        </p:spPr>
      </p:pic>
      <p:sp>
        <p:nvSpPr>
          <p:cNvPr id="22" name="矩形 21"/>
          <p:cNvSpPr/>
          <p:nvPr/>
        </p:nvSpPr>
        <p:spPr>
          <a:xfrm>
            <a:off x="827584" y="1484784"/>
            <a:ext cx="7848872" cy="2123658"/>
          </a:xfrm>
          <a:prstGeom prst="rect">
            <a:avLst/>
          </a:prstGeom>
        </p:spPr>
        <p:txBody>
          <a:bodyPr wrap="square">
            <a:spAutoFit/>
          </a:bodyPr>
          <a:lstStyle/>
          <a:p>
            <a:r>
              <a:rPr lang="en-US" altLang="zh-TW" sz="1600" dirty="0" smtClean="0"/>
              <a:t>&gt; </a:t>
            </a:r>
            <a:r>
              <a:rPr lang="en-US" altLang="zh-TW" sz="1600" dirty="0" err="1" smtClean="0"/>
              <a:t>hills.test.2</a:t>
            </a:r>
            <a:r>
              <a:rPr lang="en-US" altLang="zh-TW" sz="1600" dirty="0" smtClean="0"/>
              <a:t>=hills[31:35, 2:3]; </a:t>
            </a:r>
            <a:r>
              <a:rPr lang="en-US" altLang="zh-TW" sz="1600" dirty="0" err="1" smtClean="0"/>
              <a:t>hills.test.2</a:t>
            </a:r>
            <a:endParaRPr lang="en-US" altLang="zh-TW" sz="1600" dirty="0" smtClean="0"/>
          </a:p>
          <a:p>
            <a:r>
              <a:rPr lang="en-US" altLang="zh-TW" sz="1600" dirty="0" smtClean="0">
                <a:solidFill>
                  <a:srgbClr val="0070C0"/>
                </a:solidFill>
              </a:rPr>
              <a:t>              climb    time</a:t>
            </a:r>
          </a:p>
          <a:p>
            <a:r>
              <a:rPr lang="en-US" altLang="zh-TW" sz="1600" dirty="0" smtClean="0">
                <a:solidFill>
                  <a:srgbClr val="0070C0"/>
                </a:solidFill>
              </a:rPr>
              <a:t>Ben Nevis      4400  85.583</a:t>
            </a:r>
          </a:p>
          <a:p>
            <a:r>
              <a:rPr lang="en-US" altLang="zh-TW" sz="1600" dirty="0" err="1" smtClean="0">
                <a:solidFill>
                  <a:srgbClr val="0070C0"/>
                </a:solidFill>
              </a:rPr>
              <a:t>Knockfarrel</a:t>
            </a:r>
            <a:r>
              <a:rPr lang="en-US" altLang="zh-TW" sz="1600" dirty="0" smtClean="0">
                <a:solidFill>
                  <a:srgbClr val="0070C0"/>
                </a:solidFill>
              </a:rPr>
              <a:t>     600  32.383</a:t>
            </a:r>
          </a:p>
          <a:p>
            <a:r>
              <a:rPr lang="en-US" altLang="zh-TW" sz="1600" dirty="0" smtClean="0">
                <a:solidFill>
                  <a:srgbClr val="0070C0"/>
                </a:solidFill>
              </a:rPr>
              <a:t>Two Breweries  5200 170.250</a:t>
            </a:r>
          </a:p>
          <a:p>
            <a:r>
              <a:rPr lang="en-US" altLang="zh-TW" sz="1600" dirty="0" err="1" smtClean="0">
                <a:solidFill>
                  <a:srgbClr val="0070C0"/>
                </a:solidFill>
              </a:rPr>
              <a:t>Cockleroi</a:t>
            </a:r>
            <a:r>
              <a:rPr lang="en-US" altLang="zh-TW" sz="1600" dirty="0" smtClean="0">
                <a:solidFill>
                  <a:srgbClr val="0070C0"/>
                </a:solidFill>
              </a:rPr>
              <a:t>       850  28.100</a:t>
            </a:r>
          </a:p>
          <a:p>
            <a:r>
              <a:rPr lang="en-US" altLang="zh-TW" sz="1600" dirty="0" smtClean="0">
                <a:solidFill>
                  <a:srgbClr val="0070C0"/>
                </a:solidFill>
              </a:rPr>
              <a:t>Moffat Chase   5000 159.833</a:t>
            </a:r>
          </a:p>
          <a:p>
            <a:r>
              <a:rPr lang="en-US" altLang="zh-TW" sz="1600" dirty="0" smtClean="0"/>
              <a:t>&gt; write.csv(</a:t>
            </a:r>
            <a:r>
              <a:rPr lang="en-US" altLang="zh-TW" sz="1600" dirty="0" err="1" smtClean="0"/>
              <a:t>hills.test.2,"hillstest2.csv</a:t>
            </a:r>
            <a:r>
              <a:rPr lang="en-US" altLang="zh-TW" sz="1600" dirty="0" smtClean="0"/>
              <a:t>")</a:t>
            </a:r>
            <a:endParaRPr lang="zh-TW" altLang="en-US"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原創">
  <a:themeElements>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自訂 2">
      <a:majorFont>
        <a:latin typeface="Bookman Old Style"/>
        <a:ea typeface="Arial Unicode MS"/>
        <a:cs typeface=""/>
      </a:majorFont>
      <a:minorFont>
        <a:latin typeface="Gill Sans MT"/>
        <a:ea typeface="Arial Unicode MS"/>
        <a:cs typeface=""/>
      </a:minorFont>
    </a:fontScheme>
    <a:fmtScheme name="原創">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5194</TotalTime>
  <Words>2311</Words>
  <Application>Microsoft Office PowerPoint</Application>
  <PresentationFormat>如螢幕大小 (4:3)</PresentationFormat>
  <Paragraphs>423</Paragraphs>
  <Slides>25</Slides>
  <Notes>25</Notes>
  <HiddenSlides>0</HiddenSlides>
  <MMClips>0</MMClips>
  <ScaleCrop>false</ScaleCrop>
  <HeadingPairs>
    <vt:vector size="4" baseType="variant">
      <vt:variant>
        <vt:lpstr>佈景主題</vt:lpstr>
      </vt:variant>
      <vt:variant>
        <vt:i4>1</vt:i4>
      </vt:variant>
      <vt:variant>
        <vt:lpstr>投影片標題</vt:lpstr>
      </vt:variant>
      <vt:variant>
        <vt:i4>25</vt:i4>
      </vt:variant>
    </vt:vector>
  </HeadingPairs>
  <TitlesOfParts>
    <vt:vector size="26" baseType="lpstr">
      <vt:lpstr>原創</vt:lpstr>
      <vt:lpstr>統計計算語言 Ch6：資料庫與IO</vt:lpstr>
      <vt:lpstr>取用內建資料</vt:lpstr>
      <vt:lpstr>資料庫MASS (1/3)</vt:lpstr>
      <vt:lpstr>資料庫MASS  (2/3)</vt:lpstr>
      <vt:lpstr>資料庫MASS  (3/3)</vt:lpstr>
      <vt:lpstr>資料檔案</vt:lpstr>
      <vt:lpstr>資料檔案的匯出 (1/3)</vt:lpstr>
      <vt:lpstr>資料檔案的匯出 (2/3)</vt:lpstr>
      <vt:lpstr>資料檔案的匯出 (3/3)</vt:lpstr>
      <vt:lpstr>資料檔案的匯入</vt:lpstr>
      <vt:lpstr>read.table() 函數    (1/2)</vt:lpstr>
      <vt:lpstr>read.table() 函數    (2/2)</vt:lpstr>
      <vt:lpstr>scan() 函數     (1/2)</vt:lpstr>
      <vt:lpstr>scan() 函數     (2/2)</vt:lpstr>
      <vt:lpstr>讀取 Excel 檔案</vt:lpstr>
      <vt:lpstr>R 呼叫 C      (1/4)</vt:lpstr>
      <vt:lpstr>R 呼叫 C      (2/4)</vt:lpstr>
      <vt:lpstr>R 呼叫 C      (3/4)</vt:lpstr>
      <vt:lpstr>R 呼叫 C      (4/4)</vt:lpstr>
      <vt:lpstr>外部程式</vt:lpstr>
      <vt:lpstr>檔案存取      (1/4)</vt:lpstr>
      <vt:lpstr>檔案存取      (2/4)</vt:lpstr>
      <vt:lpstr>檔案存取      (3/4)</vt:lpstr>
      <vt:lpstr>檔案存取      (4/4)</vt:lpstr>
      <vt:lpstr>網路資料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Spectral Matting</dc:title>
  <dc:creator>rocket</dc:creator>
  <cp:lastModifiedBy>User</cp:lastModifiedBy>
  <cp:revision>705</cp:revision>
  <dcterms:created xsi:type="dcterms:W3CDTF">2010-10-13T11:22:51Z</dcterms:created>
  <dcterms:modified xsi:type="dcterms:W3CDTF">2013-07-23T06:04:27Z</dcterms:modified>
</cp:coreProperties>
</file>