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301" r:id="rId2"/>
    <p:sldId id="355" r:id="rId3"/>
    <p:sldId id="356" r:id="rId4"/>
    <p:sldId id="357" r:id="rId5"/>
    <p:sldId id="358" r:id="rId6"/>
    <p:sldId id="363" r:id="rId7"/>
    <p:sldId id="359" r:id="rId8"/>
    <p:sldId id="360" r:id="rId9"/>
    <p:sldId id="361" r:id="rId10"/>
    <p:sldId id="362" r:id="rId1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9" autoAdjust="0"/>
  </p:normalViewPr>
  <p:slideViewPr>
    <p:cSldViewPr>
      <p:cViewPr varScale="1">
        <p:scale>
          <a:sx n="125" d="100"/>
          <a:sy n="125" d="100"/>
        </p:scale>
        <p:origin x="-5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75CA49-9EBB-4820-A36F-05DAD6BD20DF}" type="datetimeFigureOut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4CCF8AA-EA05-4574-9A9F-06CE7ABBBD4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B44BD0-6E62-44EA-9899-48BE89415C28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FB92A1-B77F-4C69-909A-787EBAC47FD0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TW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85F31D-A134-4149-9624-D211797DAB2E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TW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F0B7A3-C083-4BEE-B378-55742E647039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TW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3C2BDC-67E3-454C-9DE6-549F397924D4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TW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C33BC1-0AEA-4A48-9284-6798537FB41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TW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C33BC1-0AEA-4A48-9284-6798537FB41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TW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8156A9-72FE-436D-93B7-8DA2B8BD773A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TW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08C588-D574-4BD9-9B65-9487E64AC176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TW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8DF633-87BA-4DEA-8B00-65358AC6B4CE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TW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矩形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0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FF08B3AF-AA59-4888-B142-E046CCEEB3F9}" type="datetime1">
              <a:rPr lang="zh-TW" altLang="en-US"/>
              <a:pPr>
                <a:defRPr/>
              </a:pPr>
              <a:t>2013/7/18</a:t>
            </a:fld>
            <a:endParaRPr lang="zh-TW" altLang="en-US" dirty="0"/>
          </a:p>
        </p:txBody>
      </p:sp>
      <p:sp>
        <p:nvSpPr>
          <p:cNvPr id="11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1BC0E-BC62-43FC-AF6B-B54DC9EB145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0BFBB-D941-45DA-B2C8-DDFB6694A015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31C0-7EF5-44CF-A76C-AFA3B13D0CAA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線接點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線接點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ADFE7-E17C-48E1-AD46-451A2CF179BE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D8A31-6F58-4931-BE1E-87B9E8B5DA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877CC-BA48-4D57-92D5-ACF00FB7094E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E5F4-9C75-4206-9604-6571F6EA1B2E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矩形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26D99-AD66-4EAE-AF9C-F0AB83DD5E00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3E5EE-DAA5-4498-952E-697C0F85863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C6753-9C47-4BDE-ADAE-072D997486CC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6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6B73C-BCF6-45CD-A2E1-21FD3CDCF0B7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F8CAB-BD18-4BB9-AF7C-889432E38B01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8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82EBF-B2DA-49ED-8323-ABAA64A22A65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1657E-D681-4997-9E58-0A98CA69093B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802F3-A765-4BA6-9CB2-2B81F52A9B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線接點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2191E-E637-40B5-97D7-55477A7D22D4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5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7C290-EF29-4A9E-9B73-2DF897454AE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直線接點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內容版面配置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7992C-03DE-467C-9ED1-29E25EC74B40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B457-ADAA-4C6E-A26A-12E64496036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1FD86-4ABA-453C-B40A-2AE859AF0782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9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A8252-3FE8-4CBB-B299-9EA98AFF786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27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482D33-98FE-4E22-BBDE-7240746A8B9B}" type="datetime1">
              <a:rPr lang="zh-TW" altLang="en-US"/>
              <a:pPr>
                <a:defRPr/>
              </a:pPr>
              <a:t>2013/7/18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aseline="0">
                <a:solidFill>
                  <a:schemeClr val="tx2"/>
                </a:solidFill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fld id="{FDCC18BD-5D2E-4A4E-89CC-FAE130397BB3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1031" name="直線接點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32" name="直線接點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6" r:id="rId1"/>
    <p:sldLayoutId id="2147484422" r:id="rId2"/>
    <p:sldLayoutId id="2147484427" r:id="rId3"/>
    <p:sldLayoutId id="2147484423" r:id="rId4"/>
    <p:sldLayoutId id="2147484424" r:id="rId5"/>
    <p:sldLayoutId id="2147484428" r:id="rId6"/>
    <p:sldLayoutId id="2147484429" r:id="rId7"/>
    <p:sldLayoutId id="2147484430" r:id="rId8"/>
    <p:sldLayoutId id="2147484431" r:id="rId9"/>
    <p:sldLayoutId id="2147484425" r:id="rId10"/>
    <p:sldLayoutId id="214748443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Arial Unicode MS" pitchFamily="34" charset="-12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Arial Unicode MS" pitchFamily="34" charset="-120"/>
          <a:cs typeface="Arial Unicode MS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Arial Unicode MS" pitchFamily="34" charset="-120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Arial Unicode MS" pitchFamily="34" charset="-12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ctrTitle"/>
          </p:nvPr>
        </p:nvSpPr>
        <p:spPr>
          <a:xfrm>
            <a:off x="1219200" y="3714750"/>
            <a:ext cx="6858000" cy="1162050"/>
          </a:xfrm>
        </p:spPr>
        <p:txBody>
          <a:bodyPr/>
          <a:lstStyle/>
          <a:p>
            <a:r>
              <a:rPr lang="zh-TW" altLang="en-US" b="1" dirty="0" smtClean="0"/>
              <a:t>統計計算語言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en-US" altLang="zh-TW" b="1" smtClean="0"/>
              <a:t>Ch5</a:t>
            </a:r>
            <a:r>
              <a:rPr lang="zh-TW" altLang="en-US" b="1" smtClean="0"/>
              <a:t>：</a:t>
            </a:r>
            <a:r>
              <a:rPr lang="zh-TW" altLang="en-US" b="1" dirty="0" smtClean="0"/>
              <a:t>列表與資料欄</a:t>
            </a:r>
            <a:endParaRPr lang="zh-TW" altLang="en-US" dirty="0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9200" y="5072063"/>
            <a:ext cx="6858000" cy="6429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400" b="1" i="1" dirty="0" err="1" smtClean="0"/>
              <a:t>Chien</a:t>
            </a:r>
            <a:r>
              <a:rPr lang="en-US" altLang="zh-TW" sz="1400" b="1" i="1" dirty="0" smtClean="0"/>
              <a:t>-Chang Chen</a:t>
            </a:r>
            <a:endParaRPr lang="zh-TW" altLang="en-US" sz="1400" dirty="0" smtClean="0"/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72C1E4-2DD3-41A5-B080-3EAFBEEE20FE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  <p:pic>
        <p:nvPicPr>
          <p:cNvPr id="9221" name="圖片 4" descr="資料形態與變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285750"/>
            <a:ext cx="4824412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使用資料欄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89DBFE-026C-489F-A593-F623CD7C4792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當在一個工作空間中要同時處理不同的問題時，時常會發生不同的問題變數名稱相同的困擾，這時候就可以使用資料欄來加以管理，例如我們有兩組不同的資料都有 </a:t>
            </a:r>
            <a:r>
              <a:rPr lang="en-US" altLang="zh-TW" sz="1400" dirty="0">
                <a:latin typeface="+mn-ea"/>
                <a:ea typeface="+mn-ea"/>
              </a:rPr>
              <a:t>x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這些變數，就可使用資料欄來區分：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data1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data.frame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 = 1:10, y = 21:30, z = 5:14)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data2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data.frame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(x = 1:5, y = 21:25, z = 5:1)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在處理 </a:t>
            </a:r>
            <a:r>
              <a:rPr lang="en-US" altLang="zh-TW" sz="1400" dirty="0">
                <a:latin typeface="+mn-ea"/>
                <a:ea typeface="+mn-ea"/>
              </a:rPr>
              <a:t>data1 </a:t>
            </a:r>
            <a:r>
              <a:rPr lang="zh-TW" altLang="en-US" sz="1400" dirty="0">
                <a:latin typeface="+mn-ea"/>
                <a:ea typeface="+mn-ea"/>
              </a:rPr>
              <a:t>的資料時，使用 </a:t>
            </a:r>
            <a:r>
              <a:rPr lang="en-US" altLang="zh-TW" sz="1400" dirty="0">
                <a:latin typeface="+mn-ea"/>
                <a:ea typeface="+mn-ea"/>
              </a:rPr>
              <a:t>attach() </a:t>
            </a:r>
            <a:r>
              <a:rPr lang="zh-TW" altLang="en-US" sz="1400" dirty="0">
                <a:latin typeface="+mn-ea"/>
                <a:ea typeface="+mn-ea"/>
              </a:rPr>
              <a:t>函數將 </a:t>
            </a:r>
            <a:r>
              <a:rPr lang="en-US" altLang="zh-TW" sz="1400" dirty="0">
                <a:latin typeface="+mn-ea"/>
                <a:ea typeface="+mn-ea"/>
              </a:rPr>
              <a:t>data1 </a:t>
            </a:r>
            <a:r>
              <a:rPr lang="zh-TW" altLang="en-US" sz="1400" dirty="0">
                <a:latin typeface="+mn-ea"/>
                <a:ea typeface="+mn-ea"/>
              </a:rPr>
              <a:t>綁定：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attach(data1)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此時使用的 </a:t>
            </a:r>
            <a:r>
              <a:rPr lang="en-US" altLang="zh-TW" sz="1400" dirty="0">
                <a:latin typeface="+mn-ea"/>
                <a:ea typeface="+mn-ea"/>
              </a:rPr>
              <a:t>x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y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z </a:t>
            </a:r>
            <a:r>
              <a:rPr lang="zh-TW" altLang="en-US" sz="1400" dirty="0">
                <a:latin typeface="+mn-ea"/>
                <a:ea typeface="+mn-ea"/>
              </a:rPr>
              <a:t>就是屬於 </a:t>
            </a:r>
            <a:r>
              <a:rPr lang="en-US" altLang="zh-TW" sz="1400" dirty="0">
                <a:latin typeface="+mn-ea"/>
                <a:ea typeface="+mn-ea"/>
              </a:rPr>
              <a:t>data1 </a:t>
            </a:r>
            <a:r>
              <a:rPr lang="zh-TW" altLang="en-US" sz="1400" dirty="0">
                <a:latin typeface="+mn-ea"/>
                <a:ea typeface="+mn-ea"/>
              </a:rPr>
              <a:t>資料欄的，而使用完後再去除綁定：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detach(data1)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使用 </a:t>
            </a:r>
            <a:r>
              <a:rPr lang="en-US" altLang="zh-TW" sz="1400" dirty="0">
                <a:latin typeface="+mn-ea"/>
                <a:ea typeface="+mn-ea"/>
              </a:rPr>
              <a:t>data2 </a:t>
            </a:r>
            <a:r>
              <a:rPr lang="zh-TW" altLang="en-US" sz="1400" dirty="0">
                <a:latin typeface="+mn-ea"/>
                <a:ea typeface="+mn-ea"/>
              </a:rPr>
              <a:t>時也用同樣的方式，如此就可以方便管理不同的資料。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列表（</a:t>
            </a:r>
            <a:r>
              <a:rPr lang="en-US" altLang="zh-TW" sz="2800" b="1" smtClean="0"/>
              <a:t>lists</a:t>
            </a:r>
            <a:r>
              <a:rPr lang="zh-TW" altLang="en-US" sz="2800" b="1" smtClean="0"/>
              <a:t>）</a:t>
            </a:r>
            <a:r>
              <a:rPr lang="en-US" altLang="zh-TW" sz="2800" b="1" smtClean="0"/>
              <a:t>					(1/3)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F5484C-87F9-4202-B3E4-6208B8B9AAC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列表（</a:t>
            </a:r>
            <a:r>
              <a:rPr lang="en-US" altLang="zh-TW" sz="1400" dirty="0">
                <a:latin typeface="+mn-ea"/>
                <a:ea typeface="+mn-ea"/>
              </a:rPr>
              <a:t>list</a:t>
            </a:r>
            <a:r>
              <a:rPr lang="zh-TW" altLang="en-US" sz="1400" dirty="0">
                <a:latin typeface="+mn-ea"/>
                <a:ea typeface="+mn-ea"/>
              </a:rPr>
              <a:t>）是一個以物件的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有序集合</a:t>
            </a:r>
            <a:r>
              <a:rPr lang="zh-TW" altLang="en-US" sz="1400" dirty="0">
                <a:latin typeface="+mn-ea"/>
                <a:ea typeface="+mn-ea"/>
              </a:rPr>
              <a:t>所構成的物件，列表中包含的物件又稱為它的元件（</a:t>
            </a:r>
            <a:r>
              <a:rPr lang="en-US" altLang="zh-TW" sz="1400" dirty="0">
                <a:latin typeface="+mn-ea"/>
                <a:ea typeface="+mn-ea"/>
              </a:rPr>
              <a:t>components</a:t>
            </a:r>
            <a:r>
              <a:rPr lang="zh-TW" altLang="en-US" sz="1400" dirty="0">
                <a:latin typeface="+mn-ea"/>
                <a:ea typeface="+mn-ea"/>
              </a:rPr>
              <a:t>）。</a:t>
            </a:r>
          </a:p>
          <a:p>
            <a:pPr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列表的元件可以是不同的型態，例如一個列表可以包括數值向量、邏輯向量、矩陣、複數向量、字元陣列或函數等等</a:t>
            </a:r>
            <a:r>
              <a:rPr lang="zh-TW" altLang="en-US" sz="1400" dirty="0" smtClean="0">
                <a:latin typeface="+mn-ea"/>
                <a:ea typeface="+mn-ea"/>
              </a:rPr>
              <a:t>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</a:t>
            </a: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&lt;- list(name = “Fred”, wife = “Mary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”, </a:t>
            </a: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no.children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= 3,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child.ages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c(4, 7, 9))</a:t>
            </a:r>
          </a:p>
          <a:p>
            <a:pPr lvl="4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將建立含有四個元件的列表，四個元件名稱分別為 </a:t>
            </a:r>
            <a:r>
              <a:rPr lang="en-US" altLang="zh-TW" sz="1400" dirty="0">
                <a:latin typeface="+mn-ea"/>
                <a:ea typeface="+mn-ea"/>
              </a:rPr>
              <a:t>name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>
                <a:latin typeface="+mn-ea"/>
                <a:ea typeface="+mn-ea"/>
              </a:rPr>
              <a:t>wife</a:t>
            </a:r>
            <a:r>
              <a:rPr lang="zh-TW" altLang="en-US" sz="1400" dirty="0">
                <a:latin typeface="+mn-ea"/>
                <a:ea typeface="+mn-ea"/>
              </a:rPr>
              <a:t>、</a:t>
            </a:r>
            <a:r>
              <a:rPr lang="en-US" altLang="zh-TW" sz="1400" dirty="0" err="1">
                <a:latin typeface="+mn-ea"/>
                <a:ea typeface="+mn-ea"/>
              </a:rPr>
              <a:t>no.children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 err="1">
                <a:latin typeface="+mn-ea"/>
                <a:ea typeface="+mn-ea"/>
              </a:rPr>
              <a:t>child.ages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列表對於元件的命名並沒有特別的規定。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在列表中的每個元件都有各自的編號</a:t>
            </a:r>
            <a:r>
              <a:rPr lang="zh-TW" altLang="en-US" sz="1400" dirty="0" smtClean="0">
                <a:latin typeface="+mn-ea"/>
                <a:ea typeface="+mn-ea"/>
              </a:rPr>
              <a:t>，可透過</a:t>
            </a:r>
            <a:r>
              <a:rPr lang="zh-TW" altLang="en-US" sz="1400" dirty="0">
                <a:latin typeface="+mn-ea"/>
                <a:ea typeface="+mn-ea"/>
              </a:rPr>
              <a:t>元件的編號來存取指定的元件，列表元件的</a:t>
            </a:r>
            <a:r>
              <a:rPr lang="zh-TW" altLang="en-US" sz="1400" dirty="0" smtClean="0">
                <a:latin typeface="+mn-ea"/>
                <a:ea typeface="+mn-ea"/>
              </a:rPr>
              <a:t>編號</a:t>
            </a:r>
            <a:r>
              <a:rPr lang="zh-TW" altLang="en-US" sz="1400" dirty="0">
                <a:latin typeface="+mn-ea"/>
                <a:ea typeface="+mn-ea"/>
              </a:rPr>
              <a:t>是以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雙中括號</a:t>
            </a:r>
            <a:r>
              <a:rPr lang="zh-TW" altLang="en-US" sz="1400" dirty="0">
                <a:latin typeface="+mn-ea"/>
                <a:ea typeface="+mn-ea"/>
              </a:rPr>
              <a:t>來指定：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[[2]]</a:t>
            </a: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若列表中某個元素是個向量，則可以在指定列表元件編號之後，再加上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向量的索引</a:t>
            </a:r>
            <a:r>
              <a:rPr lang="zh-TW" altLang="en-US" sz="1400" dirty="0">
                <a:latin typeface="+mn-ea"/>
                <a:ea typeface="+mn-ea"/>
              </a:rPr>
              <a:t>，直接存取指定向量中的元素：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[[4]][1]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為向量 </a:t>
            </a:r>
            <a:r>
              <a:rPr lang="en-US" altLang="zh-TW" sz="1400" dirty="0" err="1">
                <a:latin typeface="+mn-ea"/>
                <a:ea typeface="+mn-ea"/>
              </a:rPr>
              <a:t>lst</a:t>
            </a:r>
            <a:r>
              <a:rPr lang="en-US" altLang="zh-TW" sz="1400" dirty="0">
                <a:latin typeface="+mn-ea"/>
                <a:ea typeface="+mn-ea"/>
              </a:rPr>
              <a:t>[[4]] </a:t>
            </a:r>
            <a:r>
              <a:rPr lang="zh-TW" altLang="en-US" sz="1400" dirty="0">
                <a:latin typeface="+mn-ea"/>
                <a:ea typeface="+mn-ea"/>
              </a:rPr>
              <a:t>中的第一個元素，也就是 </a:t>
            </a:r>
            <a:r>
              <a:rPr lang="en-US" altLang="zh-TW" sz="1400" dirty="0">
                <a:latin typeface="+mn-ea"/>
                <a:ea typeface="+mn-ea"/>
              </a:rPr>
              <a:t>4</a:t>
            </a:r>
            <a:r>
              <a:rPr lang="zh-TW" altLang="en-US" sz="1400" dirty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若列表的元件有被指定名稱，在這種情況下可透過元件的名稱來存取指定的元件：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[["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child.ages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"]]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列表（</a:t>
            </a:r>
            <a:r>
              <a:rPr lang="en-US" altLang="zh-TW" sz="2800" b="1" smtClean="0"/>
              <a:t>lists</a:t>
            </a:r>
            <a:r>
              <a:rPr lang="zh-TW" altLang="en-US" sz="2800" b="1" smtClean="0"/>
              <a:t>）</a:t>
            </a:r>
            <a:r>
              <a:rPr lang="en-US" altLang="zh-TW" sz="2800" b="1" smtClean="0"/>
              <a:t>					(2/3)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710461-AC20-4AD8-AF38-55439B2B04F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若是使用更簡潔的寫法，在列表名稱後方加上錢字號（</a:t>
            </a:r>
            <a:r>
              <a:rPr lang="en-US" altLang="zh-TW" sz="1400" dirty="0">
                <a:latin typeface="+mn-ea"/>
                <a:ea typeface="+mn-ea"/>
              </a:rPr>
              <a:t>$</a:t>
            </a:r>
            <a:r>
              <a:rPr lang="zh-TW" altLang="en-US" sz="1400" dirty="0">
                <a:latin typeface="+mn-ea"/>
                <a:ea typeface="+mn-ea"/>
              </a:rPr>
              <a:t>）與元件名稱：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lst$child.ages</a:t>
            </a: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r>
              <a:rPr lang="zh-TW" altLang="en-US" sz="1400" dirty="0">
                <a:latin typeface="+mn-ea"/>
                <a:ea typeface="+mn-ea"/>
              </a:rPr>
              <a:t>兩者的作用相同。這種用法非常有用，尤其是當忘記元件的編號時，就可以使用名稱尋找想要的資料。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建立列表時也可以不指定元件名稱，但若是列表沒有指定元件名稱：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lst.noname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list("Fred", "Mary", 3, c(4, 7, 9))</a:t>
            </a:r>
          </a:p>
          <a:p>
            <a:pPr lvl="1">
              <a:defRPr/>
            </a:pPr>
            <a:r>
              <a:rPr lang="zh-TW" altLang="en-US" sz="1400" dirty="0">
                <a:latin typeface="+mn-ea"/>
                <a:ea typeface="+mn-ea"/>
              </a:rPr>
              <a:t>這種情況就只能使用元件編號來存取其中的元件。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注意單中括號（</a:t>
            </a:r>
            <a:r>
              <a:rPr lang="en-US" altLang="zh-TW" sz="1400" dirty="0">
                <a:latin typeface="+mn-ea"/>
                <a:ea typeface="+mn-ea"/>
              </a:rPr>
              <a:t>[...]</a:t>
            </a:r>
            <a:r>
              <a:rPr lang="zh-TW" altLang="en-US" sz="1400" dirty="0">
                <a:latin typeface="+mn-ea"/>
                <a:ea typeface="+mn-ea"/>
              </a:rPr>
              <a:t>）與雙中括號（</a:t>
            </a:r>
            <a:r>
              <a:rPr lang="en-US" altLang="zh-TW" sz="1400" dirty="0">
                <a:latin typeface="+mn-ea"/>
                <a:ea typeface="+mn-ea"/>
              </a:rPr>
              <a:t>[[...]]</a:t>
            </a:r>
            <a:r>
              <a:rPr lang="zh-TW" altLang="en-US" sz="1400" dirty="0">
                <a:latin typeface="+mn-ea"/>
                <a:ea typeface="+mn-ea"/>
              </a:rPr>
              <a:t>）的差別：雙中括號是用來選擇單一指定元件的運算子，一個列表使用此運算子所得到的是列表中指定的物件：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[[1]]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則為列表 </a:t>
            </a:r>
            <a:r>
              <a:rPr lang="en-US" altLang="zh-TW" sz="1400" dirty="0" err="1">
                <a:latin typeface="+mn-ea"/>
                <a:ea typeface="+mn-ea"/>
              </a:rPr>
              <a:t>lst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中的第一個物件，其內容為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"Fred"</a:t>
            </a:r>
          </a:p>
          <a:p>
            <a:pPr lvl="1">
              <a:buFont typeface="Wingdings" pitchFamily="2" charset="2"/>
              <a:buChar char="Ø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所以此物件並沒有包含原本在列表中的元件名稱（在這個例子就是不包含 </a:t>
            </a:r>
            <a:r>
              <a:rPr lang="en-US" altLang="zh-TW" sz="1400" dirty="0">
                <a:latin typeface="+mn-ea"/>
                <a:ea typeface="+mn-ea"/>
              </a:rPr>
              <a:t>"name" </a:t>
            </a:r>
            <a:r>
              <a:rPr lang="zh-TW" altLang="en-US" sz="1400" dirty="0">
                <a:latin typeface="+mn-ea"/>
                <a:ea typeface="+mn-ea"/>
              </a:rPr>
              <a:t>這個名稱）；而單中括號則是更一般的下標運算子，一個列表使用此運算子所得到的是由指定元件所構成的子列表，而此子列表會包含原本在列表中的元件名稱：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則為一個包含列表 </a:t>
            </a:r>
            <a:r>
              <a:rPr lang="en-US" altLang="zh-TW" sz="1400" dirty="0" err="1">
                <a:latin typeface="+mn-ea"/>
                <a:ea typeface="+mn-ea"/>
              </a:rPr>
              <a:t>lst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中的第一個物件的子列表，其內容為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$name</a:t>
            </a:r>
          </a:p>
          <a:p>
            <a:pPr lvl="1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[1] "Fred“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列表（</a:t>
            </a:r>
            <a:r>
              <a:rPr lang="en-US" altLang="zh-TW" sz="2800" b="1" smtClean="0"/>
              <a:t>lists</a:t>
            </a:r>
            <a:r>
              <a:rPr lang="zh-TW" altLang="en-US" sz="2800" b="1" smtClean="0"/>
              <a:t>）</a:t>
            </a:r>
            <a:r>
              <a:rPr lang="en-US" altLang="zh-TW" sz="2800" b="1" smtClean="0"/>
              <a:t>					(3/3)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61C5CD-A308-42EE-B75E-D424A64D9C24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列表在指定元件名稱時，可以只使用開頭的幾個字母，原則上只要輸入的字母足以讓 </a:t>
            </a:r>
            <a:r>
              <a:rPr lang="en-US" altLang="zh-TW" sz="1400" dirty="0">
                <a:latin typeface="+mn-ea"/>
                <a:ea typeface="+mn-ea"/>
              </a:rPr>
              <a:t>R </a:t>
            </a:r>
            <a:r>
              <a:rPr lang="zh-TW" altLang="en-US" sz="1400" dirty="0">
                <a:latin typeface="+mn-ea"/>
                <a:ea typeface="+mn-ea"/>
              </a:rPr>
              <a:t>辨識所要指定的元件即可：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lst2 &lt;- list(this.is.a.long.name = 2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, </a:t>
            </a: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that.is.the.other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= 3)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可以使用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lst2$this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zh-TW" altLang="en-US" sz="1400" dirty="0">
                <a:latin typeface="+mn-ea"/>
                <a:ea typeface="+mn-ea"/>
              </a:rPr>
              <a:t>來代替</a:t>
            </a:r>
            <a:r>
              <a:rPr lang="en-US" altLang="zh-TW" sz="1400" dirty="0">
                <a:latin typeface="+mn-ea"/>
                <a:ea typeface="+mn-ea"/>
              </a:rPr>
              <a:t/>
            </a:r>
            <a:br>
              <a:rPr lang="en-US" altLang="zh-TW" sz="1400" dirty="0">
                <a:latin typeface="+mn-ea"/>
                <a:ea typeface="+mn-ea"/>
              </a:rPr>
            </a:b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lst2$this.is.a.long.name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endParaRPr lang="en-US" altLang="zh-TW" sz="14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lvl="1"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在列表中有一個向量專門用於紀錄元件的名稱，稱為</a:t>
            </a:r>
            <a:r>
              <a:rPr lang="zh-TW" altLang="en-US" sz="1400" dirty="0">
                <a:solidFill>
                  <a:srgbClr val="0070C0"/>
                </a:solidFill>
                <a:latin typeface="+mn-ea"/>
                <a:ea typeface="+mn-ea"/>
              </a:rPr>
              <a:t>名稱向量</a:t>
            </a:r>
            <a:r>
              <a:rPr lang="zh-TW" altLang="en-US" sz="1400" dirty="0">
                <a:latin typeface="+mn-ea"/>
                <a:ea typeface="+mn-ea"/>
              </a:rPr>
              <a:t>，此向量事實上就是列表的一個屬性，也可以像一般屬性一樣存取之：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>
                <a:solidFill>
                  <a:srgbClr val="0070C0"/>
                </a:solidFill>
                <a:ea typeface="新細明體" pitchFamily="18" charset="-120"/>
              </a:rPr>
              <a:t>names(</a:t>
            </a:r>
            <a:r>
              <a:rPr lang="en-US" altLang="zh-TW" sz="1400" b="1" dirty="0" err="1">
                <a:solidFill>
                  <a:srgbClr val="0070C0"/>
                </a:solidFill>
                <a:ea typeface="新細明體" pitchFamily="18" charset="-120"/>
              </a:rPr>
              <a:t>lst</a:t>
            </a:r>
            <a:r>
              <a:rPr lang="en-US" altLang="zh-TW" sz="1400" b="1" dirty="0" smtClean="0">
                <a:solidFill>
                  <a:srgbClr val="0070C0"/>
                </a:solidFill>
                <a:ea typeface="新細明體" pitchFamily="18" charset="-120"/>
              </a:rPr>
              <a:t>)</a:t>
            </a:r>
            <a:endParaRPr lang="en-US" altLang="zh-TW" sz="1400" b="1" dirty="0" smtClean="0">
              <a:solidFill>
                <a:srgbClr val="0070C0"/>
              </a:solidFill>
              <a:ea typeface="新細明體" pitchFamily="18" charset="-120"/>
            </a:endParaRPr>
          </a:p>
          <a:p>
            <a:pPr>
              <a:defRPr/>
            </a:pPr>
            <a:endParaRPr lang="en-US" altLang="zh-TW" sz="1400" b="1" dirty="0" smtClean="0">
              <a:solidFill>
                <a:srgbClr val="0070C0"/>
              </a:solidFill>
              <a:ea typeface="新細明體" pitchFamily="18" charset="-120"/>
            </a:endParaRPr>
          </a:p>
          <a:p>
            <a:pPr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除了列表之外，其他的物件也有可能可以指定其名稱向量。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修改列表</a:t>
            </a:r>
            <a:r>
              <a:rPr lang="en-US" altLang="zh-TW" sz="2800" b="1" dirty="0" smtClean="0"/>
              <a:t>	(1/2)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5E359B-6D85-4DBB-81FE-65F34D4085B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列表可以動態增加其中的元件：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&lt;- list(name = "Fred", wife = "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Mary“,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no.children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3,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child.ages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c(4, 7, 9)) 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可以再增加一個元件：</a:t>
            </a: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[5] &lt;- list(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new.elem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= c(2, 3, 4)) </a:t>
            </a:r>
            <a:endParaRPr lang="en-US" altLang="zh-TW" sz="14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TW" sz="1400" b="1" dirty="0" smtClean="0">
              <a:solidFill>
                <a:srgbClr val="0070C0"/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348879"/>
            <a:ext cx="6840000" cy="291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dirty="0" smtClean="0"/>
              <a:t>修改列表</a:t>
            </a:r>
            <a:r>
              <a:rPr lang="en-US" altLang="zh-TW" sz="2800" b="1" dirty="0" smtClean="0"/>
              <a:t>	(2/2)</a:t>
            </a:r>
            <a:endParaRPr lang="zh-TW" altLang="en-US" sz="2800" b="1" dirty="0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5E359B-6D85-4DBB-81FE-65F34D4085B0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TW" altLang="en-US" dirty="0" smtClean="0"/>
          </a:p>
        </p:txBody>
      </p:sp>
      <p:sp>
        <p:nvSpPr>
          <p:cNvPr id="1331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7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若要</a:t>
            </a:r>
            <a:r>
              <a:rPr lang="zh-TW" altLang="en-US" sz="1400" dirty="0">
                <a:latin typeface="+mn-ea"/>
                <a:ea typeface="+mn-ea"/>
              </a:rPr>
              <a:t>把多的列表合成一個列表，可以使用 </a:t>
            </a:r>
            <a:r>
              <a:rPr lang="en-US" altLang="zh-TW" sz="1400" dirty="0">
                <a:latin typeface="+mn-ea"/>
                <a:ea typeface="+mn-ea"/>
              </a:rPr>
              <a:t>c()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list(a.elem1 = "elem1", a.elem2 = c(2, 3))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list(b.elem1 = "elem2", b.elem2 = c(1, 2))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 &lt;- list(c.elem1 = "elem3", c.elem2 = c(2, 4))</a:t>
            </a:r>
          </a:p>
          <a:p>
            <a:pPr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		lst.ABC &lt;- c(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lst.A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lst.B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lst.C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348880"/>
            <a:ext cx="4464496" cy="372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資料欄（</a:t>
            </a:r>
            <a:r>
              <a:rPr lang="en-US" altLang="zh-TW" sz="2800" b="1" smtClean="0"/>
              <a:t>data frames</a:t>
            </a:r>
            <a:r>
              <a:rPr lang="zh-TW" altLang="en-US" sz="2800" b="1" smtClean="0"/>
              <a:t>）</a:t>
            </a:r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935FB6-EB67-4908-A69B-DFD887B3AE41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TW" altLang="en-US" dirty="0" smtClean="0"/>
          </a:p>
        </p:txBody>
      </p:sp>
      <p:sp>
        <p:nvSpPr>
          <p:cNvPr id="10244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8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024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資料欄（</a:t>
            </a:r>
            <a:r>
              <a:rPr lang="en-US" altLang="zh-TW" sz="1400" dirty="0">
                <a:latin typeface="+mn-ea"/>
                <a:ea typeface="+mn-ea"/>
              </a:rPr>
              <a:t>data frame</a:t>
            </a:r>
            <a:r>
              <a:rPr lang="zh-TW" altLang="en-US" sz="1400" dirty="0">
                <a:latin typeface="+mn-ea"/>
                <a:ea typeface="+mn-ea"/>
              </a:rPr>
              <a:t>）是一種類別為 </a:t>
            </a:r>
            <a:r>
              <a:rPr lang="en-US" altLang="zh-TW" sz="1400" dirty="0" err="1">
                <a:latin typeface="+mn-ea"/>
                <a:ea typeface="+mn-ea"/>
              </a:rPr>
              <a:t>data.frame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的列表（</a:t>
            </a:r>
            <a:r>
              <a:rPr lang="en-US" altLang="zh-TW" sz="1400" dirty="0">
                <a:latin typeface="+mn-ea"/>
                <a:ea typeface="+mn-ea"/>
              </a:rPr>
              <a:t>list</a:t>
            </a:r>
            <a:r>
              <a:rPr lang="zh-TW" altLang="en-US" sz="1400" dirty="0">
                <a:latin typeface="+mn-ea"/>
                <a:ea typeface="+mn-ea"/>
              </a:rPr>
              <a:t>），而此種列表有一些限制：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列表的元件必須是向量（數值、字元、邏輯）、因子、數值矩陣、列表或其他資料欄。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產生新資料欄時，依照傳入元件的型態不同，矩陣的每個</a:t>
            </a:r>
            <a:r>
              <a:rPr lang="zh-TW" altLang="en-US" sz="1400" dirty="0" smtClean="0">
                <a:latin typeface="+mn-ea"/>
                <a:ea typeface="+mn-ea"/>
              </a:rPr>
              <a:t>行、</a:t>
            </a:r>
            <a:r>
              <a:rPr lang="zh-TW" altLang="en-US" sz="1400" dirty="0">
                <a:latin typeface="+mn-ea"/>
                <a:ea typeface="+mn-ea"/>
              </a:rPr>
              <a:t>列表的每個元件、資料欄的每個元件，分別成為新資料欄的一個元件。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在資料欄中數值向量，邏輯向量，因子維持原有格式，但字元向量會被轉換為因子。</a:t>
            </a:r>
            <a:endParaRPr lang="en-US" altLang="zh-TW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 在資料欄中以變數形式出現的向量結構必須長度一致，矩陣結構必須有一樣的列（</a:t>
            </a:r>
            <a:r>
              <a:rPr lang="en-US" altLang="zh-TW" sz="1400" dirty="0">
                <a:latin typeface="+mn-ea"/>
                <a:ea typeface="+mn-ea"/>
              </a:rPr>
              <a:t>row</a:t>
            </a:r>
            <a:r>
              <a:rPr lang="zh-TW" altLang="en-US" sz="1400" dirty="0">
                <a:latin typeface="+mn-ea"/>
                <a:ea typeface="+mn-ea"/>
              </a:rPr>
              <a:t>）數。</a:t>
            </a:r>
          </a:p>
          <a:p>
            <a:pPr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資料欄常常會被看作是一個由不同型態和屬性的行（</a:t>
            </a:r>
            <a:r>
              <a:rPr lang="en-US" altLang="zh-TW" sz="1400" dirty="0">
                <a:latin typeface="+mn-ea"/>
                <a:ea typeface="+mn-ea"/>
              </a:rPr>
              <a:t>column</a:t>
            </a:r>
            <a:r>
              <a:rPr lang="zh-TW" altLang="en-US" sz="1400" dirty="0">
                <a:latin typeface="+mn-ea"/>
                <a:ea typeface="+mn-ea"/>
              </a:rPr>
              <a:t>）構成的矩陣，它能以矩陣形式出現，其中的元素可以通過矩陣的索引來存取。</a:t>
            </a:r>
          </a:p>
          <a:p>
            <a:pPr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延續因子中的範例，這裡可以使用 </a:t>
            </a:r>
            <a:r>
              <a:rPr lang="en-US" altLang="zh-TW" sz="1400" dirty="0" err="1">
                <a:latin typeface="+mn-ea"/>
                <a:ea typeface="+mn-ea"/>
              </a:rPr>
              <a:t>data.frame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函數建立一個資料欄：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accountants &lt;-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data.frame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(home =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statef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, loot = incomes, 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shot 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= 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incomef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) 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符合資料欄限制的列表可被 </a:t>
            </a:r>
            <a:r>
              <a:rPr lang="en-US" altLang="zh-TW" sz="1400" dirty="0" err="1">
                <a:latin typeface="+mn-ea"/>
                <a:ea typeface="+mn-ea"/>
              </a:rPr>
              <a:t>as.data.frame</a:t>
            </a:r>
            <a:r>
              <a:rPr lang="en-US" altLang="zh-TW" sz="1400" dirty="0">
                <a:latin typeface="+mn-ea"/>
                <a:ea typeface="+mn-ea"/>
              </a:rPr>
              <a:t>() </a:t>
            </a:r>
            <a:r>
              <a:rPr lang="zh-TW" altLang="en-US" sz="1400" dirty="0">
                <a:latin typeface="+mn-ea"/>
                <a:ea typeface="+mn-ea"/>
              </a:rPr>
              <a:t>函數強制轉換成資料欄。</a:t>
            </a: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從外部檔案讀取一個資料欄最簡單的方法是使用函數 </a:t>
            </a:r>
            <a:r>
              <a:rPr lang="en-US" altLang="zh-TW" sz="1400" dirty="0" err="1">
                <a:latin typeface="+mn-ea"/>
                <a:ea typeface="+mn-ea"/>
              </a:rPr>
              <a:t>read.table</a:t>
            </a:r>
            <a:r>
              <a:rPr lang="en-US" altLang="zh-TW" sz="1400" dirty="0">
                <a:latin typeface="+mn-ea"/>
                <a:ea typeface="+mn-ea"/>
              </a:rPr>
              <a:t>()</a:t>
            </a:r>
            <a:r>
              <a:rPr lang="zh-TW" altLang="en-US" sz="1400" dirty="0">
                <a:latin typeface="+mn-ea"/>
                <a:ea typeface="+mn-ea"/>
              </a:rPr>
              <a:t>，更詳細多說明將在下一節做說明。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綁定資料欄</a:t>
            </a:r>
            <a:r>
              <a:rPr lang="en-US" altLang="zh-TW" sz="2800" b="1" smtClean="0"/>
              <a:t>						(1/2)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17356C-D693-4E4E-9107-C1566E55E3FF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TW" altLang="en-US" dirty="0" smtClean="0"/>
          </a:p>
        </p:txBody>
      </p:sp>
      <p:sp>
        <p:nvSpPr>
          <p:cNvPr id="11268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6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0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2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使用錢字號（</a:t>
            </a:r>
            <a:r>
              <a:rPr lang="en-US" altLang="zh-TW" sz="1400" dirty="0">
                <a:latin typeface="+mn-ea"/>
                <a:ea typeface="+mn-ea"/>
              </a:rPr>
              <a:t>$</a:t>
            </a:r>
            <a:r>
              <a:rPr lang="zh-TW" altLang="en-US" sz="1400" dirty="0">
                <a:latin typeface="+mn-ea"/>
                <a:ea typeface="+mn-ea"/>
              </a:rPr>
              <a:t>）來指定列表中的元件（例如 </a:t>
            </a:r>
            <a:r>
              <a:rPr lang="en-US" altLang="zh-TW" sz="1400" dirty="0" err="1">
                <a:latin typeface="+mn-ea"/>
                <a:ea typeface="+mn-ea"/>
              </a:rPr>
              <a:t>accountants$home</a:t>
            </a:r>
            <a:r>
              <a:rPr lang="zh-TW" altLang="en-US" sz="1400" dirty="0">
                <a:latin typeface="+mn-ea"/>
                <a:ea typeface="+mn-ea"/>
              </a:rPr>
              <a:t>）並不是非常方便，我們可以使用 </a:t>
            </a:r>
            <a:r>
              <a:rPr lang="en-US" altLang="zh-TW" sz="1400" dirty="0">
                <a:latin typeface="+mn-ea"/>
                <a:ea typeface="+mn-ea"/>
              </a:rPr>
              <a:t>attach() </a:t>
            </a:r>
            <a:r>
              <a:rPr lang="zh-TW" altLang="en-US" sz="1400" dirty="0" smtClean="0">
                <a:latin typeface="+mn-ea"/>
                <a:ea typeface="+mn-ea"/>
              </a:rPr>
              <a:t>函數將</a:t>
            </a:r>
            <a:r>
              <a:rPr lang="zh-TW" altLang="en-US" sz="1400" dirty="0">
                <a:latin typeface="+mn-ea"/>
                <a:ea typeface="+mn-ea"/>
              </a:rPr>
              <a:t>資料欄綁定在搜尋路徑的位置 </a:t>
            </a:r>
            <a:r>
              <a:rPr lang="en-US" altLang="zh-TW" sz="1400" dirty="0">
                <a:latin typeface="+mn-ea"/>
                <a:ea typeface="+mn-ea"/>
              </a:rPr>
              <a:t>2</a:t>
            </a:r>
            <a:r>
              <a:rPr lang="zh-TW" altLang="en-US" sz="1400" dirty="0">
                <a:latin typeface="+mn-ea"/>
                <a:ea typeface="+mn-ea"/>
              </a:rPr>
              <a:t>，如果位置 </a:t>
            </a:r>
            <a:r>
              <a:rPr lang="en-US" altLang="zh-TW" sz="1400" dirty="0">
                <a:latin typeface="+mn-ea"/>
                <a:ea typeface="+mn-ea"/>
              </a:rPr>
              <a:t>1 </a:t>
            </a:r>
            <a:r>
              <a:rPr lang="zh-TW" altLang="en-US" sz="1400" dirty="0">
                <a:latin typeface="+mn-ea"/>
                <a:ea typeface="+mn-ea"/>
              </a:rPr>
              <a:t>找不到的變數，就會繼續在位置 </a:t>
            </a:r>
            <a:r>
              <a:rPr lang="en-US" altLang="zh-TW" sz="1400" dirty="0">
                <a:latin typeface="+mn-ea"/>
                <a:ea typeface="+mn-ea"/>
              </a:rPr>
              <a:t>2 </a:t>
            </a:r>
            <a:r>
              <a:rPr lang="zh-TW" altLang="en-US" sz="1400" dirty="0">
                <a:latin typeface="+mn-ea"/>
                <a:ea typeface="+mn-ea"/>
              </a:rPr>
              <a:t>中尋找，例如一般的預設的搜尋路徑為（使用 </a:t>
            </a:r>
            <a:r>
              <a:rPr lang="en-US" altLang="zh-TW" sz="1400" dirty="0">
                <a:latin typeface="+mn-ea"/>
                <a:ea typeface="+mn-ea"/>
              </a:rPr>
              <a:t>search() </a:t>
            </a:r>
            <a:r>
              <a:rPr lang="zh-TW" altLang="en-US" sz="1400" dirty="0">
                <a:latin typeface="+mn-ea"/>
                <a:ea typeface="+mn-ea"/>
              </a:rPr>
              <a:t>函數可以查看）：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".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GlobalEnv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package:stats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package:graphics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[4]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package:grDevices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package:utils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package:datasets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[7]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package:methods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Autoloads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package:base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其中其中 </a:t>
            </a:r>
            <a:r>
              <a:rPr lang="en-US" altLang="zh-TW" sz="1400" dirty="0">
                <a:latin typeface="+mn-ea"/>
                <a:ea typeface="+mn-ea"/>
              </a:rPr>
              <a:t>.</a:t>
            </a:r>
            <a:r>
              <a:rPr lang="en-US" altLang="zh-TW" sz="1400" dirty="0" err="1">
                <a:latin typeface="+mn-ea"/>
                <a:ea typeface="+mn-ea"/>
              </a:rPr>
              <a:t>GlobalEnv</a:t>
            </a:r>
            <a:r>
              <a:rPr lang="en-US" altLang="zh-TW" sz="1400" dirty="0">
                <a:latin typeface="+mn-ea"/>
                <a:ea typeface="+mn-ea"/>
              </a:rPr>
              <a:t> </a:t>
            </a:r>
            <a:r>
              <a:rPr lang="zh-TW" altLang="en-US" sz="1400" dirty="0">
                <a:latin typeface="+mn-ea"/>
                <a:ea typeface="+mn-ea"/>
              </a:rPr>
              <a:t>是目前的工作空間，使用 </a:t>
            </a:r>
            <a:r>
              <a:rPr lang="en-US" altLang="zh-TW" sz="1400" dirty="0">
                <a:latin typeface="+mn-ea"/>
                <a:ea typeface="+mn-ea"/>
              </a:rPr>
              <a:t>attach()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2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attach(accountants)</a:t>
            </a:r>
          </a:p>
          <a:p>
            <a:pPr>
              <a:defRPr/>
            </a:pPr>
            <a:r>
              <a:rPr lang="zh-TW" altLang="en-US" sz="1400" dirty="0">
                <a:latin typeface="+mn-ea"/>
                <a:ea typeface="+mn-ea"/>
              </a:rPr>
              <a:t>在綁定 </a:t>
            </a:r>
            <a:r>
              <a:rPr lang="en-US" altLang="zh-TW" sz="1400" dirty="0">
                <a:latin typeface="+mn-ea"/>
                <a:ea typeface="+mn-ea"/>
              </a:rPr>
              <a:t>accountants </a:t>
            </a:r>
            <a:r>
              <a:rPr lang="zh-TW" altLang="en-US" sz="1400" dirty="0">
                <a:latin typeface="+mn-ea"/>
                <a:ea typeface="+mn-ea"/>
              </a:rPr>
              <a:t>之後，搜尋的路徑變為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[1] ".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GlobalEnv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"accountants"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package:stats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[4]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package:graphics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package:grDevices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package:utils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[7]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package:datasets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package:methods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Autoloads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"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[10] "</a:t>
            </a:r>
            <a:r>
              <a:rPr lang="en-US" altLang="zh-TW" sz="1400" b="1" dirty="0" err="1">
                <a:solidFill>
                  <a:srgbClr val="0070C0"/>
                </a:solidFill>
                <a:latin typeface="+mn-ea"/>
                <a:ea typeface="+mn-ea"/>
              </a:rPr>
              <a:t>package:base</a:t>
            </a: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“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149080"/>
            <a:ext cx="49244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2800" b="1" smtClean="0"/>
              <a:t>綁定資料欄</a:t>
            </a:r>
            <a:r>
              <a:rPr lang="en-US" altLang="zh-TW" sz="2800" b="1" smtClean="0"/>
              <a:t>						(2/2)</a:t>
            </a:r>
            <a:endParaRPr lang="zh-TW" altLang="en-US" sz="2800" b="1" smtClean="0"/>
          </a:p>
        </p:txBody>
      </p:sp>
      <p:sp>
        <p:nvSpPr>
          <p:cNvPr id="1845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82B512-8FE2-4DDE-BADF-61661025B5B2}" type="slidenum">
              <a:rPr lang="zh-TW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TW" altLang="en-US" dirty="0" smtClean="0"/>
          </a:p>
        </p:txBody>
      </p:sp>
      <p:sp>
        <p:nvSpPr>
          <p:cNvPr id="1229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4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6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229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500063" y="1174750"/>
            <a:ext cx="814387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可以使用 </a:t>
            </a:r>
            <a:r>
              <a:rPr lang="en-US" altLang="zh-TW" sz="1400" dirty="0" err="1" smtClean="0">
                <a:latin typeface="+mn-ea"/>
                <a:ea typeface="+mn-ea"/>
              </a:rPr>
              <a:t>ls</a:t>
            </a:r>
            <a:r>
              <a:rPr lang="en-US" altLang="zh-TW" sz="1400" dirty="0" smtClean="0">
                <a:latin typeface="+mn-ea"/>
                <a:ea typeface="+mn-ea"/>
              </a:rPr>
              <a:t>() </a:t>
            </a:r>
            <a:r>
              <a:rPr lang="zh-TW" altLang="en-US" sz="1400" dirty="0" smtClean="0">
                <a:latin typeface="+mn-ea"/>
                <a:ea typeface="+mn-ea"/>
              </a:rPr>
              <a:t>函數或是 </a:t>
            </a:r>
            <a:r>
              <a:rPr lang="en-US" altLang="zh-TW" sz="1400" dirty="0" smtClean="0">
                <a:latin typeface="+mn-ea"/>
                <a:ea typeface="+mn-ea"/>
              </a:rPr>
              <a:t>object() </a:t>
            </a:r>
            <a:r>
              <a:rPr lang="zh-TW" altLang="en-US" sz="1400" dirty="0" smtClean="0">
                <a:latin typeface="+mn-ea"/>
                <a:ea typeface="+mn-ea"/>
              </a:rPr>
              <a:t>函數查看所有搜尋路徑中的物件。這時候輸入：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loot2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 &lt;- loot * 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2</a:t>
            </a:r>
          </a:p>
          <a:p>
            <a:pPr lvl="3">
              <a:defRPr/>
            </a:pPr>
            <a:endParaRPr lang="en-US" altLang="zh-TW" sz="1400" b="1" dirty="0" err="1" smtClean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 smtClean="0">
                <a:latin typeface="+mn-ea"/>
                <a:ea typeface="+mn-ea"/>
              </a:rPr>
              <a:t>R </a:t>
            </a:r>
            <a:r>
              <a:rPr lang="zh-TW" altLang="en-US" sz="1400" dirty="0" smtClean="0">
                <a:latin typeface="+mn-ea"/>
                <a:ea typeface="+mn-ea"/>
              </a:rPr>
              <a:t>在第一個搜尋位置（目前的工作空間）找不到 </a:t>
            </a:r>
            <a:r>
              <a:rPr lang="en-US" altLang="zh-TW" sz="1400" dirty="0" smtClean="0">
                <a:latin typeface="+mn-ea"/>
                <a:ea typeface="+mn-ea"/>
              </a:rPr>
              <a:t>loot </a:t>
            </a:r>
            <a:r>
              <a:rPr lang="zh-TW" altLang="en-US" sz="1400" dirty="0" smtClean="0">
                <a:latin typeface="+mn-ea"/>
                <a:ea typeface="+mn-ea"/>
              </a:rPr>
              <a:t>這個變數，則會繼續在第二個搜尋位置尋找，而在第二個搜尋位置 </a:t>
            </a:r>
            <a:r>
              <a:rPr lang="en-US" altLang="zh-TW" sz="1400" dirty="0" smtClean="0">
                <a:latin typeface="+mn-ea"/>
                <a:ea typeface="+mn-ea"/>
              </a:rPr>
              <a:t>accountants </a:t>
            </a:r>
            <a:r>
              <a:rPr lang="zh-TW" altLang="en-US" sz="1400" dirty="0" smtClean="0">
                <a:latin typeface="+mn-ea"/>
                <a:ea typeface="+mn-ea"/>
              </a:rPr>
              <a:t>中找到 </a:t>
            </a:r>
            <a:r>
              <a:rPr lang="en-US" altLang="zh-TW" sz="1400" dirty="0" smtClean="0">
                <a:latin typeface="+mn-ea"/>
                <a:ea typeface="+mn-ea"/>
              </a:rPr>
              <a:t>loot</a:t>
            </a:r>
            <a:r>
              <a:rPr lang="zh-TW" altLang="en-US" sz="1400" dirty="0" smtClean="0">
                <a:latin typeface="+mn-ea"/>
                <a:ea typeface="+mn-ea"/>
              </a:rPr>
              <a:t>，因此就把 </a:t>
            </a:r>
            <a:r>
              <a:rPr lang="en-US" altLang="zh-TW" sz="1400" dirty="0" err="1" smtClean="0">
                <a:latin typeface="+mn-ea"/>
                <a:ea typeface="+mn-ea"/>
              </a:rPr>
              <a:t>accountants$loot</a:t>
            </a:r>
            <a:r>
              <a:rPr lang="en-US" altLang="zh-TW" sz="1400" dirty="0" smtClean="0">
                <a:latin typeface="+mn-ea"/>
                <a:ea typeface="+mn-ea"/>
              </a:rPr>
              <a:t> </a:t>
            </a:r>
            <a:r>
              <a:rPr lang="zh-TW" altLang="en-US" sz="1400" dirty="0" smtClean="0">
                <a:latin typeface="+mn-ea"/>
                <a:ea typeface="+mn-ea"/>
              </a:rPr>
              <a:t>乘以 </a:t>
            </a:r>
            <a:r>
              <a:rPr lang="en-US" altLang="zh-TW" sz="1400" dirty="0" smtClean="0">
                <a:latin typeface="+mn-ea"/>
                <a:ea typeface="+mn-ea"/>
              </a:rPr>
              <a:t>2 </a:t>
            </a:r>
            <a:r>
              <a:rPr lang="zh-TW" altLang="en-US" sz="1400" dirty="0" smtClean="0">
                <a:latin typeface="+mn-ea"/>
                <a:ea typeface="+mn-ea"/>
              </a:rPr>
              <a:t>並指定給 </a:t>
            </a:r>
            <a:r>
              <a:rPr lang="en-US" altLang="zh-TW" sz="1400" dirty="0" err="1" smtClean="0">
                <a:latin typeface="+mn-ea"/>
                <a:ea typeface="+mn-ea"/>
              </a:rPr>
              <a:t>loot2</a:t>
            </a:r>
            <a:r>
              <a:rPr lang="zh-TW" altLang="en-US" sz="1400" dirty="0" smtClean="0">
                <a:latin typeface="+mn-ea"/>
                <a:ea typeface="+mn-ea"/>
              </a:rPr>
              <a:t>，但要注意的是這個新變數 </a:t>
            </a:r>
            <a:r>
              <a:rPr lang="en-US" altLang="zh-TW" sz="1400" dirty="0" err="1" smtClean="0">
                <a:latin typeface="+mn-ea"/>
                <a:ea typeface="+mn-ea"/>
              </a:rPr>
              <a:t>loot2</a:t>
            </a:r>
            <a:r>
              <a:rPr lang="en-US" altLang="zh-TW" sz="1400" dirty="0" smtClean="0">
                <a:latin typeface="+mn-ea"/>
                <a:ea typeface="+mn-ea"/>
              </a:rPr>
              <a:t> </a:t>
            </a:r>
            <a:r>
              <a:rPr lang="zh-TW" altLang="en-US" sz="1400" dirty="0" smtClean="0">
                <a:latin typeface="+mn-ea"/>
                <a:ea typeface="+mn-ea"/>
              </a:rPr>
              <a:t>是被儲存在目前工作空間中，若想要將新的變數加入到 </a:t>
            </a:r>
            <a:r>
              <a:rPr lang="en-US" altLang="zh-TW" sz="1400" dirty="0" smtClean="0">
                <a:latin typeface="+mn-ea"/>
                <a:ea typeface="+mn-ea"/>
              </a:rPr>
              <a:t>accountants </a:t>
            </a:r>
            <a:r>
              <a:rPr lang="zh-TW" altLang="en-US" sz="1400" dirty="0" smtClean="0">
                <a:latin typeface="+mn-ea"/>
                <a:ea typeface="+mn-ea"/>
              </a:rPr>
              <a:t>中，就要明確指定資料欄：</a:t>
            </a:r>
            <a:endParaRPr lang="en-US" altLang="zh-TW" sz="1400" dirty="0" smtClean="0"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 err="1" smtClean="0">
                <a:solidFill>
                  <a:srgbClr val="0070C0"/>
                </a:solidFill>
                <a:latin typeface="+mn-ea"/>
                <a:ea typeface="+mn-ea"/>
              </a:rPr>
              <a:t>accountants$newloot</a:t>
            </a:r>
            <a:r>
              <a:rPr lang="en-US" altLang="zh-TW" sz="1400" b="1" dirty="0" smtClean="0">
                <a:solidFill>
                  <a:srgbClr val="0070C0"/>
                </a:solidFill>
                <a:latin typeface="+mn-ea"/>
                <a:ea typeface="+mn-ea"/>
              </a:rPr>
              <a:t> &lt;- loot * 2</a:t>
            </a:r>
          </a:p>
          <a:p>
            <a:pPr>
              <a:buFont typeface="Wingdings" pitchFamily="2" charset="2"/>
              <a:buChar char="u"/>
              <a:defRPr/>
            </a:pPr>
            <a:endParaRPr lang="en-US" altLang="zh-TW" sz="1400" dirty="0" smtClean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 smtClean="0">
                <a:latin typeface="+mn-ea"/>
                <a:ea typeface="+mn-ea"/>
              </a:rPr>
              <a:t>但</a:t>
            </a:r>
            <a:r>
              <a:rPr lang="zh-TW" altLang="en-US" sz="1400" dirty="0">
                <a:latin typeface="+mn-ea"/>
                <a:ea typeface="+mn-ea"/>
              </a:rPr>
              <a:t>新加入的資料若是沒有去除資料欄綁定再重新綁定一次資料欄，是沒有辦法靠搜尋路徑找到的，去除資料欄綁定可以使用 </a:t>
            </a:r>
            <a:r>
              <a:rPr lang="en-US" altLang="zh-TW" sz="1400" dirty="0">
                <a:latin typeface="+mn-ea"/>
                <a:ea typeface="+mn-ea"/>
              </a:rPr>
              <a:t>detach() </a:t>
            </a:r>
            <a:r>
              <a:rPr lang="zh-TW" altLang="en-US" sz="1400" dirty="0">
                <a:latin typeface="+mn-ea"/>
                <a:ea typeface="+mn-ea"/>
              </a:rPr>
              <a:t>函數：</a:t>
            </a: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detach()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zh-TW" altLang="en-US" sz="1400" dirty="0">
                <a:latin typeface="+mn-ea"/>
                <a:ea typeface="+mn-ea"/>
              </a:rPr>
              <a:t>事實上 </a:t>
            </a:r>
            <a:r>
              <a:rPr lang="en-US" altLang="zh-TW" sz="1400" dirty="0">
                <a:latin typeface="+mn-ea"/>
                <a:ea typeface="+mn-ea"/>
              </a:rPr>
              <a:t>detach() </a:t>
            </a:r>
            <a:r>
              <a:rPr lang="zh-TW" altLang="en-US" sz="1400" dirty="0">
                <a:latin typeface="+mn-ea"/>
                <a:ea typeface="+mn-ea"/>
              </a:rPr>
              <a:t>函數就是將搜尋位置 </a:t>
            </a:r>
            <a:r>
              <a:rPr lang="en-US" altLang="zh-TW" sz="1400" dirty="0">
                <a:latin typeface="+mn-ea"/>
                <a:ea typeface="+mn-ea"/>
              </a:rPr>
              <a:t>2 </a:t>
            </a:r>
            <a:r>
              <a:rPr lang="zh-TW" altLang="en-US" sz="1400" dirty="0">
                <a:latin typeface="+mn-ea"/>
                <a:ea typeface="+mn-ea"/>
              </a:rPr>
              <a:t>的路徑去除。但若是資料欄在搜尋路徑中的位置不是 </a:t>
            </a:r>
            <a:r>
              <a:rPr lang="en-US" altLang="zh-TW" sz="1400" dirty="0">
                <a:latin typeface="+mn-ea"/>
                <a:ea typeface="+mn-ea"/>
              </a:rPr>
              <a:t>2</a:t>
            </a:r>
            <a:r>
              <a:rPr lang="zh-TW" altLang="en-US" sz="1400" dirty="0">
                <a:latin typeface="+mn-ea"/>
                <a:ea typeface="+mn-ea"/>
              </a:rPr>
              <a:t>，則可直接指定要除去的位置編號給 </a:t>
            </a:r>
            <a:r>
              <a:rPr lang="en-US" altLang="zh-TW" sz="1400" dirty="0">
                <a:latin typeface="+mn-ea"/>
                <a:ea typeface="+mn-ea"/>
              </a:rPr>
              <a:t>detach() </a:t>
            </a:r>
            <a:r>
              <a:rPr lang="zh-TW" altLang="en-US" sz="1400" dirty="0">
                <a:latin typeface="+mn-ea"/>
                <a:ea typeface="+mn-ea"/>
              </a:rPr>
              <a:t>函數，但最安全的作法是直接使用資料欄的名稱：</a:t>
            </a:r>
            <a:endParaRPr lang="en-US" altLang="zh-TW" sz="1400" dirty="0"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detach(accountants)</a:t>
            </a:r>
          </a:p>
          <a:p>
            <a:pPr>
              <a:defRPr/>
            </a:pPr>
            <a:r>
              <a:rPr lang="en-US" altLang="zh-TW" sz="1400" dirty="0">
                <a:latin typeface="+mn-ea"/>
                <a:ea typeface="+mn-ea"/>
              </a:rPr>
              <a:t>	</a:t>
            </a:r>
            <a:r>
              <a:rPr lang="zh-TW" altLang="en-US" sz="1400" dirty="0">
                <a:latin typeface="+mn-ea"/>
                <a:ea typeface="+mn-ea"/>
              </a:rPr>
              <a:t>或</a:t>
            </a:r>
            <a:endParaRPr lang="en-US" altLang="zh-TW" sz="1400" dirty="0">
              <a:latin typeface="+mn-ea"/>
              <a:ea typeface="+mn-ea"/>
            </a:endParaRPr>
          </a:p>
          <a:p>
            <a:pPr lvl="3">
              <a:defRPr/>
            </a:pPr>
            <a:r>
              <a:rPr lang="en-US" altLang="zh-TW" sz="1400" b="1" dirty="0">
                <a:solidFill>
                  <a:srgbClr val="0070C0"/>
                </a:solidFill>
                <a:latin typeface="+mn-ea"/>
                <a:ea typeface="+mn-ea"/>
              </a:rPr>
              <a:t>detach("accountants")</a:t>
            </a:r>
          </a:p>
          <a:p>
            <a:pPr lvl="3">
              <a:defRPr/>
            </a:pPr>
            <a:endParaRPr lang="en-US" altLang="zh-TW" sz="1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zh-TW" altLang="en-US" sz="1400" dirty="0">
                <a:latin typeface="+mn-ea"/>
                <a:ea typeface="+mn-ea"/>
              </a:rPr>
              <a:t>去除綁定後可以使用 </a:t>
            </a:r>
            <a:r>
              <a:rPr lang="en-US" altLang="zh-TW" sz="1400" dirty="0">
                <a:latin typeface="+mn-ea"/>
                <a:ea typeface="+mn-ea"/>
              </a:rPr>
              <a:t>search() </a:t>
            </a:r>
            <a:r>
              <a:rPr lang="zh-TW" altLang="en-US" sz="1400" dirty="0">
                <a:latin typeface="+mn-ea"/>
                <a:ea typeface="+mn-ea"/>
              </a:rPr>
              <a:t>函數確認此資料欄是否已經從搜尋路徑中去除。</a:t>
            </a:r>
          </a:p>
          <a:p>
            <a:pPr>
              <a:buFont typeface="Wingdings" pitchFamily="2" charset="2"/>
              <a:buChar char="u"/>
              <a:defRPr/>
            </a:pPr>
            <a:endParaRPr lang="zh-TW" altLang="en-US" sz="1400" dirty="0">
              <a:latin typeface="+mn-ea"/>
              <a:ea typeface="+mn-ea"/>
            </a:endParaRPr>
          </a:p>
          <a:p>
            <a:pPr>
              <a:buFont typeface="Wingdings" pitchFamily="2" charset="2"/>
              <a:buChar char="u"/>
              <a:defRPr/>
            </a:pPr>
            <a:r>
              <a:rPr lang="en-US" altLang="zh-TW" sz="1400" dirty="0">
                <a:latin typeface="+mn-ea"/>
                <a:ea typeface="+mn-ea"/>
              </a:rPr>
              <a:t>attach() </a:t>
            </a:r>
            <a:r>
              <a:rPr lang="zh-TW" altLang="en-US" sz="1400" dirty="0">
                <a:latin typeface="+mn-ea"/>
                <a:ea typeface="+mn-ea"/>
              </a:rPr>
              <a:t>與 </a:t>
            </a:r>
            <a:r>
              <a:rPr lang="en-US" altLang="zh-TW" sz="1400" dirty="0">
                <a:latin typeface="+mn-ea"/>
                <a:ea typeface="+mn-ea"/>
              </a:rPr>
              <a:t>detach() </a:t>
            </a:r>
            <a:r>
              <a:rPr lang="zh-TW" altLang="en-US" sz="1400" dirty="0">
                <a:latin typeface="+mn-ea"/>
                <a:ea typeface="+mn-ea"/>
              </a:rPr>
              <a:t>函數是泛型函數，所以除了資料欄，還可以綁定目錄、列表等物件，任何列表型態的物件都可以被綁定，而去除綁定的方法也是一樣可以使用名稱或是位置編號（建議使用名稱）</a:t>
            </a:r>
            <a:r>
              <a:rPr lang="zh-TW" altLang="en-US" sz="1400" dirty="0" smtClean="0">
                <a:latin typeface="+mn-ea"/>
                <a:ea typeface="+mn-ea"/>
              </a:rPr>
              <a:t>。</a:t>
            </a:r>
            <a:endParaRPr lang="en-US" altLang="zh-TW" sz="1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原創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自訂 2">
      <a:majorFont>
        <a:latin typeface="Bookman Old Style"/>
        <a:ea typeface="Arial Unicode MS"/>
        <a:cs typeface=""/>
      </a:majorFont>
      <a:minorFont>
        <a:latin typeface="Gill Sans MT"/>
        <a:ea typeface="Arial Unicode MS"/>
        <a:cs typeface=""/>
      </a:minorFont>
    </a:fontScheme>
    <a:fmtScheme name="原創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原創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3246</TotalTime>
  <Words>938</Words>
  <Application>Microsoft Office PowerPoint</Application>
  <PresentationFormat>如螢幕大小 (4:3)</PresentationFormat>
  <Paragraphs>137</Paragraphs>
  <Slides>10</Slides>
  <Notes>10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原創</vt:lpstr>
      <vt:lpstr>統計計算語言 Ch5：列表與資料欄</vt:lpstr>
      <vt:lpstr>列表（lists）     (1/3)</vt:lpstr>
      <vt:lpstr>列表（lists）     (2/3)</vt:lpstr>
      <vt:lpstr>列表（lists）     (3/3)</vt:lpstr>
      <vt:lpstr>修改列表 (1/2)</vt:lpstr>
      <vt:lpstr>修改列表 (2/2)</vt:lpstr>
      <vt:lpstr>資料欄（data frames）</vt:lpstr>
      <vt:lpstr>綁定資料欄      (1/2)</vt:lpstr>
      <vt:lpstr>綁定資料欄      (2/2)</vt:lpstr>
      <vt:lpstr>使用資料欄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Spectral Matting</dc:title>
  <dc:creator>rocket</dc:creator>
  <cp:lastModifiedBy>User</cp:lastModifiedBy>
  <cp:revision>563</cp:revision>
  <dcterms:created xsi:type="dcterms:W3CDTF">2010-10-13T11:22:51Z</dcterms:created>
  <dcterms:modified xsi:type="dcterms:W3CDTF">2013-07-18T00:31:23Z</dcterms:modified>
</cp:coreProperties>
</file>