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301" r:id="rId2"/>
    <p:sldId id="355" r:id="rId3"/>
    <p:sldId id="356" r:id="rId4"/>
    <p:sldId id="357" r:id="rId5"/>
    <p:sldId id="358" r:id="rId6"/>
    <p:sldId id="359" r:id="rId7"/>
    <p:sldId id="360" r:id="rId8"/>
    <p:sldId id="361" r:id="rId9"/>
    <p:sldId id="362" r:id="rId10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79" autoAdjust="0"/>
  </p:normalViewPr>
  <p:slideViewPr>
    <p:cSldViewPr>
      <p:cViewPr varScale="1">
        <p:scale>
          <a:sx n="85" d="100"/>
          <a:sy n="85" d="100"/>
        </p:scale>
        <p:origin x="-9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4442309-4556-4660-8DD7-FF6668451B80}" type="datetimeFigureOut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33E8B3D-A2BE-406D-8207-6402598A971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4503074-374A-4CC7-83A0-68F1C6ED7547}" type="slidenum">
              <a:rPr lang="zh-TW" altLang="en-US" smtClean="0"/>
              <a:pPr>
                <a:defRPr/>
              </a:pPr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06F0B3-3E95-4532-8C87-75E2F17A47BB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TW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685500-C71E-467E-94C5-5960A44EE58E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TW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95E667-65AC-47AB-8A81-3A0B8EFCE9AE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TW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4185E9-A783-49D9-8DE2-EB13D2B275D8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TW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9B2376-19DF-4E42-A6A5-F52397EC811A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TW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207686-B8D5-4202-97C7-F03FA5487855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TW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95D41A-17F5-454B-B5C2-386D062F0F66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TW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703ED0-E26D-41D0-8C3F-D68A25832762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TW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矩形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矩形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10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955E1FA3-981D-4FEC-A774-0FF4D073C45A}" type="datetime1">
              <a:rPr lang="zh-TW" altLang="en-US"/>
              <a:pPr>
                <a:defRPr/>
              </a:pPr>
              <a:t>2013/7/16</a:t>
            </a:fld>
            <a:endParaRPr lang="zh-TW" altLang="en-US" dirty="0"/>
          </a:p>
        </p:txBody>
      </p:sp>
      <p:sp>
        <p:nvSpPr>
          <p:cNvPr id="11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90FCC-0695-4E26-9847-CE097D23B5C4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11DE2-93D6-4015-9395-272C81F13B14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C98AC-D703-4BC8-98B3-713F03E7EED7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線接點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5" name="等腰三角形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線接點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B0375-BF5C-44F3-9AE8-953C883CB11C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F3881-F4B7-4D32-A133-02BC4E438BE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6AEEE-D669-4D33-9463-978B33206AA2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1F0E9-7B93-4657-894C-D412C2FAC13D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矩形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7F403-2C55-46EC-BB51-F806061A18E5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7A908-C26D-4E14-9B16-D2B81AFD277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7F53F-D1E4-4B52-9295-5211B190900B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6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486C-8943-4F34-8BE1-6B73DEABBB52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C1119-EAB3-45C9-965B-CC1C18442A4C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8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A87E3-C90F-4A02-89A4-BDE25CE5183F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3C24A-9876-4A37-9381-942AD0AFA709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5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D66F6-1B72-46C9-8D4C-23F6F576555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接點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3" name="等腰三角形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4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95688-0859-483B-A319-885FEF355839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384C2-06F4-4F0C-8C94-7F50B7CFF5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6" name="直線接點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7" name="等腰三角形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內容版面配置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4930C-E25D-4CEC-ACEF-87E1EC9B6C51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9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B5244-EE07-4AAA-A83C-E4CFD83DC9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EC43D-C5DF-4B4F-A369-2A9D1027E556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9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A06BC-F2E0-409F-8C3F-65B3B514752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1027" name="文字版面配置區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6A60A0-8E35-41E0-8FAD-B0098F9250D4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aseline="0">
                <a:solidFill>
                  <a:schemeClr val="tx2"/>
                </a:solidFill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fld id="{0ED02912-4743-4F9A-AB4C-CBA4DA6F3F22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  <p:sp>
        <p:nvSpPr>
          <p:cNvPr id="1031" name="直線接點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1032" name="直線接點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2" r:id="rId1"/>
    <p:sldLayoutId id="2147484458" r:id="rId2"/>
    <p:sldLayoutId id="2147484463" r:id="rId3"/>
    <p:sldLayoutId id="2147484459" r:id="rId4"/>
    <p:sldLayoutId id="2147484460" r:id="rId5"/>
    <p:sldLayoutId id="2147484464" r:id="rId6"/>
    <p:sldLayoutId id="2147484465" r:id="rId7"/>
    <p:sldLayoutId id="2147484466" r:id="rId8"/>
    <p:sldLayoutId id="2147484467" r:id="rId9"/>
    <p:sldLayoutId id="2147484461" r:id="rId10"/>
    <p:sldLayoutId id="214748446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Arial Unicode MS" pitchFamily="34" charset="-12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Arial Unicode MS" pitchFamily="34" charset="-120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sz="20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ctrTitle"/>
          </p:nvPr>
        </p:nvSpPr>
        <p:spPr>
          <a:xfrm>
            <a:off x="1219200" y="3714750"/>
            <a:ext cx="6858000" cy="1162050"/>
          </a:xfrm>
        </p:spPr>
        <p:txBody>
          <a:bodyPr/>
          <a:lstStyle/>
          <a:p>
            <a:r>
              <a:rPr lang="zh-TW" altLang="en-US" b="1" dirty="0" smtClean="0"/>
              <a:t>統計計算語言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en-US" altLang="zh-TW" b="1" dirty="0" err="1" smtClean="0"/>
              <a:t>Ch3</a:t>
            </a:r>
            <a:r>
              <a:rPr lang="zh-TW" altLang="en-US" b="1" dirty="0" smtClean="0"/>
              <a:t>：物件與因子</a:t>
            </a:r>
            <a:endParaRPr lang="zh-TW" altLang="en-US" dirty="0" smtClean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9200" y="5072063"/>
            <a:ext cx="6858000" cy="6429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400" b="1" i="1" dirty="0" err="1" smtClean="0"/>
              <a:t>Chien</a:t>
            </a:r>
            <a:r>
              <a:rPr lang="en-US" altLang="zh-TW" sz="1400" b="1" i="1" dirty="0" smtClean="0"/>
              <a:t>-Chang Chen</a:t>
            </a:r>
            <a:endParaRPr lang="zh-TW" altLang="en-US" sz="1400" dirty="0" smtClean="0"/>
          </a:p>
          <a:p>
            <a:pPr>
              <a:defRPr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7D4E9-E582-4BA6-AB88-DF0EC564D142}" type="slidenum">
              <a:rPr lang="zh-TW" altLang="en-US" smtClean="0"/>
              <a:pPr>
                <a:defRPr/>
              </a:pPr>
              <a:t>1</a:t>
            </a:fld>
            <a:endParaRPr lang="zh-TW" altLang="en-US" dirty="0"/>
          </a:p>
        </p:txBody>
      </p:sp>
      <p:pic>
        <p:nvPicPr>
          <p:cNvPr id="9221" name="圖片 4" descr="資料形態與變數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588" y="285750"/>
            <a:ext cx="4824412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型態和長度</a:t>
            </a:r>
            <a:r>
              <a:rPr lang="en-US" altLang="zh-TW" sz="2800" b="1" smtClean="0"/>
              <a:t>						(1/2)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C31F2-5FE2-4886-B59C-4FE10BCDCAD9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TW" altLang="en-US" dirty="0" smtClean="0"/>
          </a:p>
        </p:txBody>
      </p:sp>
      <p:sp>
        <p:nvSpPr>
          <p:cNvPr id="1024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在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中所有被處理</a:t>
            </a:r>
            <a:r>
              <a:rPr lang="zh-TW" altLang="en-US" sz="1400" dirty="0" smtClean="0">
                <a:latin typeface="+mn-ea"/>
                <a:ea typeface="+mn-ea"/>
              </a:rPr>
              <a:t>的資料</a:t>
            </a:r>
            <a:r>
              <a:rPr lang="zh-TW" altLang="en-US" sz="1400" dirty="0">
                <a:latin typeface="+mn-ea"/>
                <a:ea typeface="+mn-ea"/>
              </a:rPr>
              <a:t>事實上都是一種物件，每一種物件都至少有兩個屬性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物件的型態（</a:t>
            </a:r>
            <a:r>
              <a:rPr lang="en-US" altLang="zh-TW" sz="1400" dirty="0">
                <a:latin typeface="+mn-ea"/>
                <a:ea typeface="+mn-ea"/>
              </a:rPr>
              <a:t>mode</a:t>
            </a:r>
            <a:r>
              <a:rPr lang="zh-TW" altLang="en-US" sz="1400" dirty="0">
                <a:latin typeface="+mn-ea"/>
                <a:ea typeface="+mn-ea"/>
              </a:rPr>
              <a:t>）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zh-TW" altLang="en-US" sz="1400" dirty="0">
                <a:latin typeface="+mn-ea"/>
                <a:ea typeface="+mn-ea"/>
              </a:rPr>
              <a:t>指的是該物件基本元素的類型。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物件的長度（</a:t>
            </a:r>
            <a:r>
              <a:rPr lang="en-US" altLang="zh-TW" sz="1400" dirty="0">
                <a:latin typeface="+mn-ea"/>
                <a:ea typeface="+mn-ea"/>
              </a:rPr>
              <a:t>length</a:t>
            </a:r>
            <a:r>
              <a:rPr lang="zh-TW" altLang="en-US" sz="1400" dirty="0">
                <a:latin typeface="+mn-ea"/>
                <a:ea typeface="+mn-ea"/>
              </a:rPr>
              <a:t>）</a:t>
            </a:r>
            <a:r>
              <a:rPr lang="en-US" altLang="zh-TW" sz="1400" dirty="0">
                <a:latin typeface="+mn-ea"/>
                <a:ea typeface="+mn-ea"/>
              </a:rPr>
              <a:t>	mode()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length() </a:t>
            </a:r>
            <a:r>
              <a:rPr lang="zh-TW" altLang="en-US" sz="1400" dirty="0">
                <a:latin typeface="+mn-ea"/>
                <a:ea typeface="+mn-ea"/>
              </a:rPr>
              <a:t>函數可以用在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中的任何物件：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x&lt;- c(1, 2, 3)</a:t>
            </a:r>
            <a:b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</a:b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mode(x)</a:t>
            </a:r>
            <a:b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</a:b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length(x)</a:t>
            </a: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因此物件的型態與長度又稱為物件的內建屬性。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物件的進階資訊可以透過 </a:t>
            </a:r>
            <a:r>
              <a:rPr lang="en-US" altLang="zh-TW" sz="1400" dirty="0">
                <a:latin typeface="+mn-ea"/>
                <a:ea typeface="+mn-ea"/>
              </a:rPr>
              <a:t>attributes() </a:t>
            </a:r>
            <a:r>
              <a:rPr lang="zh-TW" altLang="en-US" sz="1400" dirty="0">
                <a:latin typeface="+mn-ea"/>
                <a:ea typeface="+mn-ea"/>
              </a:rPr>
              <a:t>函數得到（詳細說明請參見下面存取屬性的說明）。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可以在任何需要的時候對型態進行轉換：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z &lt;- 0:9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可以進行如下轉換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digits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as.character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(z)</a:t>
            </a: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>
                <a:latin typeface="+mn-ea"/>
                <a:ea typeface="+mn-ea"/>
              </a:rPr>
              <a:t>digits 	</a:t>
            </a:r>
            <a:r>
              <a:rPr lang="zh-TW" altLang="en-US" sz="1400" dirty="0">
                <a:latin typeface="+mn-ea"/>
                <a:ea typeface="+mn-ea"/>
              </a:rPr>
              <a:t>是一個字元向量 </a:t>
            </a:r>
            <a:r>
              <a:rPr lang="en-US" altLang="zh-TW" sz="1400" dirty="0">
                <a:latin typeface="+mn-ea"/>
                <a:ea typeface="+mn-ea"/>
              </a:rPr>
              <a:t>c("0", "1", "2", ..., "9")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可以再一次將其轉換回數值，以重建數值向量：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as.integer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(digits)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得到的 </a:t>
            </a:r>
            <a:r>
              <a:rPr lang="en-US" altLang="zh-TW" sz="1400" dirty="0">
                <a:latin typeface="+mn-ea"/>
                <a:ea typeface="+mn-ea"/>
              </a:rPr>
              <a:t>d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z </a:t>
            </a:r>
            <a:r>
              <a:rPr lang="zh-TW" altLang="en-US" sz="1400" dirty="0">
                <a:latin typeface="+mn-ea"/>
                <a:ea typeface="+mn-ea"/>
              </a:rPr>
              <a:t>是一樣的。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有一系列類似 </a:t>
            </a:r>
            <a:r>
              <a:rPr lang="en-US" altLang="zh-TW" sz="1400" dirty="0" err="1">
                <a:latin typeface="+mn-ea"/>
                <a:ea typeface="+mn-ea"/>
              </a:rPr>
              <a:t>as.something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的函數，這些函數主要用於物件模式的強制轉換，或是賦予某個物件一些先前沒有的功能。</a:t>
            </a:r>
            <a:endParaRPr lang="en-US" altLang="zh-TW" sz="1400" dirty="0">
              <a:latin typeface="+mn-ea"/>
              <a:ea typeface="+mn-ea"/>
            </a:endParaRPr>
          </a:p>
        </p:txBody>
      </p:sp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3" cstate="print"/>
          <a:srcRect b="5454"/>
          <a:stretch>
            <a:fillRect/>
          </a:stretch>
        </p:blipFill>
        <p:spPr bwMode="auto">
          <a:xfrm>
            <a:off x="3707904" y="1891194"/>
            <a:ext cx="3603280" cy="612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653133"/>
            <a:ext cx="3600000" cy="9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型態和長度</a:t>
            </a:r>
            <a:r>
              <a:rPr lang="en-US" altLang="zh-TW" sz="2800" b="1" smtClean="0"/>
              <a:t>						(2/2)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644D3B-6811-4882-BFC1-FA6A22073E7B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TW" altLang="en-US" dirty="0" smtClean="0"/>
          </a:p>
        </p:txBody>
      </p:sp>
      <p:sp>
        <p:nvSpPr>
          <p:cNvPr id="1126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6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 R </a:t>
            </a:r>
            <a:r>
              <a:rPr lang="zh-TW" altLang="en-US" sz="1400" dirty="0">
                <a:latin typeface="+mn-ea"/>
                <a:ea typeface="+mn-ea"/>
              </a:rPr>
              <a:t>中物件可被分為兩類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原子結構物件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r>
              <a:rPr lang="zh-TW" altLang="en-US" sz="1400" dirty="0">
                <a:latin typeface="+mn-ea"/>
                <a:ea typeface="+mn-ea"/>
              </a:rPr>
              <a:t>此類型物件的所有元素都是一樣的型態，故稱為「原子」（</a:t>
            </a:r>
            <a:r>
              <a:rPr lang="en-US" altLang="zh-TW" sz="1400" dirty="0">
                <a:latin typeface="+mn-ea"/>
                <a:ea typeface="+mn-ea"/>
              </a:rPr>
              <a:t>atomic</a:t>
            </a:r>
            <a:r>
              <a:rPr lang="zh-TW" altLang="en-US" sz="1400" dirty="0">
                <a:latin typeface="+mn-ea"/>
                <a:ea typeface="+mn-ea"/>
              </a:rPr>
              <a:t>）結構物件，例如實數或複數向量、邏輯向量以及字元向量等。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遞迴結構物件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r>
              <a:rPr lang="zh-TW" altLang="en-US" sz="1400" dirty="0">
                <a:latin typeface="+mn-ea"/>
                <a:ea typeface="+mn-ea"/>
              </a:rPr>
              <a:t>此類型物件可以由不同型態的元素組成，其元素可以用它們各自的方式單獨列出，例如列表（</a:t>
            </a:r>
            <a:r>
              <a:rPr lang="en-US" altLang="zh-TW" sz="1400" dirty="0">
                <a:latin typeface="+mn-ea"/>
                <a:ea typeface="+mn-ea"/>
              </a:rPr>
              <a:t>list</a:t>
            </a:r>
            <a:r>
              <a:rPr lang="zh-TW" altLang="en-US" sz="1400" dirty="0">
                <a:latin typeface="+mn-ea"/>
                <a:ea typeface="+mn-ea"/>
              </a:rPr>
              <a:t>）可以包含各種型態的物件：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l &lt;- list(c(1, 2), c("a", "b"), TRUE)</a:t>
            </a:r>
          </a:p>
          <a:p>
            <a:pPr lvl="2">
              <a:buFont typeface="Wingdings" pitchFamily="2" charset="2"/>
              <a:buChar char="p"/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r>
              <a:rPr lang="zh-TW" altLang="en-US" sz="1400" dirty="0">
                <a:latin typeface="+mn-ea"/>
                <a:ea typeface="+mn-ea"/>
              </a:rPr>
              <a:t>另外還有兩種遞迴結構物件，分別為</a:t>
            </a:r>
            <a:r>
              <a:rPr lang="zh-TW" altLang="en-US" sz="1400" dirty="0" smtClean="0">
                <a:latin typeface="+mn-ea"/>
                <a:ea typeface="+mn-ea"/>
              </a:rPr>
              <a:t>函數</a:t>
            </a:r>
            <a:r>
              <a:rPr lang="en-US" altLang="zh-TW" sz="1400" dirty="0" smtClean="0">
                <a:latin typeface="+mn-ea"/>
                <a:ea typeface="+mn-ea"/>
              </a:rPr>
              <a:t/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zh-TW" altLang="en-US" sz="1400" dirty="0" smtClean="0">
                <a:latin typeface="+mn-ea"/>
                <a:ea typeface="+mn-ea"/>
              </a:rPr>
              <a:t>  （</a:t>
            </a:r>
            <a:r>
              <a:rPr lang="en-US" altLang="zh-TW" sz="1400" dirty="0">
                <a:latin typeface="+mn-ea"/>
                <a:ea typeface="+mn-ea"/>
              </a:rPr>
              <a:t>function</a:t>
            </a:r>
            <a:r>
              <a:rPr lang="zh-TW" altLang="en-US" sz="1400" dirty="0">
                <a:latin typeface="+mn-ea"/>
                <a:ea typeface="+mn-ea"/>
              </a:rPr>
              <a:t>）與運算式（</a:t>
            </a:r>
            <a:r>
              <a:rPr lang="en-US" altLang="zh-TW" sz="1400" dirty="0">
                <a:latin typeface="+mn-ea"/>
                <a:ea typeface="+mn-ea"/>
              </a:rPr>
              <a:t>expression</a:t>
            </a:r>
            <a:r>
              <a:rPr lang="zh-TW" altLang="en-US" sz="1400" dirty="0">
                <a:latin typeface="+mn-ea"/>
                <a:ea typeface="+mn-ea"/>
              </a:rPr>
              <a:t>），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的</a:t>
            </a:r>
            <a:r>
              <a:rPr lang="zh-TW" altLang="en-US" sz="1400" dirty="0" smtClean="0">
                <a:latin typeface="+mn-ea"/>
                <a:ea typeface="+mn-ea"/>
              </a:rPr>
              <a:t>內</a:t>
            </a:r>
            <a:r>
              <a:rPr lang="en-US" altLang="zh-TW" sz="1400" dirty="0" smtClean="0">
                <a:latin typeface="+mn-ea"/>
                <a:ea typeface="+mn-ea"/>
              </a:rPr>
              <a:t/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zh-TW" altLang="en-US" sz="1400" dirty="0" smtClean="0">
                <a:latin typeface="+mn-ea"/>
                <a:ea typeface="+mn-ea"/>
              </a:rPr>
              <a:t>   建</a:t>
            </a:r>
            <a:r>
              <a:rPr lang="zh-TW" altLang="en-US" sz="1400" dirty="0">
                <a:latin typeface="+mn-ea"/>
                <a:ea typeface="+mn-ea"/>
              </a:rPr>
              <a:t>函數物件以及其他類似的使用者定義的</a:t>
            </a:r>
            <a:r>
              <a:rPr lang="zh-TW" altLang="en-US" sz="1400" dirty="0" smtClean="0">
                <a:latin typeface="+mn-ea"/>
                <a:ea typeface="+mn-ea"/>
              </a:rPr>
              <a:t>函數</a:t>
            </a:r>
            <a:r>
              <a:rPr lang="en-US" altLang="zh-TW" sz="1400" dirty="0" smtClean="0">
                <a:latin typeface="+mn-ea"/>
                <a:ea typeface="+mn-ea"/>
              </a:rPr>
              <a:t/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zh-TW" altLang="en-US" sz="1400" dirty="0" smtClean="0">
                <a:latin typeface="+mn-ea"/>
                <a:ea typeface="+mn-ea"/>
              </a:rPr>
              <a:t>   物件</a:t>
            </a:r>
            <a:r>
              <a:rPr lang="zh-TW" altLang="en-US" sz="1400" dirty="0">
                <a:latin typeface="+mn-ea"/>
                <a:ea typeface="+mn-ea"/>
              </a:rPr>
              <a:t>都將在後面的內容中深入討論。</a:t>
            </a:r>
          </a:p>
          <a:p>
            <a:pPr lvl="2">
              <a:buFont typeface="Wingdings" pitchFamily="2" charset="2"/>
              <a:buChar char="p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r>
              <a:rPr lang="zh-TW" altLang="en-US" sz="1400" dirty="0">
                <a:latin typeface="+mn-ea"/>
                <a:ea typeface="+mn-ea"/>
              </a:rPr>
              <a:t>向量屬於原子結構物件，其所有元素必須是一樣的型態，因此任何給定的向量必須明確地指定其類型為何，例如邏輯向量，數值向量，複數向量，字元向量或 原始向量</a:t>
            </a:r>
            <a:r>
              <a:rPr lang="en-US" altLang="zh-TW" sz="1400" dirty="0">
                <a:latin typeface="+mn-ea"/>
                <a:ea typeface="+mn-ea"/>
              </a:rPr>
              <a:t>(raw)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2"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有個特定的例外就是「值」為 </a:t>
            </a:r>
            <a:r>
              <a:rPr lang="en-US" altLang="zh-TW" sz="1400" dirty="0">
                <a:latin typeface="+mn-ea"/>
                <a:ea typeface="+mn-ea"/>
              </a:rPr>
              <a:t>NA </a:t>
            </a:r>
            <a:r>
              <a:rPr lang="zh-TW" altLang="en-US" sz="1400" dirty="0">
                <a:latin typeface="+mn-ea"/>
                <a:ea typeface="+mn-ea"/>
              </a:rPr>
              <a:t>的元素，然而實際上有好幾種型態的 </a:t>
            </a:r>
            <a:r>
              <a:rPr lang="en-US" altLang="zh-TW" sz="1400" dirty="0">
                <a:latin typeface="+mn-ea"/>
                <a:ea typeface="+mn-ea"/>
              </a:rPr>
              <a:t>NA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marL="0" lvl="2"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2"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注意空向量也有自己的型態。例如，空的字元向量將會被顯示 </a:t>
            </a:r>
            <a:r>
              <a:rPr lang="en-US" altLang="zh-TW" sz="1400" dirty="0">
                <a:latin typeface="+mn-ea"/>
                <a:ea typeface="+mn-ea"/>
              </a:rPr>
              <a:t>character(0)</a:t>
            </a:r>
            <a:r>
              <a:rPr lang="zh-TW" altLang="en-US" sz="1400" dirty="0">
                <a:latin typeface="+mn-ea"/>
                <a:ea typeface="+mn-ea"/>
              </a:rPr>
              <a:t>，而空的數值向量則顯示 </a:t>
            </a:r>
            <a:r>
              <a:rPr lang="en-US" altLang="zh-TW" sz="1400" dirty="0">
                <a:latin typeface="+mn-ea"/>
                <a:ea typeface="+mn-ea"/>
              </a:rPr>
              <a:t>numeric(0)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marL="0" lvl="2"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</p:txBody>
      </p:sp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606" y="2983483"/>
            <a:ext cx="3240000" cy="138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改變物件的長度</a:t>
            </a:r>
            <a:r>
              <a:rPr lang="en-US" altLang="zh-TW" sz="2800" b="1" smtClean="0"/>
              <a:t>					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5655AD-D915-49F3-9150-58CE8B4E0F4C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TW" altLang="en-US" dirty="0" smtClean="0"/>
          </a:p>
        </p:txBody>
      </p:sp>
      <p:sp>
        <p:nvSpPr>
          <p:cNvPr id="1229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在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中任意一個空的物件都有其所屬的型態：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>
                <a:latin typeface="+mn-ea"/>
                <a:ea typeface="+mn-ea"/>
              </a:rPr>
              <a:t> e &lt;- numeric()		</a:t>
            </a:r>
            <a:r>
              <a:rPr lang="zh-TW" altLang="en-US" sz="1400" dirty="0">
                <a:latin typeface="+mn-ea"/>
                <a:ea typeface="+mn-ea"/>
              </a:rPr>
              <a:t>建立了一個數值型態的空向量結構 </a:t>
            </a:r>
            <a:r>
              <a:rPr lang="en-US" altLang="zh-TW" sz="1400" dirty="0">
                <a:latin typeface="+mn-ea"/>
                <a:ea typeface="+mn-ea"/>
              </a:rPr>
              <a:t>e</a:t>
            </a:r>
            <a:r>
              <a:rPr lang="zh-TW" altLang="en-US" sz="1400" dirty="0">
                <a:latin typeface="+mn-ea"/>
                <a:ea typeface="+mn-ea"/>
              </a:rPr>
              <a:t>。其餘型態也有類似的用法，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如 </a:t>
            </a:r>
            <a:r>
              <a:rPr lang="en-US" altLang="zh-TW" sz="1400" dirty="0">
                <a:latin typeface="+mn-ea"/>
                <a:ea typeface="+mn-ea"/>
              </a:rPr>
              <a:t>character() </a:t>
            </a:r>
            <a:r>
              <a:rPr lang="zh-TW" altLang="en-US" sz="1400" dirty="0">
                <a:latin typeface="+mn-ea"/>
                <a:ea typeface="+mn-ea"/>
              </a:rPr>
              <a:t>是一個空的字元向量等等。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當一個任意長度的物件被建立之後，若要加入新的元素到這個物件中，可以透過指定一個索引範圍之外的索引值，例如：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>
                <a:latin typeface="+mn-ea"/>
                <a:ea typeface="+mn-ea"/>
              </a:rPr>
              <a:t> e[3] &lt;- 17		</a:t>
            </a:r>
            <a:r>
              <a:rPr lang="zh-TW" altLang="en-US" sz="1400" dirty="0">
                <a:latin typeface="+mn-ea"/>
                <a:ea typeface="+mn-ea"/>
              </a:rPr>
              <a:t>原本 </a:t>
            </a:r>
            <a:r>
              <a:rPr lang="en-US" altLang="zh-TW" sz="1400" dirty="0">
                <a:latin typeface="+mn-ea"/>
                <a:ea typeface="+mn-ea"/>
              </a:rPr>
              <a:t>e </a:t>
            </a:r>
            <a:r>
              <a:rPr lang="zh-TW" altLang="en-US" sz="1400" dirty="0">
                <a:latin typeface="+mn-ea"/>
                <a:ea typeface="+mn-ea"/>
              </a:rPr>
              <a:t>為空向量，經過這行指令，</a:t>
            </a:r>
            <a:r>
              <a:rPr lang="en-US" altLang="zh-TW" sz="1400" dirty="0">
                <a:latin typeface="+mn-ea"/>
                <a:ea typeface="+mn-ea"/>
              </a:rPr>
              <a:t>e </a:t>
            </a:r>
            <a:r>
              <a:rPr lang="zh-TW" altLang="en-US" sz="1400" dirty="0">
                <a:latin typeface="+mn-ea"/>
                <a:ea typeface="+mn-ea"/>
              </a:rPr>
              <a:t>的長度會變成 </a:t>
            </a:r>
            <a:r>
              <a:rPr lang="en-US" altLang="zh-TW" sz="1400" dirty="0">
                <a:latin typeface="+mn-ea"/>
                <a:ea typeface="+mn-ea"/>
              </a:rPr>
              <a:t>3</a:t>
            </a:r>
            <a:r>
              <a:rPr lang="zh-TW" altLang="en-US" sz="1400" dirty="0">
                <a:latin typeface="+mn-ea"/>
                <a:ea typeface="+mn-ea"/>
              </a:rPr>
              <a:t>，第三個元素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被指定成 </a:t>
            </a:r>
            <a:r>
              <a:rPr lang="en-US" altLang="zh-TW" sz="1400" dirty="0">
                <a:latin typeface="+mn-ea"/>
                <a:ea typeface="+mn-ea"/>
              </a:rPr>
              <a:t>17</a:t>
            </a:r>
            <a:r>
              <a:rPr lang="zh-TW" altLang="en-US" sz="1400" dirty="0">
                <a:latin typeface="+mn-ea"/>
                <a:ea typeface="+mn-ea"/>
              </a:rPr>
              <a:t>，而沒有被指定的元素就會被設為 </a:t>
            </a:r>
            <a:r>
              <a:rPr lang="en-US" altLang="zh-TW" sz="1400" dirty="0">
                <a:latin typeface="+mn-ea"/>
                <a:ea typeface="+mn-ea"/>
              </a:rPr>
              <a:t>NA</a:t>
            </a:r>
            <a:r>
              <a:rPr lang="zh-TW" altLang="en-US" sz="1400" dirty="0">
                <a:latin typeface="+mn-ea"/>
                <a:ea typeface="+mn-ea"/>
              </a:rPr>
              <a:t>，所以 </a:t>
            </a:r>
            <a:r>
              <a:rPr lang="en-US" altLang="zh-TW" sz="1400" dirty="0">
                <a:latin typeface="+mn-ea"/>
                <a:ea typeface="+mn-ea"/>
              </a:rPr>
              <a:t>e </a:t>
            </a:r>
            <a:r>
              <a:rPr lang="zh-TW" altLang="en-US" sz="1400" dirty="0">
                <a:latin typeface="+mn-ea"/>
                <a:ea typeface="+mn-ea"/>
              </a:rPr>
              <a:t>變為 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c(NA, NA, 17)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這種指定方式適用於任何的資料型態，但加入的元素型態與被加入物件的型態相同必須相同。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這種自動調整物件長度的方法經常被使用，例如輸入用的函數 </a:t>
            </a:r>
            <a:r>
              <a:rPr lang="en-US" altLang="zh-TW" sz="1400" dirty="0">
                <a:latin typeface="+mn-ea"/>
                <a:ea typeface="+mn-ea"/>
              </a:rPr>
              <a:t>	scan()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若是要將物件的長度縮小，則直接指定陣列的長度即可：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>
                <a:latin typeface="+mn-ea"/>
                <a:ea typeface="+mn-ea"/>
              </a:rPr>
              <a:t>x &lt;- 1:10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>
                <a:latin typeface="+mn-ea"/>
                <a:ea typeface="+mn-ea"/>
              </a:rPr>
              <a:t>length(x) &lt;- 3		x </a:t>
            </a:r>
            <a:r>
              <a:rPr lang="zh-TW" altLang="en-US" sz="1400" dirty="0">
                <a:latin typeface="+mn-ea"/>
                <a:ea typeface="+mn-ea"/>
              </a:rPr>
              <a:t>長度縮小為 </a:t>
            </a:r>
            <a:r>
              <a:rPr lang="en-US" altLang="zh-TW" sz="1400" dirty="0">
                <a:latin typeface="+mn-ea"/>
                <a:ea typeface="+mn-ea"/>
              </a:rPr>
              <a:t>3 </a:t>
            </a:r>
            <a:r>
              <a:rPr lang="zh-TW" altLang="en-US" sz="1400" dirty="0">
                <a:latin typeface="+mn-ea"/>
                <a:ea typeface="+mn-ea"/>
              </a:rPr>
              <a:t>之後，只會保留前三的元素，其餘元素會被捨棄。</a:t>
            </a:r>
            <a:endParaRPr lang="en-US" altLang="zh-TW" sz="1400" dirty="0">
              <a:latin typeface="+mn-ea"/>
              <a:ea typeface="+mn-ea"/>
            </a:endParaRPr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1672" y="1637343"/>
            <a:ext cx="2268000" cy="34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9245" y="2729651"/>
            <a:ext cx="1436171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869157"/>
            <a:ext cx="2880000" cy="630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存取屬性</a:t>
            </a:r>
            <a:r>
              <a:rPr lang="en-US" altLang="zh-TW" sz="2800" b="1" smtClean="0"/>
              <a:t>					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EEF82C-6ED1-4619-B936-D6B7CAD528CD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TW" altLang="en-US" dirty="0" smtClean="0"/>
          </a:p>
        </p:txBody>
      </p:sp>
      <p:sp>
        <p:nvSpPr>
          <p:cNvPr id="1331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attributes(object) </a:t>
            </a:r>
            <a:r>
              <a:rPr lang="zh-TW" altLang="en-US" sz="1400" dirty="0">
                <a:latin typeface="+mn-ea"/>
                <a:ea typeface="+mn-ea"/>
              </a:rPr>
              <a:t>函數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zh-TW" altLang="en-US" sz="1400" dirty="0">
                <a:latin typeface="+mn-ea"/>
                <a:ea typeface="+mn-ea"/>
              </a:rPr>
              <a:t>可以存取所有非內建的屬性（</a:t>
            </a:r>
            <a:r>
              <a:rPr lang="en-US" altLang="zh-TW" sz="1400" dirty="0">
                <a:latin typeface="+mn-ea"/>
                <a:ea typeface="+mn-ea"/>
              </a:rPr>
              <a:t>non-intrinsic attributes</a:t>
            </a:r>
            <a:r>
              <a:rPr lang="zh-TW" altLang="en-US" sz="1400" dirty="0">
                <a:latin typeface="+mn-ea"/>
                <a:ea typeface="+mn-ea"/>
              </a:rPr>
              <a:t>）。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 err="1">
                <a:latin typeface="+mn-ea"/>
                <a:ea typeface="+mn-ea"/>
              </a:rPr>
              <a:t>attr</a:t>
            </a:r>
            <a:r>
              <a:rPr lang="en-US" altLang="zh-TW" sz="1400" dirty="0">
                <a:latin typeface="+mn-ea"/>
                <a:ea typeface="+mn-ea"/>
              </a:rPr>
              <a:t>(object, name)</a:t>
            </a:r>
            <a:r>
              <a:rPr lang="zh-TW" altLang="en-US" sz="1400" dirty="0">
                <a:latin typeface="+mn-ea"/>
                <a:ea typeface="+mn-ea"/>
              </a:rPr>
              <a:t>函數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zh-TW" altLang="en-US" sz="1400" dirty="0">
                <a:latin typeface="+mn-ea"/>
                <a:ea typeface="+mn-ea"/>
              </a:rPr>
              <a:t>可以用來存取特定的屬性：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>
                <a:latin typeface="+mn-ea"/>
                <a:ea typeface="+mn-ea"/>
              </a:rPr>
              <a:t>x &lt;- 1:9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 err="1">
                <a:latin typeface="+mn-ea"/>
                <a:ea typeface="+mn-ea"/>
              </a:rPr>
              <a:t>attr</a:t>
            </a:r>
            <a:r>
              <a:rPr lang="en-US" altLang="zh-TW" sz="1400" dirty="0">
                <a:latin typeface="+mn-ea"/>
                <a:ea typeface="+mn-ea"/>
              </a:rPr>
              <a:t>(x, "dim") &lt;- c(3, 3)		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 err="1">
                <a:latin typeface="+mn-ea"/>
                <a:ea typeface="+mn-ea"/>
              </a:rPr>
              <a:t>attr</a:t>
            </a:r>
            <a:r>
              <a:rPr lang="en-US" altLang="zh-TW" sz="1400" dirty="0">
                <a:latin typeface="+mn-ea"/>
                <a:ea typeface="+mn-ea"/>
              </a:rPr>
              <a:t>(x, </a:t>
            </a:r>
            <a:r>
              <a:rPr lang="en-US" altLang="zh-TW" sz="1400" dirty="0">
                <a:latin typeface="+mn-ea"/>
              </a:rPr>
              <a:t>" </a:t>
            </a:r>
            <a:r>
              <a:rPr lang="en-US" altLang="zh-TW" sz="1400" dirty="0" smtClean="0">
                <a:latin typeface="+mn-ea"/>
                <a:ea typeface="+mn-ea"/>
              </a:rPr>
              <a:t>dim</a:t>
            </a:r>
            <a:r>
              <a:rPr lang="en-US" altLang="zh-TW" sz="1400" dirty="0">
                <a:latin typeface="+mn-ea"/>
              </a:rPr>
              <a:t> "</a:t>
            </a:r>
            <a:r>
              <a:rPr lang="en-US" altLang="zh-TW" sz="1400" dirty="0" smtClean="0">
                <a:latin typeface="+mn-ea"/>
                <a:ea typeface="+mn-ea"/>
              </a:rPr>
              <a:t>)</a:t>
            </a: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可用來查詢上面得到的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為三乘三的矩陣之屬性。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>
                <a:latin typeface="+mn-ea"/>
                <a:ea typeface="+mn-ea"/>
              </a:rPr>
              <a:t>attributes(x)		</a:t>
            </a:r>
            <a:r>
              <a:rPr lang="zh-TW" altLang="en-US" sz="1400" dirty="0">
                <a:latin typeface="+mn-ea"/>
                <a:ea typeface="+mn-ea"/>
              </a:rPr>
              <a:t>或是列出所有屬性</a:t>
            </a:r>
            <a:r>
              <a:rPr lang="zh-TW" altLang="en-US" sz="1400" dirty="0" smtClean="0">
                <a:latin typeface="+mn-ea"/>
                <a:ea typeface="+mn-ea"/>
              </a:rPr>
              <a:t>。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8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                             </a:t>
            </a:r>
            <a:r>
              <a:rPr lang="en-US" altLang="zh-TW" sz="1400" dirty="0" smtClean="0">
                <a:latin typeface="+mn-ea"/>
                <a:ea typeface="+mn-ea"/>
              </a:rPr>
              <a:t>(??)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8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事實上這些函數很少用到，除了在一些特定的情況下，例如為了特定的目的而設計一些新的屬性時才使用，但了解這個概念是很重要的。</a:t>
            </a: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對物件屬性進行存取時必須額外小心，因為它們是屬於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物件系統的核心部份。</a:t>
            </a:r>
            <a:endParaRPr lang="en-US" altLang="zh-TW" sz="1400" dirty="0">
              <a:latin typeface="+mn-ea"/>
              <a:ea typeface="+mn-ea"/>
            </a:endParaRPr>
          </a:p>
        </p:txBody>
      </p:sp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195" y="2492896"/>
            <a:ext cx="4461925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物件類別</a:t>
            </a:r>
            <a:r>
              <a:rPr lang="en-US" altLang="zh-TW" sz="2800" b="1" smtClean="0"/>
              <a:t>					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92AF03-F41F-48B0-99AB-6B22111ECCA1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zh-TW" altLang="en-US" dirty="0" smtClean="0"/>
          </a:p>
        </p:txBody>
      </p:sp>
      <p:sp>
        <p:nvSpPr>
          <p:cNvPr id="14340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2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4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5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在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中所有的物件都有所屬的類別（</a:t>
            </a:r>
            <a:r>
              <a:rPr lang="en-US" altLang="zh-TW" sz="1400" dirty="0">
                <a:latin typeface="+mn-ea"/>
                <a:ea typeface="+mn-ea"/>
              </a:rPr>
              <a:t>class</a:t>
            </a:r>
            <a:r>
              <a:rPr lang="zh-TW" altLang="en-US" sz="1400" dirty="0">
                <a:latin typeface="+mn-ea"/>
                <a:ea typeface="+mn-ea"/>
              </a:rPr>
              <a:t>），可以通過函數 </a:t>
            </a:r>
            <a:r>
              <a:rPr lang="en-US" altLang="zh-TW" sz="1400" dirty="0">
                <a:latin typeface="+mn-ea"/>
                <a:ea typeface="+mn-ea"/>
              </a:rPr>
              <a:t>class() </a:t>
            </a:r>
            <a:r>
              <a:rPr lang="zh-TW" altLang="en-US" sz="1400" dirty="0">
                <a:latin typeface="+mn-ea"/>
                <a:ea typeface="+mn-ea"/>
              </a:rPr>
              <a:t>查看。對於簡單的向量而言，例如：數值向量（</a:t>
            </a:r>
            <a:r>
              <a:rPr lang="en-US" altLang="zh-TW" sz="1400" dirty="0">
                <a:latin typeface="+mn-ea"/>
                <a:ea typeface="+mn-ea"/>
              </a:rPr>
              <a:t>numeric</a:t>
            </a:r>
            <a:r>
              <a:rPr lang="zh-TW" altLang="en-US" sz="1400" dirty="0">
                <a:latin typeface="+mn-ea"/>
                <a:ea typeface="+mn-ea"/>
              </a:rPr>
              <a:t>）、邏輯向量（</a:t>
            </a:r>
            <a:r>
              <a:rPr lang="en-US" altLang="zh-TW" sz="1400" dirty="0">
                <a:latin typeface="+mn-ea"/>
                <a:ea typeface="+mn-ea"/>
              </a:rPr>
              <a:t>logical</a:t>
            </a:r>
            <a:r>
              <a:rPr lang="zh-TW" altLang="en-US" sz="1400" dirty="0">
                <a:latin typeface="+mn-ea"/>
                <a:ea typeface="+mn-ea"/>
              </a:rPr>
              <a:t>）、字元向量（</a:t>
            </a:r>
            <a:r>
              <a:rPr lang="en-US" altLang="zh-TW" sz="1400" dirty="0">
                <a:latin typeface="+mn-ea"/>
                <a:ea typeface="+mn-ea"/>
              </a:rPr>
              <a:t>character</a:t>
            </a:r>
            <a:r>
              <a:rPr lang="zh-TW" altLang="en-US" sz="1400" dirty="0">
                <a:latin typeface="+mn-ea"/>
                <a:ea typeface="+mn-ea"/>
              </a:rPr>
              <a:t>）等，其類別就等於其型態 （</a:t>
            </a:r>
            <a:r>
              <a:rPr lang="en-US" altLang="zh-TW" sz="1400" dirty="0">
                <a:latin typeface="+mn-ea"/>
                <a:ea typeface="+mn-ea"/>
              </a:rPr>
              <a:t>mode</a:t>
            </a:r>
            <a:r>
              <a:rPr lang="zh-TW" altLang="en-US" sz="1400" dirty="0">
                <a:latin typeface="+mn-ea"/>
                <a:ea typeface="+mn-ea"/>
              </a:rPr>
              <a:t>）；但對於較複雜的物件，例如：矩陣（</a:t>
            </a:r>
            <a:r>
              <a:rPr lang="en-US" altLang="zh-TW" sz="1400" dirty="0">
                <a:latin typeface="+mn-ea"/>
                <a:ea typeface="+mn-ea"/>
              </a:rPr>
              <a:t>matrix</a:t>
            </a:r>
            <a:r>
              <a:rPr lang="zh-TW" altLang="en-US" sz="1400" dirty="0">
                <a:latin typeface="+mn-ea"/>
                <a:ea typeface="+mn-ea"/>
              </a:rPr>
              <a:t>）、因子（</a:t>
            </a:r>
            <a:r>
              <a:rPr lang="en-US" altLang="zh-TW" sz="1400" dirty="0">
                <a:latin typeface="+mn-ea"/>
                <a:ea typeface="+mn-ea"/>
              </a:rPr>
              <a:t>factor</a:t>
            </a:r>
            <a:r>
              <a:rPr lang="zh-TW" altLang="en-US" sz="1400" dirty="0" smtClean="0">
                <a:latin typeface="+mn-ea"/>
                <a:ea typeface="+mn-ea"/>
              </a:rPr>
              <a:t>）、資料欄 </a:t>
            </a:r>
            <a:r>
              <a:rPr lang="en-US" altLang="zh-TW" sz="1400" dirty="0" smtClean="0">
                <a:latin typeface="+mn-ea"/>
                <a:ea typeface="+mn-ea"/>
              </a:rPr>
              <a:t>(data frame) </a:t>
            </a:r>
            <a:r>
              <a:rPr lang="zh-TW" altLang="en-US" sz="1400" dirty="0">
                <a:latin typeface="+mn-ea"/>
                <a:ea typeface="+mn-ea"/>
              </a:rPr>
              <a:t>等，就有可能是其他的值。</a:t>
            </a: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類別屬性主要用在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的物件導向程式設計，例如假設有個物件 </a:t>
            </a:r>
            <a:r>
              <a:rPr lang="en-US" altLang="zh-TW" sz="1400" dirty="0" err="1">
                <a:latin typeface="+mn-ea"/>
                <a:ea typeface="+mn-ea"/>
              </a:rPr>
              <a:t>obj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屬於 </a:t>
            </a:r>
            <a:r>
              <a:rPr lang="en-US" altLang="zh-TW" sz="1400" dirty="0" err="1">
                <a:latin typeface="+mn-ea"/>
                <a:ea typeface="+mn-ea"/>
              </a:rPr>
              <a:t>data.frame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類別，那麼當我們在命令列輸入 </a:t>
            </a:r>
            <a:r>
              <a:rPr lang="en-US" altLang="zh-TW" sz="1400" dirty="0" err="1">
                <a:latin typeface="+mn-ea"/>
                <a:ea typeface="+mn-ea"/>
              </a:rPr>
              <a:t>obj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時，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會依照 </a:t>
            </a:r>
            <a:r>
              <a:rPr lang="en-US" altLang="zh-TW" sz="1400" dirty="0" err="1">
                <a:latin typeface="+mn-ea"/>
                <a:ea typeface="+mn-ea"/>
              </a:rPr>
              <a:t>obj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的類別來決定該怎麼輸出 </a:t>
            </a:r>
            <a:r>
              <a:rPr lang="en-US" altLang="zh-TW" sz="1400" dirty="0" err="1">
                <a:latin typeface="+mn-ea"/>
                <a:ea typeface="+mn-ea"/>
              </a:rPr>
              <a:t>obj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的資料，同樣地我們用 </a:t>
            </a:r>
            <a:r>
              <a:rPr lang="en-US" altLang="zh-TW" sz="1400" dirty="0">
                <a:latin typeface="+mn-ea"/>
                <a:ea typeface="+mn-ea"/>
              </a:rPr>
              <a:t>plot(</a:t>
            </a:r>
            <a:r>
              <a:rPr lang="en-US" altLang="zh-TW" sz="1400" dirty="0" err="1">
                <a:latin typeface="+mn-ea"/>
                <a:ea typeface="+mn-ea"/>
              </a:rPr>
              <a:t>obj</a:t>
            </a:r>
            <a:r>
              <a:rPr lang="en-US" altLang="zh-TW" sz="1400" dirty="0">
                <a:latin typeface="+mn-ea"/>
                <a:ea typeface="+mn-ea"/>
              </a:rPr>
              <a:t>) </a:t>
            </a:r>
            <a:r>
              <a:rPr lang="zh-TW" altLang="en-US" sz="1400" dirty="0">
                <a:latin typeface="+mn-ea"/>
                <a:ea typeface="+mn-ea"/>
              </a:rPr>
              <a:t>將 </a:t>
            </a:r>
            <a:r>
              <a:rPr lang="en-US" altLang="zh-TW" sz="1400" dirty="0" err="1">
                <a:latin typeface="+mn-ea"/>
                <a:ea typeface="+mn-ea"/>
              </a:rPr>
              <a:t>obj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物件畫出來時，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也會依照 </a:t>
            </a:r>
            <a:r>
              <a:rPr lang="en-US" altLang="zh-TW" sz="1400" dirty="0" err="1">
                <a:latin typeface="+mn-ea"/>
                <a:ea typeface="+mn-ea"/>
              </a:rPr>
              <a:t>obj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的類別決定該如畫出 </a:t>
            </a:r>
            <a:r>
              <a:rPr lang="en-US" altLang="zh-TW" sz="1400" dirty="0" err="1">
                <a:latin typeface="+mn-ea"/>
                <a:ea typeface="+mn-ea"/>
              </a:rPr>
              <a:t>obj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的圖形，其餘相關的函數如 </a:t>
            </a:r>
            <a:r>
              <a:rPr lang="en-US" altLang="zh-TW" sz="1400" dirty="0">
                <a:latin typeface="+mn-ea"/>
                <a:ea typeface="+mn-ea"/>
              </a:rPr>
              <a:t>summary() </a:t>
            </a:r>
            <a:r>
              <a:rPr lang="zh-TW" altLang="en-US" sz="1400" dirty="0">
                <a:latin typeface="+mn-ea"/>
                <a:ea typeface="+mn-ea"/>
              </a:rPr>
              <a:t>也都會依照物件的類別做相對應的處理（這種函數稱為泛型函數）。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 err="1">
                <a:latin typeface="+mn-ea"/>
                <a:ea typeface="+mn-ea"/>
              </a:rPr>
              <a:t>unclass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zh-TW" altLang="en-US" sz="1400" dirty="0">
                <a:latin typeface="+mn-ea"/>
                <a:ea typeface="+mn-ea"/>
              </a:rPr>
              <a:t>若要暫時除去一個物件的類別，可以使用 </a:t>
            </a:r>
            <a:r>
              <a:rPr lang="en-US" altLang="zh-TW" sz="1400" dirty="0" err="1">
                <a:latin typeface="+mn-ea"/>
                <a:ea typeface="+mn-ea"/>
              </a:rPr>
              <a:t>unclass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函數。例如若 </a:t>
            </a:r>
            <a:r>
              <a:rPr lang="en-US" altLang="zh-TW" sz="1400" dirty="0">
                <a:latin typeface="+mn-ea"/>
                <a:ea typeface="+mn-ea"/>
              </a:rPr>
              <a:t>d </a:t>
            </a:r>
            <a:r>
              <a:rPr lang="zh-TW" altLang="en-US" sz="1400" dirty="0">
                <a:latin typeface="+mn-ea"/>
                <a:ea typeface="+mn-ea"/>
              </a:rPr>
              <a:t>為 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dirty="0" err="1">
                <a:latin typeface="+mn-ea"/>
                <a:ea typeface="+mn-ea"/>
              </a:rPr>
              <a:t>data.frame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類別的物件，則：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>
                <a:latin typeface="+mn-ea"/>
                <a:ea typeface="+mn-ea"/>
              </a:rPr>
              <a:t>d &lt;- </a:t>
            </a:r>
            <a:r>
              <a:rPr lang="en-US" altLang="zh-TW" sz="1400" dirty="0" err="1">
                <a:latin typeface="+mn-ea"/>
                <a:ea typeface="+mn-ea"/>
              </a:rPr>
              <a:t>data.frame</a:t>
            </a:r>
            <a:r>
              <a:rPr lang="en-US" altLang="zh-TW" sz="1400" dirty="0">
                <a:latin typeface="+mn-ea"/>
                <a:ea typeface="+mn-ea"/>
              </a:rPr>
              <a:t>(</a:t>
            </a:r>
            <a:r>
              <a:rPr lang="en-US" altLang="zh-TW" sz="1400" dirty="0" err="1">
                <a:latin typeface="+mn-ea"/>
                <a:ea typeface="+mn-ea"/>
              </a:rPr>
              <a:t>cbind</a:t>
            </a:r>
            <a:r>
              <a:rPr lang="en-US" altLang="zh-TW" sz="1400" dirty="0">
                <a:latin typeface="+mn-ea"/>
                <a:ea typeface="+mn-ea"/>
              </a:rPr>
              <a:t>(x = 1, y = 1:10))		d </a:t>
            </a:r>
            <a:r>
              <a:rPr lang="zh-TW" altLang="en-US" sz="1400" dirty="0">
                <a:latin typeface="+mn-ea"/>
                <a:ea typeface="+mn-ea"/>
              </a:rPr>
              <a:t>會以類似矩陣的顯示方式輸出其中的資料</a:t>
            </a:r>
            <a:r>
              <a:rPr lang="en-US" altLang="zh-TW" sz="1400" dirty="0">
                <a:latin typeface="+mn-ea"/>
                <a:ea typeface="+mn-ea"/>
              </a:rPr>
              <a:t>		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 err="1">
                <a:latin typeface="+mn-ea"/>
                <a:ea typeface="+mn-ea"/>
              </a:rPr>
              <a:t>unclass</a:t>
            </a:r>
            <a:r>
              <a:rPr lang="en-US" altLang="zh-TW" sz="1400" dirty="0">
                <a:latin typeface="+mn-ea"/>
                <a:ea typeface="+mn-ea"/>
              </a:rPr>
              <a:t>(d)		</a:t>
            </a:r>
            <a:r>
              <a:rPr lang="zh-TW" altLang="en-US" sz="1400" dirty="0">
                <a:latin typeface="+mn-ea"/>
                <a:ea typeface="+mn-ea"/>
              </a:rPr>
              <a:t>會像一般的列表（</a:t>
            </a:r>
            <a:r>
              <a:rPr lang="en-US" altLang="zh-TW" sz="1400" dirty="0">
                <a:latin typeface="+mn-ea"/>
                <a:ea typeface="+mn-ea"/>
              </a:rPr>
              <a:t>list</a:t>
            </a:r>
            <a:r>
              <a:rPr lang="zh-TW" altLang="en-US" sz="1400" dirty="0">
                <a:latin typeface="+mn-ea"/>
                <a:ea typeface="+mn-ea"/>
              </a:rPr>
              <a:t>）一樣輸出資料。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437112"/>
            <a:ext cx="3780000" cy="183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因子（</a:t>
            </a:r>
            <a:r>
              <a:rPr lang="en-US" altLang="zh-TW" sz="2800" b="1" smtClean="0"/>
              <a:t>factors</a:t>
            </a:r>
            <a:r>
              <a:rPr lang="zh-TW" altLang="en-US" sz="2800" b="1" smtClean="0"/>
              <a:t>）</a:t>
            </a:r>
            <a:r>
              <a:rPr lang="en-US" altLang="zh-TW" sz="2800" b="1" smtClean="0"/>
              <a:t>					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C78CC9-616E-4C11-B00A-C41216C5CCF7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TW" altLang="en-US" dirty="0" smtClean="0"/>
          </a:p>
        </p:txBody>
      </p:sp>
      <p:sp>
        <p:nvSpPr>
          <p:cNvPr id="1024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因子（</a:t>
            </a:r>
            <a:r>
              <a:rPr lang="en-US" altLang="zh-TW" sz="1400" dirty="0">
                <a:latin typeface="+mn-ea"/>
                <a:ea typeface="+mn-ea"/>
              </a:rPr>
              <a:t>factor</a:t>
            </a:r>
            <a:r>
              <a:rPr lang="zh-TW" altLang="en-US" sz="1400" dirty="0">
                <a:latin typeface="+mn-ea"/>
                <a:ea typeface="+mn-ea"/>
              </a:rPr>
              <a:t>）是一種特別的向量，用於將同樣長度的離散資料向量做分群（</a:t>
            </a:r>
            <a:r>
              <a:rPr lang="en-US" altLang="zh-TW" sz="1400" dirty="0">
                <a:latin typeface="+mn-ea"/>
                <a:ea typeface="+mn-ea"/>
              </a:rPr>
              <a:t>grouping</a:t>
            </a:r>
            <a:r>
              <a:rPr lang="zh-TW" altLang="en-US" sz="1400" dirty="0">
                <a:latin typeface="+mn-ea"/>
                <a:ea typeface="+mn-ea"/>
              </a:rPr>
              <a:t>），因子分為有序（</a:t>
            </a:r>
            <a:r>
              <a:rPr lang="en-US" altLang="zh-TW" sz="1400" dirty="0">
                <a:latin typeface="+mn-ea"/>
                <a:ea typeface="+mn-ea"/>
              </a:rPr>
              <a:t>ordered</a:t>
            </a:r>
            <a:r>
              <a:rPr lang="zh-TW" altLang="en-US" sz="1400" dirty="0">
                <a:latin typeface="+mn-ea"/>
                <a:ea typeface="+mn-ea"/>
              </a:rPr>
              <a:t>）因子與無序（</a:t>
            </a:r>
            <a:r>
              <a:rPr lang="en-US" altLang="zh-TW" sz="1400" dirty="0">
                <a:latin typeface="+mn-ea"/>
                <a:ea typeface="+mn-ea"/>
              </a:rPr>
              <a:t>unordered</a:t>
            </a:r>
            <a:r>
              <a:rPr lang="zh-TW" altLang="en-US" sz="1400" dirty="0">
                <a:latin typeface="+mn-ea"/>
                <a:ea typeface="+mn-ea"/>
              </a:rPr>
              <a:t>）因子。然而真正需要使用因子的地方是在模型表示式的時候，在這裡只看一些特別的範例。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假定我們有一份來自澳大利亞所有州和行政區 </a:t>
            </a:r>
            <a:r>
              <a:rPr lang="en-US" altLang="zh-TW" sz="1400" dirty="0">
                <a:latin typeface="+mn-ea"/>
                <a:ea typeface="+mn-ea"/>
              </a:rPr>
              <a:t>30 </a:t>
            </a:r>
            <a:r>
              <a:rPr lang="zh-TW" altLang="en-US" sz="1400" dirty="0">
                <a:latin typeface="+mn-ea"/>
                <a:ea typeface="+mn-ea"/>
              </a:rPr>
              <a:t>個稅務會計師資訊的樣本以及他們各自所在地的州名。州名以字串向量的形式儲存在 </a:t>
            </a:r>
            <a:r>
              <a:rPr lang="en-US" altLang="zh-TW" sz="1400" dirty="0">
                <a:latin typeface="+mn-ea"/>
                <a:ea typeface="+mn-ea"/>
              </a:rPr>
              <a:t>state </a:t>
            </a:r>
            <a:r>
              <a:rPr lang="zh-TW" altLang="en-US" sz="1400" dirty="0">
                <a:latin typeface="+mn-ea"/>
                <a:ea typeface="+mn-ea"/>
              </a:rPr>
              <a:t>中：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state &lt;- c("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</a:t>
            </a:r>
          </a:p>
          <a:p>
            <a:pPr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</a:t>
            </a:r>
          </a:p>
          <a:p>
            <a:pPr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"act",</a:t>
            </a:r>
          </a:p>
          <a:p>
            <a:pPr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"act")</a:t>
            </a: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在字元向量中，「有序」是指以字母排序。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因子可以簡單地用函數 </a:t>
            </a:r>
            <a:r>
              <a:rPr lang="en-US" altLang="zh-TW" sz="1400" dirty="0">
                <a:latin typeface="+mn-ea"/>
                <a:ea typeface="+mn-ea"/>
              </a:rPr>
              <a:t>factor() </a:t>
            </a:r>
            <a:r>
              <a:rPr lang="zh-TW" altLang="en-US" sz="1400" dirty="0">
                <a:latin typeface="+mn-ea"/>
                <a:ea typeface="+mn-ea"/>
              </a:rPr>
              <a:t>建立：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factor(state)</a:t>
            </a: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因子在輸出時與其他物件有點不同，</a:t>
            </a:r>
            <a:r>
              <a:rPr lang="en-US" altLang="zh-TW" sz="1400" dirty="0">
                <a:latin typeface="+mn-ea"/>
                <a:ea typeface="+mn-ea"/>
              </a:rPr>
              <a:t>state </a:t>
            </a:r>
            <a:r>
              <a:rPr lang="zh-TW" altLang="en-US" sz="1400" dirty="0">
                <a:latin typeface="+mn-ea"/>
                <a:ea typeface="+mn-ea"/>
              </a:rPr>
              <a:t>輸出為：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[1]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[16]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act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act</a:t>
            </a: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Levels: act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其中的 </a:t>
            </a:r>
            <a:r>
              <a:rPr lang="en-US" altLang="zh-TW" sz="1400" dirty="0">
                <a:latin typeface="+mn-ea"/>
                <a:ea typeface="+mn-ea"/>
              </a:rPr>
              <a:t>levels </a:t>
            </a:r>
            <a:r>
              <a:rPr lang="zh-TW" altLang="en-US" sz="1400" dirty="0">
                <a:latin typeface="+mn-ea"/>
                <a:ea typeface="+mn-ea"/>
              </a:rPr>
              <a:t>代表的就是分群的結果，若要列出所有的 </a:t>
            </a:r>
            <a:r>
              <a:rPr lang="en-US" altLang="zh-TW" sz="1400" dirty="0">
                <a:latin typeface="+mn-ea"/>
                <a:ea typeface="+mn-ea"/>
              </a:rPr>
              <a:t>levels </a:t>
            </a:r>
            <a:r>
              <a:rPr lang="zh-TW" altLang="en-US" sz="1400" dirty="0">
                <a:latin typeface="+mn-ea"/>
                <a:ea typeface="+mn-ea"/>
              </a:rPr>
              <a:t>可使用 </a:t>
            </a:r>
            <a:r>
              <a:rPr lang="en-US" altLang="zh-TW" sz="1400" dirty="0">
                <a:latin typeface="+mn-ea"/>
                <a:ea typeface="+mn-ea"/>
              </a:rPr>
              <a:t>levels() </a:t>
            </a:r>
            <a:r>
              <a:rPr lang="zh-TW" altLang="en-US" sz="1400" dirty="0">
                <a:latin typeface="+mn-ea"/>
                <a:ea typeface="+mn-ea"/>
              </a:rPr>
              <a:t>函數：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levels(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)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zh-TW" altLang="en-US" sz="1400" dirty="0">
                <a:latin typeface="+mn-ea"/>
                <a:ea typeface="+mn-ea"/>
              </a:rPr>
              <a:t>輸出為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[1] "act"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2800" b="1" smtClean="0"/>
              <a:t>tapply() </a:t>
            </a:r>
            <a:r>
              <a:rPr lang="zh-TW" altLang="en-US" sz="2800" b="1" smtClean="0"/>
              <a:t>函數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D04D2E-3901-4170-A9C8-965DA74FA931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zh-TW" altLang="en-US" dirty="0" smtClean="0"/>
          </a:p>
        </p:txBody>
      </p:sp>
      <p:sp>
        <p:nvSpPr>
          <p:cNvPr id="1126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6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接續前面的例子，假設給定有這些稅務會計師的收入資訊並且儲存在另外一個向量中：</a:t>
            </a:r>
            <a:endParaRPr lang="en-US" altLang="zh-TW" sz="1400" dirty="0">
              <a:latin typeface="+mn-ea"/>
              <a:ea typeface="+mn-ea"/>
            </a:endParaRPr>
          </a:p>
          <a:p>
            <a:pPr lvl="4">
              <a:defRPr/>
            </a:pPr>
            <a:r>
              <a:rPr lang="pt-BR" altLang="zh-TW" sz="1400" b="1" dirty="0">
                <a:solidFill>
                  <a:srgbClr val="0070C0"/>
                </a:solidFill>
                <a:latin typeface="+mn-ea"/>
                <a:ea typeface="+mn-ea"/>
              </a:rPr>
              <a:t>incomes &lt;- c(60, 49, 40, 61, 64, 60, 59, 54, 62, 69, 70,</a:t>
            </a:r>
          </a:p>
          <a:p>
            <a:pPr lvl="4">
              <a:defRPr/>
            </a:pPr>
            <a:r>
              <a:rPr lang="pt-BR" altLang="zh-TW" sz="1400" b="1" dirty="0">
                <a:solidFill>
                  <a:srgbClr val="0070C0"/>
                </a:solidFill>
                <a:latin typeface="+mn-ea"/>
                <a:ea typeface="+mn-ea"/>
              </a:rPr>
              <a:t>42, 56, 61, 61, 61, 58, 51, 48, 65, 49, 49, 41, 48, 52,</a:t>
            </a:r>
          </a:p>
          <a:p>
            <a:pPr lvl="4">
              <a:defRPr/>
            </a:pPr>
            <a:r>
              <a:rPr lang="pt-BR" altLang="zh-TW" sz="1400" b="1" dirty="0">
                <a:solidFill>
                  <a:srgbClr val="0070C0"/>
                </a:solidFill>
                <a:latin typeface="+mn-ea"/>
                <a:ea typeface="+mn-ea"/>
              </a:rPr>
              <a:t>46, 59, 46, 58, 43)</a:t>
            </a:r>
          </a:p>
          <a:p>
            <a:pPr lvl="4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若要計算樣本中每個州的平均收入，我們可以用函數 </a:t>
            </a:r>
            <a:r>
              <a:rPr lang="en-US" altLang="zh-TW" sz="1400" dirty="0" err="1">
                <a:latin typeface="+mn-ea"/>
                <a:ea typeface="+mn-ea"/>
              </a:rPr>
              <a:t>tapply</a:t>
            </a:r>
            <a:r>
              <a:rPr lang="en-US" altLang="zh-TW" sz="1400" dirty="0">
                <a:latin typeface="+mn-ea"/>
                <a:ea typeface="+mn-ea"/>
              </a:rPr>
              <a:t>()</a:t>
            </a:r>
            <a:r>
              <a:rPr lang="zh-TW" altLang="en-US" sz="1400" dirty="0">
                <a:latin typeface="+mn-ea"/>
                <a:ea typeface="+mn-ea"/>
              </a:rPr>
              <a:t>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incmeans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tapply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(incomes,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, mean)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所得到的結果為一個向量，向量中的每個值都對應一個 </a:t>
            </a:r>
            <a:r>
              <a:rPr lang="en-US" altLang="zh-TW" sz="1400" dirty="0">
                <a:latin typeface="+mn-ea"/>
                <a:ea typeface="+mn-ea"/>
              </a:rPr>
              <a:t>level </a:t>
            </a:r>
            <a:r>
              <a:rPr lang="zh-TW" altLang="en-US" sz="1400" dirty="0">
                <a:latin typeface="+mn-ea"/>
                <a:ea typeface="+mn-ea"/>
              </a:rPr>
              <a:t>的平均值：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act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44.500 57.333 55.500 53.600 55.000 60.500 56.000 52.250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 err="1">
                <a:latin typeface="+mn-ea"/>
                <a:ea typeface="+mn-ea"/>
              </a:rPr>
              <a:t>tapply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函數將第一個參數（在這裡是 </a:t>
            </a:r>
            <a:r>
              <a:rPr lang="en-US" altLang="zh-TW" sz="1400" dirty="0">
                <a:latin typeface="+mn-ea"/>
                <a:ea typeface="+mn-ea"/>
              </a:rPr>
              <a:t>incomes</a:t>
            </a:r>
            <a:r>
              <a:rPr lang="zh-TW" altLang="en-US" sz="1400" dirty="0">
                <a:latin typeface="+mn-ea"/>
                <a:ea typeface="+mn-ea"/>
              </a:rPr>
              <a:t>）中的元素依照第二個因子參數（在這裡是 </a:t>
            </a:r>
            <a:r>
              <a:rPr lang="en-US" altLang="zh-TW" sz="1400" dirty="0" err="1">
                <a:latin typeface="+mn-ea"/>
                <a:ea typeface="+mn-ea"/>
              </a:rPr>
              <a:t>statef</a:t>
            </a:r>
            <a:r>
              <a:rPr lang="zh-TW" altLang="en-US" sz="1400" dirty="0">
                <a:latin typeface="+mn-ea"/>
                <a:ea typeface="+mn-ea"/>
              </a:rPr>
              <a:t>）分群（也就是說因子有幾個 </a:t>
            </a:r>
            <a:r>
              <a:rPr lang="en-US" altLang="zh-TW" sz="1400" dirty="0">
                <a:latin typeface="+mn-ea"/>
                <a:ea typeface="+mn-ea"/>
              </a:rPr>
              <a:t>levels </a:t>
            </a:r>
            <a:r>
              <a:rPr lang="zh-TW" altLang="en-US" sz="1400" dirty="0">
                <a:latin typeface="+mn-ea"/>
                <a:ea typeface="+mn-ea"/>
              </a:rPr>
              <a:t>就會被分成幾群）之後，再將第三個參數所指定的函數（在這裡是 </a:t>
            </a:r>
            <a:r>
              <a:rPr lang="en-US" altLang="zh-TW" sz="1400" dirty="0">
                <a:latin typeface="+mn-ea"/>
                <a:ea typeface="+mn-ea"/>
              </a:rPr>
              <a:t>mean </a:t>
            </a:r>
            <a:r>
              <a:rPr lang="zh-TW" altLang="en-US" sz="1400" dirty="0">
                <a:latin typeface="+mn-ea"/>
                <a:ea typeface="+mn-ea"/>
              </a:rPr>
              <a:t>函數）一一套用於各個分群，就好像每個分群都是獨立的向量一樣，最後得到的結果也是一組向量，而其向量長度剛好會等於因子的 </a:t>
            </a:r>
            <a:r>
              <a:rPr lang="en-US" altLang="zh-TW" sz="1400" dirty="0">
                <a:latin typeface="+mn-ea"/>
                <a:ea typeface="+mn-ea"/>
              </a:rPr>
              <a:t>level </a:t>
            </a:r>
            <a:r>
              <a:rPr lang="zh-TW" altLang="en-US" sz="1400" dirty="0">
                <a:latin typeface="+mn-ea"/>
                <a:ea typeface="+mn-ea"/>
              </a:rPr>
              <a:t>數。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若想進一步計算各個州的標準誤（</a:t>
            </a:r>
            <a:r>
              <a:rPr lang="en-US" altLang="zh-TW" sz="1400" dirty="0">
                <a:latin typeface="+mn-ea"/>
                <a:ea typeface="+mn-ea"/>
              </a:rPr>
              <a:t>standard error</a:t>
            </a:r>
            <a:r>
              <a:rPr lang="zh-TW" altLang="en-US" sz="1400" dirty="0">
                <a:latin typeface="+mn-ea"/>
                <a:ea typeface="+mn-ea"/>
              </a:rPr>
              <a:t>），可自行定義一個計算標準誤的函數：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stderr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function(x)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sqrt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var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(x)/length(x))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再以自行定義的函數套用在各個分群中：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incster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tapply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(incomes,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,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stderr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所得到的結果為：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act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1.5 4.3102 4.5 4.1061 2.7386 0.5 5.244 2.6575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有序因子</a:t>
            </a:r>
            <a:r>
              <a:rPr lang="en-US" altLang="zh-TW" sz="2800" b="1" smtClean="0"/>
              <a:t>					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FFBD14-E0C7-479B-8EC0-174FBDCF9580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TW" altLang="en-US" dirty="0" smtClean="0"/>
          </a:p>
        </p:txBody>
      </p:sp>
      <p:sp>
        <p:nvSpPr>
          <p:cNvPr id="1229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因子的 </a:t>
            </a:r>
            <a:r>
              <a:rPr lang="en-US" altLang="zh-TW" sz="1400" dirty="0">
                <a:latin typeface="+mn-ea"/>
                <a:ea typeface="+mn-ea"/>
              </a:rPr>
              <a:t>levels </a:t>
            </a:r>
            <a:r>
              <a:rPr lang="zh-TW" altLang="en-US" sz="1400" dirty="0">
                <a:latin typeface="+mn-ea"/>
                <a:ea typeface="+mn-ea"/>
              </a:rPr>
              <a:t>預設是以字母順序排列的，而使用者也可以任意指定其 </a:t>
            </a:r>
            <a:r>
              <a:rPr lang="en-US" altLang="zh-TW" sz="1400" dirty="0">
                <a:latin typeface="+mn-ea"/>
                <a:ea typeface="+mn-ea"/>
              </a:rPr>
              <a:t>levels </a:t>
            </a:r>
            <a:r>
              <a:rPr lang="zh-TW" altLang="en-US" sz="1400" dirty="0">
                <a:latin typeface="+mn-ea"/>
                <a:ea typeface="+mn-ea"/>
              </a:rPr>
              <a:t>的排列順序。</a:t>
            </a: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有的時候因為資料的特性，因子的 </a:t>
            </a:r>
            <a:r>
              <a:rPr lang="en-US" altLang="zh-TW" sz="1400" dirty="0">
                <a:latin typeface="+mn-ea"/>
                <a:ea typeface="+mn-ea"/>
              </a:rPr>
              <a:t>levels </a:t>
            </a:r>
            <a:r>
              <a:rPr lang="zh-TW" altLang="en-US" sz="1400" dirty="0">
                <a:latin typeface="+mn-ea"/>
                <a:ea typeface="+mn-ea"/>
              </a:rPr>
              <a:t>會是有順序性的，這時候可以使用 </a:t>
            </a:r>
            <a:r>
              <a:rPr lang="en-US" altLang="zh-TW" sz="1400" dirty="0">
                <a:latin typeface="+mn-ea"/>
                <a:ea typeface="+mn-ea"/>
              </a:rPr>
              <a:t>ordered() </a:t>
            </a:r>
            <a:r>
              <a:rPr lang="zh-TW" altLang="en-US" sz="1400" dirty="0">
                <a:latin typeface="+mn-ea"/>
                <a:ea typeface="+mn-ea"/>
              </a:rPr>
              <a:t>函數來建立有序因子，這個函數與 </a:t>
            </a:r>
            <a:r>
              <a:rPr lang="en-US" altLang="zh-TW" sz="1400" dirty="0">
                <a:latin typeface="+mn-ea"/>
                <a:ea typeface="+mn-ea"/>
              </a:rPr>
              <a:t>factor() </a:t>
            </a:r>
            <a:r>
              <a:rPr lang="zh-TW" altLang="en-US" sz="1400" dirty="0">
                <a:latin typeface="+mn-ea"/>
                <a:ea typeface="+mn-ea"/>
              </a:rPr>
              <a:t>功能相似，差異只在於 </a:t>
            </a:r>
            <a:r>
              <a:rPr lang="en-US" altLang="zh-TW" sz="1400" dirty="0">
                <a:latin typeface="+mn-ea"/>
                <a:ea typeface="+mn-ea"/>
              </a:rPr>
              <a:t>ordered() </a:t>
            </a:r>
            <a:r>
              <a:rPr lang="zh-TW" altLang="en-US" sz="1400" dirty="0">
                <a:latin typeface="+mn-ea"/>
                <a:ea typeface="+mn-ea"/>
              </a:rPr>
              <a:t>所建立的因子其 </a:t>
            </a:r>
            <a:r>
              <a:rPr lang="en-US" altLang="zh-TW" sz="1400" dirty="0">
                <a:latin typeface="+mn-ea"/>
                <a:ea typeface="+mn-ea"/>
              </a:rPr>
              <a:t>levels </a:t>
            </a:r>
            <a:r>
              <a:rPr lang="zh-TW" altLang="en-US" sz="1400" dirty="0">
                <a:latin typeface="+mn-ea"/>
                <a:ea typeface="+mn-ea"/>
              </a:rPr>
              <a:t>有順序性。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在大多數情況下，有序因子（由 </a:t>
            </a:r>
            <a:r>
              <a:rPr lang="en-US" altLang="zh-TW" sz="1400" dirty="0">
                <a:latin typeface="+mn-ea"/>
                <a:ea typeface="+mn-ea"/>
              </a:rPr>
              <a:t>ordered() </a:t>
            </a:r>
            <a:r>
              <a:rPr lang="zh-TW" altLang="en-US" sz="1400" dirty="0">
                <a:latin typeface="+mn-ea"/>
                <a:ea typeface="+mn-ea"/>
              </a:rPr>
              <a:t>建立）與無序因子（由 </a:t>
            </a:r>
            <a:r>
              <a:rPr lang="en-US" altLang="zh-TW" sz="1400" dirty="0">
                <a:latin typeface="+mn-ea"/>
                <a:ea typeface="+mn-ea"/>
              </a:rPr>
              <a:t>factor() </a:t>
            </a:r>
            <a:r>
              <a:rPr lang="zh-TW" altLang="en-US" sz="1400" dirty="0">
                <a:latin typeface="+mn-ea"/>
                <a:ea typeface="+mn-ea"/>
              </a:rPr>
              <a:t>建立）的唯一差別只在於輸出時 </a:t>
            </a:r>
            <a:r>
              <a:rPr lang="en-US" altLang="zh-TW" sz="1400" dirty="0">
                <a:latin typeface="+mn-ea"/>
                <a:ea typeface="+mn-ea"/>
              </a:rPr>
              <a:t>ordered() </a:t>
            </a:r>
            <a:r>
              <a:rPr lang="zh-TW" altLang="en-US" sz="1400" dirty="0">
                <a:latin typeface="+mn-ea"/>
                <a:ea typeface="+mn-ea"/>
              </a:rPr>
              <a:t>會顯示其 </a:t>
            </a:r>
            <a:r>
              <a:rPr lang="en-US" altLang="zh-TW" sz="1400" dirty="0">
                <a:latin typeface="+mn-ea"/>
                <a:ea typeface="+mn-ea"/>
              </a:rPr>
              <a:t>levels </a:t>
            </a:r>
            <a:r>
              <a:rPr lang="zh-TW" altLang="en-US" sz="1400" dirty="0">
                <a:latin typeface="+mn-ea"/>
                <a:ea typeface="+mn-ea"/>
              </a:rPr>
              <a:t>的順序。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但是在線性模型配適的時候，使用有序因子與無序因子所得到的結果就會有所不同了。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原創">
  <a:themeElements>
    <a:clrScheme name="原創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自訂 2">
      <a:majorFont>
        <a:latin typeface="Bookman Old Style"/>
        <a:ea typeface="Arial Unicode MS"/>
        <a:cs typeface=""/>
      </a:majorFont>
      <a:minorFont>
        <a:latin typeface="Gill Sans MT"/>
        <a:ea typeface="Arial Unicode MS"/>
        <a:cs typeface=""/>
      </a:minorFont>
    </a:fontScheme>
    <a:fmtScheme name="原創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原創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原創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3798</TotalTime>
  <Words>725</Words>
  <Application>Microsoft Office PowerPoint</Application>
  <PresentationFormat>如螢幕大小 (4:3)</PresentationFormat>
  <Paragraphs>138</Paragraphs>
  <Slides>9</Slides>
  <Notes>9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原創</vt:lpstr>
      <vt:lpstr>統計計算語言 Ch3：物件與因子</vt:lpstr>
      <vt:lpstr>型態和長度      (1/2)</vt:lpstr>
      <vt:lpstr>型態和長度      (2/2)</vt:lpstr>
      <vt:lpstr>改變物件的長度     </vt:lpstr>
      <vt:lpstr>存取屬性     </vt:lpstr>
      <vt:lpstr>物件類別     </vt:lpstr>
      <vt:lpstr>因子（factors）     </vt:lpstr>
      <vt:lpstr>tapply() 函數</vt:lpstr>
      <vt:lpstr>有序因子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Spectral Matting</dc:title>
  <dc:creator>rocket</dc:creator>
  <cp:lastModifiedBy>User</cp:lastModifiedBy>
  <cp:revision>606</cp:revision>
  <dcterms:created xsi:type="dcterms:W3CDTF">2010-10-13T11:22:51Z</dcterms:created>
  <dcterms:modified xsi:type="dcterms:W3CDTF">2013-07-16T21:10:20Z</dcterms:modified>
</cp:coreProperties>
</file>