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301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71" r:id="rId14"/>
    <p:sldId id="372" r:id="rId15"/>
    <p:sldId id="373" r:id="rId16"/>
    <p:sldId id="374" r:id="rId17"/>
    <p:sldId id="370" r:id="rId18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 varScale="1">
        <p:scale>
          <a:sx n="129" d="100"/>
          <a:sy n="129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A291B7A-A665-4781-B926-49C5A385FE6E}" type="datetimeFigureOut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6A83EB-B15E-471A-9393-A25EFBC45ED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E0E991-A309-4A54-BD97-19E499C15598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A81104-3060-4BBE-9EA8-AA8961E1D84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TW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E945FA-D219-4FBF-B126-E0746322216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TW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CB5FB1-3D1C-414B-A33F-887533DE6337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TW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CF5082-26E3-4644-91E4-5869E42DE8A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29A614-121C-4FEE-920E-92466D8B1A7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7A7B1-12A8-48BD-A6DC-DC1089A4585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C866AD-3F2C-455E-B580-AF70053F7E3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7EE416-6213-45DA-B6DD-0BED3DA7F941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4C5C24-0E76-4242-8DD1-546BFB5642D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281F17-B485-4FCD-933D-29728BD1F52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6638F3-5731-4E36-BC77-2D6416E80F8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TW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矩形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0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E5A326F-2A03-4E15-B99F-E7B9F8430A9E}" type="datetime1">
              <a:rPr lang="zh-TW" altLang="en-US"/>
              <a:pPr>
                <a:defRPr/>
              </a:pPr>
              <a:t>2013/7/16</a:t>
            </a:fld>
            <a:endParaRPr lang="zh-TW" altLang="en-US" dirty="0"/>
          </a:p>
        </p:txBody>
      </p:sp>
      <p:sp>
        <p:nvSpPr>
          <p:cNvPr id="11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ECC18-CF5A-4312-9CCC-A5C31FA8F36C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5DFF5-FB9A-4533-B9BD-19C97BEC37B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B017-1C16-4D36-8A15-2DB858021AE5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接點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接點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031E7-97AF-4D90-B23A-B9C535CC7DB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6209E-C3AF-440E-87D7-3C43B6F14CF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526EE-086F-4349-B9B7-830B70EBF991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D8853-807C-4B7E-9926-51086D2B878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A216-C443-4F1C-AF22-70905697449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8237F-46EF-491F-B0F5-4EBFB36D74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D59D4-8108-4009-90A1-89391E2626A9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647C0-C314-4B09-8AD0-432940367096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9B36-2E23-4557-85A3-164B48217794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019BF-F8D2-46C0-9B7F-5EE1099FFA18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5574-30D2-48B6-A5CE-5D4D29D6B5DF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62678-BC14-4E0F-9F52-38B095B7C25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接點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A9F7-5850-481D-A893-F97AEC918E74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C1C2-9D6C-420B-B08B-4FD6AAB568D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直線接點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2EEA1-68B9-42E5-A4FB-2166129F56B0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8C1B9-5F0E-4C46-A3CC-A871571E99A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81CD-3F4C-4ADB-9715-3FB3E6DA4A6F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7D329-E710-4BD6-A2A3-AE45C19ADD4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FDC422-CDC1-4B7C-9CCC-5F2605FF7D7B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aseline="0">
                <a:solidFill>
                  <a:schemeClr val="tx2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DBEA8478-9609-4979-AF28-7C645DABC946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1031" name="直線接點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32" name="直線接點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8" r:id="rId1"/>
    <p:sldLayoutId id="2147484404" r:id="rId2"/>
    <p:sldLayoutId id="2147484409" r:id="rId3"/>
    <p:sldLayoutId id="2147484405" r:id="rId4"/>
    <p:sldLayoutId id="2147484406" r:id="rId5"/>
    <p:sldLayoutId id="2147484410" r:id="rId6"/>
    <p:sldLayoutId id="2147484411" r:id="rId7"/>
    <p:sldLayoutId id="2147484412" r:id="rId8"/>
    <p:sldLayoutId id="2147484413" r:id="rId9"/>
    <p:sldLayoutId id="2147484407" r:id="rId10"/>
    <p:sldLayoutId id="214748441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Arial Unicode MS" pitchFamily="34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Arial Unicode MS" pitchFamily="34" charset="-120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ctrTitle"/>
          </p:nvPr>
        </p:nvSpPr>
        <p:spPr>
          <a:xfrm>
            <a:off x="1219200" y="3714750"/>
            <a:ext cx="6858000" cy="1162050"/>
          </a:xfrm>
        </p:spPr>
        <p:txBody>
          <a:bodyPr/>
          <a:lstStyle/>
          <a:p>
            <a:r>
              <a:rPr lang="zh-TW" altLang="en-US" b="1" dirty="0" smtClean="0"/>
              <a:t>統計計算語言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b="1" dirty="0" err="1" smtClean="0"/>
              <a:t>Ch2</a:t>
            </a:r>
            <a:r>
              <a:rPr lang="zh-TW" altLang="en-US" b="1" dirty="0" smtClean="0"/>
              <a:t>：數學運算與向量</a:t>
            </a:r>
            <a:endParaRPr lang="zh-TW" altLang="en-US" dirty="0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9200" y="5072063"/>
            <a:ext cx="6858000" cy="642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400" b="1" i="1" dirty="0" err="1" smtClean="0"/>
              <a:t>Chien</a:t>
            </a:r>
            <a:r>
              <a:rPr lang="en-US" altLang="zh-TW" sz="1400" b="1" i="1" dirty="0" smtClean="0"/>
              <a:t>-Chang Chen</a:t>
            </a:r>
            <a:endParaRPr lang="zh-TW" altLang="en-US" sz="1400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FD557-B6C3-4644-A017-C4B5ADC3E520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  <p:pic>
        <p:nvPicPr>
          <p:cNvPr id="9221" name="圖片 4" descr="資料形態與變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285750"/>
            <a:ext cx="48244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FB6ADE-4570-42F3-BEC8-7FC77CC7AEF3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 dirty="0" smtClean="0"/>
          </a:p>
        </p:txBody>
      </p:sp>
      <p:sp>
        <p:nvSpPr>
          <p:cNvPr id="1843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索引向量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若要存取向量的某個元素，可透過中括號（</a:t>
            </a:r>
            <a:r>
              <a:rPr lang="en-US" altLang="zh-TW" sz="1400" dirty="0">
                <a:latin typeface="+mn-ea"/>
                <a:ea typeface="+mn-ea"/>
              </a:rPr>
              <a:t>[]</a:t>
            </a:r>
            <a:r>
              <a:rPr lang="zh-TW" altLang="en-US" sz="1400" dirty="0">
                <a:latin typeface="+mn-ea"/>
                <a:ea typeface="+mn-ea"/>
              </a:rPr>
              <a:t>）使用索引向量（</a:t>
            </a:r>
            <a:r>
              <a:rPr lang="en-US" altLang="zh-TW" sz="1400" dirty="0">
                <a:latin typeface="+mn-ea"/>
                <a:ea typeface="+mn-ea"/>
              </a:rPr>
              <a:t>index vector</a:t>
            </a:r>
            <a:r>
              <a:rPr lang="zh-TW" altLang="en-US" sz="1400" dirty="0">
                <a:latin typeface="+mn-ea"/>
                <a:ea typeface="+mn-ea"/>
              </a:rPr>
              <a:t>）的方式存取。索引向量的使用方式有四種：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邏輯向量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這種情況下，索引向量必須和被挑選元素的向量長度一致。向量中對應索引向量為 </a:t>
            </a:r>
            <a:r>
              <a:rPr lang="en-US" altLang="zh-TW" sz="1400" dirty="0">
                <a:latin typeface="+mn-ea"/>
                <a:ea typeface="+mn-ea"/>
              </a:rPr>
              <a:t>TRUE </a:t>
            </a:r>
            <a:r>
              <a:rPr lang="zh-TW" altLang="en-US" sz="1400" dirty="0">
                <a:latin typeface="+mn-ea"/>
                <a:ea typeface="+mn-ea"/>
              </a:rPr>
              <a:t>的元素將會被選出，而那些對應 </a:t>
            </a:r>
            <a:r>
              <a:rPr lang="en-US" altLang="zh-TW" sz="1400" dirty="0">
                <a:latin typeface="+mn-ea"/>
                <a:ea typeface="+mn-ea"/>
              </a:rPr>
              <a:t>FALSE </a:t>
            </a:r>
            <a:r>
              <a:rPr lang="zh-TW" altLang="en-US" sz="1400" dirty="0">
                <a:latin typeface="+mn-ea"/>
                <a:ea typeface="+mn-ea"/>
              </a:rPr>
              <a:t>的元素則被忽略：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c(1, 2, NA,4)</a:t>
            </a:r>
            <a:b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y &lt;- x[!is.na(x)]</a:t>
            </a:r>
            <a:r>
              <a:rPr lang="es-ES" altLang="zh-TW" sz="1400" dirty="0">
                <a:latin typeface="+mn-ea"/>
                <a:ea typeface="+mn-ea"/>
              </a:rPr>
              <a:t/>
            </a:r>
            <a:br>
              <a:rPr lang="es-E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這會將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向量中非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的元素選出來依照原本的順序指定給 </a:t>
            </a:r>
            <a:r>
              <a:rPr lang="en-US" altLang="zh-TW" sz="1400" dirty="0">
                <a:latin typeface="+mn-ea"/>
                <a:ea typeface="+mn-ea"/>
              </a:rPr>
              <a:t>y</a:t>
            </a:r>
            <a:r>
              <a:rPr lang="zh-TW" altLang="en-US" sz="1400" dirty="0">
                <a:latin typeface="+mn-ea"/>
                <a:ea typeface="+mn-ea"/>
              </a:rPr>
              <a:t>，要注意一點：若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中包含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元素，則所得到的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向量長度會比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向量的長度短。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另一個較複雜的例子：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c(0, -1, -2, NA, 4, 6)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z &lt;- (x + 1)[(!is.na(x)) &amp; x &gt; 0] </a:t>
            </a:r>
          </a:p>
          <a:p>
            <a:pPr lvl="2">
              <a:defRPr/>
            </a:pPr>
            <a:r>
              <a:rPr lang="zh-TW" altLang="en-US" sz="1400" dirty="0">
                <a:latin typeface="+mn-ea"/>
                <a:ea typeface="+mn-ea"/>
              </a:rPr>
              <a:t>這個例子首先把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每個元素都加一，然後選出非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且大於零的元素，依照原本的順序指定給 </a:t>
            </a:r>
            <a:r>
              <a:rPr lang="en-US" altLang="zh-TW" sz="1400" dirty="0">
                <a:latin typeface="+mn-ea"/>
                <a:ea typeface="+mn-ea"/>
              </a:rPr>
              <a:t>z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endParaRPr lang="zh-TW" altLang="en-US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CD9B18-315E-422F-8E03-35FF6B7F7E2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TW" altLang="en-US" dirty="0" smtClean="0"/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索引向量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正整數向量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這種情況下，索引向量中的每個元素必須是 </a:t>
            </a:r>
            <a:r>
              <a:rPr lang="en-US" altLang="zh-TW" sz="1400" dirty="0">
                <a:latin typeface="+mn-ea"/>
                <a:ea typeface="+mn-ea"/>
              </a:rPr>
              <a:t>{1, 2, ..., length(x)} </a:t>
            </a:r>
            <a:r>
              <a:rPr lang="zh-TW" altLang="en-US" sz="1400" dirty="0">
                <a:latin typeface="+mn-ea"/>
                <a:ea typeface="+mn-ea"/>
              </a:rPr>
              <a:t>的其中一個（</a:t>
            </a:r>
            <a:r>
              <a:rPr lang="en-US" altLang="zh-TW" sz="1400" dirty="0">
                <a:latin typeface="+mn-ea"/>
                <a:ea typeface="+mn-ea"/>
              </a:rPr>
              <a:t>length(x) </a:t>
            </a:r>
            <a:r>
              <a:rPr lang="zh-TW" altLang="en-US" sz="1400" dirty="0">
                <a:latin typeface="+mn-ea"/>
                <a:ea typeface="+mn-ea"/>
              </a:rPr>
              <a:t>為向量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的長度）。索引向量中索引對應的元素將會被選出，並且依照索引向量中的順序傳回，這種索引向量的長度沒有限制，所選出的向量長度會與索引向量的長度相同， 如 </a:t>
            </a:r>
            <a:r>
              <a:rPr lang="en-US" altLang="zh-TW" sz="1400" dirty="0">
                <a:latin typeface="+mn-ea"/>
                <a:ea typeface="+mn-ea"/>
              </a:rPr>
              <a:t>x[6] </a:t>
            </a:r>
            <a:r>
              <a:rPr lang="zh-TW" altLang="en-US" sz="1400" dirty="0">
                <a:latin typeface="+mn-ea"/>
                <a:ea typeface="+mn-ea"/>
              </a:rPr>
              <a:t>表示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的第六個元素，此外</a:t>
            </a:r>
          </a:p>
          <a:p>
            <a:pPr lvl="2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&lt;- 10:20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y &lt;- x[1:5]</a:t>
            </a:r>
          </a:p>
          <a:p>
            <a:pPr lvl="2">
              <a:defRPr/>
            </a:pPr>
            <a:r>
              <a:rPr lang="zh-TW" altLang="en-US" sz="1400" dirty="0">
                <a:latin typeface="+mn-ea"/>
                <a:ea typeface="+mn-ea"/>
              </a:rPr>
              <a:t>所得到的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的前 </a:t>
            </a:r>
            <a:r>
              <a:rPr lang="en-US" altLang="zh-TW" sz="1400" dirty="0">
                <a:latin typeface="+mn-ea"/>
                <a:ea typeface="+mn-ea"/>
              </a:rPr>
              <a:t>5 </a:t>
            </a:r>
            <a:r>
              <a:rPr lang="zh-TW" altLang="en-US" sz="1400" dirty="0">
                <a:latin typeface="+mn-ea"/>
                <a:ea typeface="+mn-ea"/>
              </a:rPr>
              <a:t>個元素。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更複雜的例子：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labs &lt;- c(“x”, “y”)[rep(c(1, 2, 2, 1), times = 4)]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會產生一個長度為 </a:t>
            </a:r>
            <a:r>
              <a:rPr lang="en-US" altLang="zh-TW" sz="1400" dirty="0">
                <a:latin typeface="+mn-ea"/>
                <a:ea typeface="+mn-ea"/>
              </a:rPr>
              <a:t>16</a:t>
            </a:r>
            <a:r>
              <a:rPr lang="zh-TW" altLang="en-US" sz="1400" dirty="0">
                <a:latin typeface="+mn-ea"/>
                <a:ea typeface="+mn-ea"/>
              </a:rPr>
              <a:t>，由 </a:t>
            </a:r>
            <a:r>
              <a:rPr lang="en-US" altLang="zh-TW" sz="1400" dirty="0">
                <a:latin typeface="+mn-ea"/>
                <a:ea typeface="+mn-ea"/>
              </a:rPr>
              <a:t>"x", "y", "y", "x" </a:t>
            </a:r>
            <a:r>
              <a:rPr lang="zh-TW" altLang="en-US" sz="1400" dirty="0">
                <a:latin typeface="+mn-ea"/>
                <a:ea typeface="+mn-ea"/>
              </a:rPr>
              <a:t>重複四次而構成的向量。</a:t>
            </a:r>
            <a:r>
              <a:rPr lang="en-US" altLang="zh-TW" sz="1400" dirty="0">
                <a:latin typeface="+mn-ea"/>
                <a:ea typeface="+mn-ea"/>
              </a:rPr>
              <a:t>rep() </a:t>
            </a:r>
            <a:r>
              <a:rPr lang="zh-TW" altLang="en-US" sz="1400" dirty="0">
                <a:latin typeface="+mn-ea"/>
                <a:ea typeface="+mn-ea"/>
              </a:rPr>
              <a:t>為重複某個向量的函數。</a:t>
            </a:r>
          </a:p>
          <a:p>
            <a:pPr lvl="2">
              <a:buFont typeface="Wingdings" pitchFamily="2" charset="2"/>
              <a:buChar char="p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負整數向量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這種索引向量與正整數向量規則一樣，負數的意思是將指定的元素排除，將剩餘的元素選出：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&lt;- 10:20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y &lt;- x[-(1:5)]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所得到的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>
                <a:latin typeface="+mn-ea"/>
                <a:ea typeface="+mn-ea"/>
              </a:rPr>
              <a:t>c(15, 16, 17, 18, 19, 20)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FD6C70-5B5A-490B-9AB3-D6ECAFBF6C1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TW" altLang="en-US" dirty="0" smtClean="0"/>
          </a:p>
        </p:txBody>
      </p:sp>
      <p:sp>
        <p:nvSpPr>
          <p:cNvPr id="2048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索引向量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字串向量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這種索引向量只能用在可以用 </a:t>
            </a:r>
            <a:r>
              <a:rPr lang="en-US" altLang="zh-TW" sz="1400" dirty="0">
                <a:latin typeface="+mn-ea"/>
                <a:ea typeface="+mn-ea"/>
              </a:rPr>
              <a:t>names </a:t>
            </a:r>
            <a:r>
              <a:rPr lang="zh-TW" altLang="en-US" sz="1400" dirty="0">
                <a:latin typeface="+mn-ea"/>
                <a:ea typeface="+mn-ea"/>
              </a:rPr>
              <a:t>屬性區別其元素的向量，在使用之前必須以 </a:t>
            </a:r>
            <a:r>
              <a:rPr lang="en-US" altLang="zh-TW" sz="1400" dirty="0">
                <a:latin typeface="+mn-ea"/>
                <a:ea typeface="+mn-ea"/>
              </a:rPr>
              <a:t>names() </a:t>
            </a:r>
            <a:r>
              <a:rPr lang="zh-TW" altLang="en-US" sz="1400" dirty="0">
                <a:latin typeface="+mn-ea"/>
                <a:ea typeface="+mn-ea"/>
              </a:rPr>
              <a:t>函數先設定 </a:t>
            </a:r>
            <a:r>
              <a:rPr lang="en-US" altLang="zh-TW" sz="1400" dirty="0">
                <a:latin typeface="+mn-ea"/>
                <a:ea typeface="+mn-ea"/>
              </a:rPr>
              <a:t>names </a:t>
            </a:r>
            <a:r>
              <a:rPr lang="zh-TW" altLang="en-US" sz="1400" dirty="0">
                <a:latin typeface="+mn-ea"/>
                <a:ea typeface="+mn-ea"/>
              </a:rPr>
              <a:t>屬性，例如：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fruit &lt;- c(5, 10, 1, 20)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names(fruit) &lt;- c("orange", "banana", "apple", "peach")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lunch &lt;-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fruit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defRPr/>
            </a:pPr>
            <a:r>
              <a:rPr lang="zh-TW" altLang="en-US" sz="1400" dirty="0">
                <a:latin typeface="+mn-ea"/>
                <a:ea typeface="+mn-ea"/>
              </a:rPr>
              <a:t>使用字串向量的好處就是容易記，這在使用 </a:t>
            </a:r>
            <a:r>
              <a:rPr lang="en-US" altLang="zh-TW" sz="1400" dirty="0">
                <a:latin typeface="+mn-ea"/>
                <a:ea typeface="+mn-ea"/>
              </a:rPr>
              <a:t>data frames </a:t>
            </a:r>
            <a:r>
              <a:rPr lang="zh-TW" altLang="en-US" sz="1400" dirty="0">
                <a:latin typeface="+mn-ea"/>
                <a:ea typeface="+mn-ea"/>
              </a:rPr>
              <a:t>的時候效果比較明顯。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p"/>
              <a:defRPr/>
            </a:pPr>
            <a:r>
              <a:rPr lang="zh-TW" altLang="en-US" sz="1400" dirty="0">
                <a:latin typeface="+mn-ea"/>
                <a:ea typeface="+mn-ea"/>
              </a:rPr>
              <a:t>索引運算式也可以用在指定向量的元素上，在這種情況下只有那些被索引向量指定的元素會被更動，例如：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pl-PL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c(1, 2, NA, NA, 3)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/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</a:t>
            </a:r>
            <a:r>
              <a:rPr lang="pl-PL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x[is.na(x)] &lt;- 0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只會將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向量中的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元素設為 </a:t>
            </a:r>
            <a:r>
              <a:rPr lang="en-US" altLang="zh-TW" sz="1400" dirty="0">
                <a:latin typeface="+mn-ea"/>
                <a:ea typeface="+mn-ea"/>
              </a:rPr>
              <a:t>0</a:t>
            </a:r>
            <a:r>
              <a:rPr lang="zh-TW" altLang="en-US" sz="1400" dirty="0">
                <a:latin typeface="+mn-ea"/>
                <a:ea typeface="+mn-ea"/>
              </a:rPr>
              <a:t>，其餘的元素不變。而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c(-1, -2, 0, 1, 2)</a:t>
            </a:r>
            <a:b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y[y &lt; 0] &lt;- -y[y &lt; 0]</a:t>
            </a:r>
            <a:r>
              <a:rPr lang="es-ES" altLang="zh-TW" sz="1400" dirty="0">
                <a:latin typeface="+mn-ea"/>
                <a:ea typeface="+mn-ea"/>
              </a:rPr>
              <a:t/>
            </a:r>
            <a:br>
              <a:rPr lang="es-E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是將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取絕對值，與下面這個作法相同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c(-1, -2, 0, 1, 2)</a:t>
            </a:r>
            <a:b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s-E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y &lt;- abs(y)</a:t>
            </a:r>
            <a:endParaRPr lang="zh-TW" altLang="en-US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數學運算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4071937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四則運算</a:t>
            </a:r>
            <a:r>
              <a:rPr lang="en-US" altLang="zh-TW" sz="1400" dirty="0" smtClean="0">
                <a:latin typeface="+mn-ea"/>
                <a:ea typeface="+mn-ea"/>
              </a:rPr>
              <a:t>	</a:t>
            </a:r>
            <a:r>
              <a:rPr lang="zh-TW" altLang="en-US" sz="1400" dirty="0" smtClean="0">
                <a:latin typeface="+mn-ea"/>
                <a:ea typeface="+mn-ea"/>
              </a:rPr>
              <a:t>先乘除、後加減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圓周率</a:t>
            </a:r>
            <a:r>
              <a:rPr lang="en-US" altLang="zh-TW" sz="1400" dirty="0" smtClean="0">
                <a:latin typeface="+mn-ea"/>
                <a:ea typeface="+mn-ea"/>
              </a:rPr>
              <a:t>&amp;</a:t>
            </a:r>
            <a:r>
              <a:rPr lang="zh-TW" altLang="en-US" sz="1400" dirty="0" smtClean="0">
                <a:latin typeface="+mn-ea"/>
                <a:ea typeface="+mn-ea"/>
              </a:rPr>
              <a:t>三角函數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ü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指數</a:t>
            </a:r>
            <a:r>
              <a:rPr lang="zh-TW" altLang="en-US" sz="1400" dirty="0" smtClean="0">
                <a:latin typeface="+mn-ea"/>
                <a:ea typeface="+mn-ea"/>
              </a:rPr>
              <a:t>與對數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16832"/>
            <a:ext cx="1352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789040"/>
            <a:ext cx="1485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7036" y="4725144"/>
            <a:ext cx="1028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4644008" y="1196752"/>
            <a:ext cx="407193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絕對值與平方根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四捨五入與進位</a:t>
            </a: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5126" y="1434480"/>
            <a:ext cx="781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2809" y="2723381"/>
            <a:ext cx="26955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數列</a:t>
            </a:r>
            <a:r>
              <a:rPr lang="en-US" altLang="zh-TW" sz="2800" b="1" dirty="0" smtClean="0"/>
              <a:t>		(1/2)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40719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數列的建立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87" y="1484784"/>
            <a:ext cx="48863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數列</a:t>
            </a:r>
            <a:r>
              <a:rPr lang="en-US" altLang="zh-TW" sz="2800" b="1" dirty="0" smtClean="0"/>
              <a:t>		(2/2)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40719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數列的統計函數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20478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484784"/>
            <a:ext cx="36290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4034" y="3501008"/>
            <a:ext cx="272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509120"/>
            <a:ext cx="2952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邏輯符號</a:t>
            </a:r>
            <a:r>
              <a:rPr lang="en-US" altLang="zh-TW" sz="2800" b="1" dirty="0" smtClean="0"/>
              <a:t>		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4071937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基本邏輯符號</a:t>
            </a: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2581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20888"/>
            <a:ext cx="34956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484784"/>
            <a:ext cx="34956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2780928"/>
            <a:ext cx="30289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4644008" y="1196752"/>
            <a:ext cx="407193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數列的篩選</a:t>
            </a: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marL="0"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dirty="0" smtClean="0"/>
              <a:t>Homework	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2559769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1.</a:t>
            </a: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2.</a:t>
            </a: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3.</a:t>
            </a: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4.</a:t>
            </a:r>
          </a:p>
        </p:txBody>
      </p:sp>
      <p:graphicFrame>
        <p:nvGraphicFramePr>
          <p:cNvPr id="17" name="物件 16"/>
          <p:cNvGraphicFramePr>
            <a:graphicFrameLocks noChangeAspect="1"/>
          </p:cNvGraphicFramePr>
          <p:nvPr/>
        </p:nvGraphicFramePr>
        <p:xfrm>
          <a:off x="900113" y="1196975"/>
          <a:ext cx="889000" cy="657225"/>
        </p:xfrm>
        <a:graphic>
          <a:graphicData uri="http://schemas.openxmlformats.org/presentationml/2006/ole">
            <p:oleObj spid="_x0000_s50178" name="方程式" r:id="rId4" imgW="634680" imgH="469800" progId="Equation.3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899592" y="2204864"/>
          <a:ext cx="889000" cy="639763"/>
        </p:xfrm>
        <a:graphic>
          <a:graphicData uri="http://schemas.openxmlformats.org/presentationml/2006/ole">
            <p:oleObj spid="_x0000_s50179" name="方程式" r:id="rId5" imgW="634680" imgH="457200" progId="Equation.3">
              <p:embed/>
            </p:oleObj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917575" y="3167063"/>
          <a:ext cx="854075" cy="587375"/>
        </p:xfrm>
        <a:graphic>
          <a:graphicData uri="http://schemas.openxmlformats.org/presentationml/2006/ole">
            <p:oleObj spid="_x0000_s50180" name="方程式" r:id="rId6" imgW="609480" imgH="419040" progId="Equation.3">
              <p:embed/>
            </p:oleObj>
          </a:graphicData>
        </a:graphic>
      </p:graphicFrame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827584" y="4149080"/>
          <a:ext cx="1868488" cy="587375"/>
        </p:xfrm>
        <a:graphic>
          <a:graphicData uri="http://schemas.openxmlformats.org/presentationml/2006/ole">
            <p:oleObj spid="_x0000_s50181" name="方程式" r:id="rId7" imgW="1333440" imgH="419040" progId="Equation.3">
              <p:embed/>
            </p:oleObj>
          </a:graphicData>
        </a:graphic>
      </p:graphicFrame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4067944" y="1196752"/>
            <a:ext cx="388843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5.</a:t>
            </a:r>
            <a:r>
              <a:rPr lang="zh-TW" altLang="en-US" sz="1600" dirty="0" smtClean="0">
                <a:latin typeface="+mn-ea"/>
                <a:ea typeface="+mn-ea"/>
              </a:rPr>
              <a:t> 產生下列數列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    </a:t>
            </a:r>
            <a:r>
              <a:rPr lang="en-US" altLang="zh-TW" sz="1600" dirty="0" smtClean="0">
                <a:latin typeface="+mn-ea"/>
                <a:ea typeface="+mn-ea"/>
              </a:rPr>
              <a:t>(1)</a:t>
            </a:r>
            <a:r>
              <a:rPr lang="zh-TW" altLang="en-US" sz="1600" dirty="0" smtClean="0">
                <a:latin typeface="+mn-ea"/>
                <a:ea typeface="+mn-ea"/>
              </a:rPr>
              <a:t> </a:t>
            </a:r>
            <a:r>
              <a:rPr lang="en-US" altLang="zh-TW" sz="1600" dirty="0" err="1" smtClean="0">
                <a:latin typeface="+mn-ea"/>
                <a:ea typeface="+mn-ea"/>
              </a:rPr>
              <a:t>s2</a:t>
            </a:r>
            <a:r>
              <a:rPr lang="en-US" altLang="zh-TW" sz="1600" dirty="0" smtClean="0">
                <a:latin typeface="+mn-ea"/>
                <a:ea typeface="+mn-ea"/>
              </a:rPr>
              <a:t> = 2,4,6,8,2,4,6,8,…(</a:t>
            </a:r>
            <a:r>
              <a:rPr lang="zh-TW" altLang="en-US" sz="1600" dirty="0" smtClean="0">
                <a:latin typeface="+mn-ea"/>
                <a:ea typeface="+mn-ea"/>
              </a:rPr>
              <a:t>重複</a:t>
            </a:r>
            <a:r>
              <a:rPr lang="en-US" altLang="zh-TW" sz="1600" dirty="0" smtClean="0">
                <a:latin typeface="+mn-ea"/>
                <a:ea typeface="+mn-ea"/>
              </a:rPr>
              <a:t>6</a:t>
            </a:r>
            <a:r>
              <a:rPr lang="zh-TW" altLang="en-US" sz="1600" dirty="0" smtClean="0">
                <a:latin typeface="+mn-ea"/>
                <a:ea typeface="+mn-ea"/>
              </a:rPr>
              <a:t>次</a:t>
            </a:r>
            <a:r>
              <a:rPr lang="en-US" altLang="zh-TW" sz="1600" dirty="0" smtClean="0">
                <a:latin typeface="+mn-ea"/>
                <a:ea typeface="+mn-ea"/>
              </a:rPr>
              <a:t>)</a:t>
            </a:r>
          </a:p>
          <a:p>
            <a:pPr marL="0" lvl="1">
              <a:defRPr/>
            </a:pPr>
            <a:r>
              <a:rPr lang="zh-TW" altLang="en-US" sz="1600" dirty="0">
                <a:latin typeface="+mn-ea"/>
                <a:ea typeface="+mn-ea"/>
              </a:rPr>
              <a:t> </a:t>
            </a:r>
            <a:r>
              <a:rPr lang="zh-TW" altLang="en-US" sz="1600" dirty="0" smtClean="0">
                <a:latin typeface="+mn-ea"/>
                <a:ea typeface="+mn-ea"/>
              </a:rPr>
              <a:t>   </a:t>
            </a:r>
            <a:r>
              <a:rPr lang="en-US" altLang="zh-TW" sz="1600" dirty="0" smtClean="0">
                <a:latin typeface="+mn-ea"/>
                <a:ea typeface="+mn-ea"/>
              </a:rPr>
              <a:t>(2) </a:t>
            </a:r>
            <a:r>
              <a:rPr lang="en-US" altLang="zh-TW" sz="1600" dirty="0" err="1" smtClean="0">
                <a:latin typeface="+mn-ea"/>
                <a:ea typeface="+mn-ea"/>
              </a:rPr>
              <a:t>w2</a:t>
            </a:r>
            <a:r>
              <a:rPr lang="en-US" altLang="zh-TW" sz="1600" dirty="0" smtClean="0">
                <a:latin typeface="+mn-ea"/>
                <a:ea typeface="+mn-ea"/>
              </a:rPr>
              <a:t> = 5,8,17,4,1,-4,2,-4</a:t>
            </a: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6.</a:t>
            </a:r>
            <a:r>
              <a:rPr lang="zh-TW" altLang="en-US" sz="1600" dirty="0" smtClean="0">
                <a:latin typeface="+mn-ea"/>
                <a:ea typeface="+mn-ea"/>
              </a:rPr>
              <a:t> 產生新數列</a:t>
            </a:r>
            <a:r>
              <a:rPr lang="en-US" altLang="zh-TW" sz="1600" dirty="0" err="1" smtClean="0">
                <a:latin typeface="+mn-ea"/>
                <a:ea typeface="+mn-ea"/>
              </a:rPr>
              <a:t>s2.ln</a:t>
            </a:r>
            <a:r>
              <a:rPr lang="en-US" altLang="zh-TW" sz="1600" dirty="0" smtClean="0">
                <a:latin typeface="+mn-ea"/>
                <a:ea typeface="+mn-ea"/>
              </a:rPr>
              <a:t>=</a:t>
            </a:r>
            <a:r>
              <a:rPr lang="en-US" altLang="zh-TW" sz="1600" dirty="0" err="1" smtClean="0">
                <a:latin typeface="+mn-ea"/>
                <a:ea typeface="+mn-ea"/>
              </a:rPr>
              <a:t>ln</a:t>
            </a:r>
            <a:r>
              <a:rPr lang="en-US" altLang="zh-TW" sz="1600" dirty="0" smtClean="0">
                <a:latin typeface="+mn-ea"/>
                <a:ea typeface="+mn-ea"/>
              </a:rPr>
              <a:t>(</a:t>
            </a:r>
            <a:r>
              <a:rPr lang="en-US" altLang="zh-TW" sz="1600" dirty="0" err="1" smtClean="0">
                <a:latin typeface="+mn-ea"/>
                <a:ea typeface="+mn-ea"/>
              </a:rPr>
              <a:t>s2</a:t>
            </a:r>
            <a:r>
              <a:rPr lang="en-US" altLang="zh-TW" sz="1600" dirty="0" smtClean="0">
                <a:latin typeface="+mn-ea"/>
                <a:ea typeface="+mn-ea"/>
              </a:rPr>
              <a:t>)</a:t>
            </a:r>
            <a:r>
              <a:rPr lang="zh-TW" altLang="en-US" sz="1600" dirty="0" smtClean="0">
                <a:latin typeface="+mn-ea"/>
                <a:ea typeface="+mn-ea"/>
              </a:rPr>
              <a:t>，並計算極大</a:t>
            </a:r>
            <a:r>
              <a:rPr lang="en-US" altLang="zh-TW" sz="1600" dirty="0" smtClean="0">
                <a:latin typeface="+mn-ea"/>
                <a:ea typeface="+mn-ea"/>
              </a:rPr>
              <a:t/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zh-TW" altLang="en-US" sz="1600" dirty="0" smtClean="0">
                <a:latin typeface="+mn-ea"/>
                <a:ea typeface="+mn-ea"/>
              </a:rPr>
              <a:t>    值跟極小值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7.</a:t>
            </a:r>
            <a:r>
              <a:rPr lang="zh-TW" altLang="en-US" sz="1600" dirty="0" smtClean="0">
                <a:latin typeface="+mn-ea"/>
                <a:ea typeface="+mn-ea"/>
              </a:rPr>
              <a:t> 產生新數列</a:t>
            </a:r>
            <a:r>
              <a:rPr lang="en-US" altLang="zh-TW" sz="1600" dirty="0">
                <a:latin typeface="+mn-ea"/>
                <a:ea typeface="+mn-ea"/>
              </a:rPr>
              <a:t> </a:t>
            </a:r>
            <a:r>
              <a:rPr lang="en-US" altLang="zh-TW" sz="1600" dirty="0" smtClean="0">
                <a:latin typeface="+mn-ea"/>
                <a:ea typeface="+mn-ea"/>
              </a:rPr>
              <a:t>w2.exp = (0.5)</a:t>
            </a:r>
            <a:r>
              <a:rPr lang="en-US" altLang="zh-TW" sz="1600" baseline="30000" dirty="0" err="1" smtClean="0">
                <a:latin typeface="+mn-ea"/>
                <a:ea typeface="+mn-ea"/>
              </a:rPr>
              <a:t>w2</a:t>
            </a:r>
            <a:r>
              <a:rPr lang="zh-TW" altLang="en-US" sz="1600" dirty="0" smtClean="0">
                <a:latin typeface="+mn-ea"/>
                <a:ea typeface="+mn-ea"/>
              </a:rPr>
              <a:t>，並計算</a:t>
            </a:r>
            <a:r>
              <a:rPr lang="en-US" altLang="zh-TW" sz="1600" dirty="0" smtClean="0">
                <a:latin typeface="+mn-ea"/>
                <a:ea typeface="+mn-ea"/>
              </a:rPr>
              <a:t/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zh-TW" altLang="en-US" sz="1600" dirty="0" smtClean="0">
                <a:latin typeface="+mn-ea"/>
                <a:ea typeface="+mn-ea"/>
              </a:rPr>
              <a:t>    </a:t>
            </a:r>
            <a:r>
              <a:rPr lang="en-US" altLang="zh-TW" sz="1600" dirty="0" smtClean="0">
                <a:latin typeface="+mn-ea"/>
                <a:ea typeface="+mn-ea"/>
              </a:rPr>
              <a:t>w2.exp</a:t>
            </a:r>
            <a:r>
              <a:rPr lang="zh-TW" altLang="en-US" sz="1600" dirty="0" smtClean="0">
                <a:latin typeface="+mn-ea"/>
                <a:ea typeface="+mn-ea"/>
              </a:rPr>
              <a:t>的第</a:t>
            </a:r>
            <a:r>
              <a:rPr lang="en-US" altLang="zh-TW" sz="1600" dirty="0" smtClean="0">
                <a:latin typeface="+mn-ea"/>
                <a:ea typeface="+mn-ea"/>
              </a:rPr>
              <a:t>95</a:t>
            </a:r>
            <a:r>
              <a:rPr lang="zh-TW" altLang="en-US" sz="1600" dirty="0" smtClean="0">
                <a:latin typeface="+mn-ea"/>
                <a:ea typeface="+mn-ea"/>
              </a:rPr>
              <a:t>百分位數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en-US" altLang="zh-TW" sz="1600" dirty="0" smtClean="0">
                <a:latin typeface="+mn-ea"/>
                <a:ea typeface="+mn-ea"/>
              </a:rPr>
              <a:t>8.</a:t>
            </a:r>
            <a:r>
              <a:rPr lang="zh-TW" altLang="en-US" sz="1600" dirty="0" smtClean="0">
                <a:latin typeface="+mn-ea"/>
                <a:ea typeface="+mn-ea"/>
              </a:rPr>
              <a:t> 使用</a:t>
            </a:r>
            <a:r>
              <a:rPr lang="en-US" altLang="zh-TW" sz="1600" dirty="0" err="1" smtClean="0">
                <a:latin typeface="+mn-ea"/>
                <a:ea typeface="+mn-ea"/>
              </a:rPr>
              <a:t>w2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0" lvl="1"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    </a:t>
            </a:r>
            <a:r>
              <a:rPr lang="en-US" altLang="zh-TW" sz="1600" dirty="0" smtClean="0">
                <a:latin typeface="+mn-ea"/>
                <a:ea typeface="+mn-ea"/>
              </a:rPr>
              <a:t>(1)</a:t>
            </a:r>
            <a:r>
              <a:rPr lang="zh-TW" altLang="en-US" sz="1600" dirty="0" smtClean="0">
                <a:latin typeface="+mn-ea"/>
                <a:ea typeface="+mn-ea"/>
              </a:rPr>
              <a:t> </a:t>
            </a:r>
            <a:r>
              <a:rPr lang="zh-TW" altLang="en-US" sz="1600" dirty="0">
                <a:latin typeface="+mn-ea"/>
                <a:ea typeface="+mn-ea"/>
              </a:rPr>
              <a:t>找出</a:t>
            </a:r>
            <a:r>
              <a:rPr lang="en-US" altLang="zh-TW" sz="1600" dirty="0" err="1" smtClean="0">
                <a:latin typeface="+mn-ea"/>
                <a:ea typeface="+mn-ea"/>
              </a:rPr>
              <a:t>w2</a:t>
            </a:r>
            <a:r>
              <a:rPr lang="zh-TW" altLang="en-US" sz="1600" dirty="0" smtClean="0">
                <a:latin typeface="+mn-ea"/>
                <a:ea typeface="+mn-ea"/>
              </a:rPr>
              <a:t>排序後第</a:t>
            </a:r>
            <a:r>
              <a:rPr lang="en-US" altLang="zh-TW" sz="1600" dirty="0" smtClean="0">
                <a:latin typeface="+mn-ea"/>
                <a:ea typeface="+mn-ea"/>
              </a:rPr>
              <a:t>5</a:t>
            </a:r>
            <a:r>
              <a:rPr lang="zh-TW" altLang="en-US" sz="1600" dirty="0" smtClean="0">
                <a:latin typeface="+mn-ea"/>
                <a:ea typeface="+mn-ea"/>
              </a:rPr>
              <a:t>個元素的原始所</a:t>
            </a:r>
            <a:r>
              <a:rPr lang="en-US" altLang="zh-TW" sz="1600" dirty="0" smtClean="0">
                <a:latin typeface="+mn-ea"/>
                <a:ea typeface="+mn-ea"/>
              </a:rPr>
              <a:t/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zh-TW" altLang="en-US" sz="1600" dirty="0">
                <a:latin typeface="+mn-ea"/>
                <a:ea typeface="+mn-ea"/>
              </a:rPr>
              <a:t>          在位置</a:t>
            </a: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zh-TW" altLang="en-US" sz="1600" dirty="0">
                <a:latin typeface="+mn-ea"/>
                <a:ea typeface="+mn-ea"/>
              </a:rPr>
              <a:t>    </a:t>
            </a:r>
            <a:r>
              <a:rPr lang="en-US" altLang="zh-TW" sz="1600" dirty="0">
                <a:latin typeface="+mn-ea"/>
                <a:ea typeface="+mn-ea"/>
              </a:rPr>
              <a:t>(2)</a:t>
            </a:r>
            <a:r>
              <a:rPr lang="zh-TW" altLang="en-US" sz="1600" dirty="0">
                <a:latin typeface="+mn-ea"/>
                <a:ea typeface="+mn-ea"/>
              </a:rPr>
              <a:t> 找出</a:t>
            </a:r>
            <a:r>
              <a:rPr lang="en-US" altLang="zh-TW" sz="1600" dirty="0" err="1">
                <a:latin typeface="+mn-ea"/>
                <a:ea typeface="+mn-ea"/>
              </a:rPr>
              <a:t>w2</a:t>
            </a:r>
            <a:r>
              <a:rPr lang="zh-TW" altLang="en-US" sz="1600" dirty="0">
                <a:latin typeface="+mn-ea"/>
                <a:ea typeface="+mn-ea"/>
              </a:rPr>
              <a:t>第</a:t>
            </a:r>
            <a:r>
              <a:rPr lang="en-US" altLang="zh-TW" sz="1600" dirty="0">
                <a:latin typeface="+mn-ea"/>
                <a:ea typeface="+mn-ea"/>
              </a:rPr>
              <a:t>5</a:t>
            </a:r>
            <a:r>
              <a:rPr lang="zh-TW" altLang="en-US" sz="1600" dirty="0">
                <a:latin typeface="+mn-ea"/>
                <a:ea typeface="+mn-ea"/>
              </a:rPr>
              <a:t>個元素的排序等級</a:t>
            </a:r>
            <a:endParaRPr lang="en-US" altLang="zh-TW" sz="1600" dirty="0">
              <a:latin typeface="+mn-ea"/>
              <a:ea typeface="+mn-ea"/>
            </a:endParaRPr>
          </a:p>
          <a:p>
            <a:pPr marL="0" lvl="1">
              <a:defRPr/>
            </a:pPr>
            <a:r>
              <a:rPr lang="zh-TW" altLang="en-US" sz="1600" dirty="0">
                <a:latin typeface="+mn-ea"/>
                <a:ea typeface="+mn-ea"/>
              </a:rPr>
              <a:t> </a:t>
            </a:r>
            <a:r>
              <a:rPr lang="zh-TW" altLang="en-US" sz="1600" dirty="0" smtClean="0">
                <a:latin typeface="+mn-ea"/>
                <a:ea typeface="+mn-ea"/>
              </a:rPr>
              <a:t>   </a:t>
            </a:r>
            <a:r>
              <a:rPr lang="en-US" altLang="zh-TW" sz="1600" dirty="0" smtClean="0">
                <a:latin typeface="+mn-ea"/>
                <a:ea typeface="+mn-ea"/>
              </a:rPr>
              <a:t>(3)</a:t>
            </a:r>
            <a:r>
              <a:rPr lang="zh-TW" altLang="en-US" sz="1600" dirty="0" smtClean="0">
                <a:latin typeface="+mn-ea"/>
                <a:ea typeface="+mn-ea"/>
              </a:rPr>
              <a:t> 最大值與最小值所在位置</a:t>
            </a:r>
            <a:endParaRPr lang="en-US" altLang="zh-TW" sz="16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向量（</a:t>
            </a:r>
            <a:r>
              <a:rPr lang="en-US" altLang="zh-TW" sz="2800" b="1" dirty="0" smtClean="0"/>
              <a:t>vectors</a:t>
            </a:r>
            <a:r>
              <a:rPr lang="zh-TW" altLang="en-US" sz="2800" b="1" dirty="0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61D73-18EE-461F-8B49-94FF573B440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向量與賦值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x &lt;- c(10.4, 5.6, 3.1, 6.4, 21.7)	</a:t>
            </a:r>
            <a:r>
              <a:rPr lang="zh-TW" altLang="en-US" sz="1400" dirty="0">
                <a:latin typeface="+mn-ea"/>
                <a:ea typeface="+mn-ea"/>
              </a:rPr>
              <a:t>呼叫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函數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c() </a:t>
            </a:r>
            <a:r>
              <a:rPr lang="zh-TW" altLang="en-US" sz="1400" dirty="0">
                <a:latin typeface="+mn-ea"/>
                <a:ea typeface="+mn-ea"/>
              </a:rPr>
              <a:t>建立一個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向量</a:t>
            </a:r>
            <a:r>
              <a:rPr lang="zh-TW" altLang="en-US" sz="1400" dirty="0">
                <a:latin typeface="+mn-ea"/>
                <a:ea typeface="+mn-ea"/>
              </a:rPr>
              <a:t>並指定給 </a:t>
            </a:r>
            <a:r>
              <a:rPr lang="en-US" altLang="zh-TW" sz="1400" dirty="0">
                <a:latin typeface="+mn-ea"/>
                <a:ea typeface="+mn-ea"/>
              </a:rPr>
              <a:t>x</a:t>
            </a:r>
            <a:r>
              <a:rPr lang="zh-TW" altLang="en-US" sz="1400" dirty="0">
                <a:latin typeface="+mn-ea"/>
                <a:ea typeface="+mn-ea"/>
              </a:rPr>
              <a:t>，其中 </a:t>
            </a:r>
            <a:r>
              <a:rPr lang="en-US" altLang="zh-TW" sz="1400" dirty="0">
                <a:latin typeface="+mn-ea"/>
                <a:ea typeface="+mn-ea"/>
              </a:rPr>
              <a:t>“&lt;-”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zh-TW" altLang="en-US" sz="1400" dirty="0">
                <a:latin typeface="+mn-ea"/>
                <a:ea typeface="+mn-ea"/>
              </a:rPr>
              <a:t>特有的指定運算子（</a:t>
            </a:r>
            <a:r>
              <a:rPr lang="en-US" altLang="zh-TW" sz="1400" dirty="0">
                <a:latin typeface="+mn-ea"/>
                <a:ea typeface="+mn-ea"/>
              </a:rPr>
              <a:t>assignment operator</a:t>
            </a:r>
            <a:r>
              <a:rPr lang="zh-TW" altLang="en-US" sz="1400" dirty="0">
                <a:latin typeface="+mn-ea"/>
                <a:ea typeface="+mn-ea"/>
              </a:rPr>
              <a:t>），在大多數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zh-TW" altLang="en-US" sz="1400" dirty="0">
                <a:latin typeface="+mn-ea"/>
                <a:ea typeface="+mn-ea"/>
              </a:rPr>
              <a:t>的情況下可以用 </a:t>
            </a:r>
            <a:r>
              <a:rPr lang="en-US" altLang="zh-TW" sz="1400" dirty="0">
                <a:latin typeface="+mn-ea"/>
                <a:ea typeface="+mn-ea"/>
              </a:rPr>
              <a:t>“=” </a:t>
            </a:r>
            <a:r>
              <a:rPr lang="zh-TW" altLang="en-US" sz="1400" dirty="0">
                <a:latin typeface="+mn-ea"/>
                <a:ea typeface="+mn-ea"/>
              </a:rPr>
              <a:t>取代，如下例。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en-US" altLang="zh-TW" sz="1400" dirty="0"/>
              <a:t>x = c(10.4, 5.6, 3.1, 6.4, 21.7)		</a:t>
            </a:r>
            <a:r>
              <a:rPr lang="zh-TW" altLang="en-US" sz="1400" dirty="0">
                <a:latin typeface="+mn-ea"/>
                <a:ea typeface="+mn-ea"/>
              </a:rPr>
              <a:t>以上兩個命令是一樣的，但傳統上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的程式設計者習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zh-TW" altLang="en-US" sz="1400" dirty="0">
                <a:latin typeface="+mn-ea"/>
                <a:ea typeface="+mn-ea"/>
              </a:rPr>
              <a:t>慣都是使用 </a:t>
            </a:r>
            <a:r>
              <a:rPr lang="en-US" altLang="zh-TW" sz="1400" dirty="0">
                <a:latin typeface="+mn-ea"/>
                <a:ea typeface="+mn-ea"/>
              </a:rPr>
              <a:t>"&lt;-"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y &lt;- c(x, 0, x)		c() </a:t>
            </a:r>
            <a:r>
              <a:rPr lang="zh-TW" altLang="en-US" sz="1400" dirty="0">
                <a:latin typeface="+mn-ea"/>
                <a:ea typeface="+mn-ea"/>
              </a:rPr>
              <a:t>函數可以有任意多個參數，它的傳回值是一個把這些參數首尾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相連而形成的一個向量，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c() 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函數的參數型態亦可是向量</a:t>
            </a:r>
            <a:r>
              <a:rPr lang="zh-TW" altLang="en-US" sz="1400" dirty="0">
                <a:latin typeface="+mn-ea"/>
              </a:rPr>
              <a:t>。 </a:t>
            </a:r>
            <a:r>
              <a:rPr lang="zh-TW" altLang="en-US" sz="1400" dirty="0">
                <a:latin typeface="+mn-ea"/>
                <a:ea typeface="+mn-ea"/>
              </a:rPr>
              <a:t>本例將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兩個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向量與 </a:t>
            </a:r>
            <a:r>
              <a:rPr lang="en-US" altLang="zh-TW" sz="1400" dirty="0">
                <a:latin typeface="+mn-ea"/>
                <a:ea typeface="+mn-ea"/>
              </a:rPr>
              <a:t>‘0’ </a:t>
            </a:r>
            <a:r>
              <a:rPr lang="zh-TW" altLang="en-US" sz="1400" dirty="0">
                <a:latin typeface="+mn-ea"/>
                <a:ea typeface="+mn-ea"/>
              </a:rPr>
              <a:t>連接起來，形成一個新的向量。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y		</a:t>
            </a:r>
            <a:r>
              <a:rPr lang="zh-TW" altLang="en-US" sz="1400" dirty="0">
                <a:latin typeface="+mn-ea"/>
                <a:ea typeface="+mn-ea"/>
              </a:rPr>
              <a:t>若要查看變數內容，直接在命令列輸入變數名稱，即可查看變數內容。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輸出為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10.4  5.6  3.1  6.4 21.7  0.0 10.4  5.6  3.1  6.4 21.7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value &lt;- 1.5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value &lt;- c(1.5)		</a:t>
            </a:r>
            <a:r>
              <a:rPr lang="zh-TW" altLang="en-US" sz="1400" dirty="0">
                <a:latin typeface="+mn-ea"/>
                <a:ea typeface="+mn-ea"/>
              </a:rPr>
              <a:t>若直接指定一個數值給變數，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會把它當成只有一個元素的向量，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因此這兩個指令是一樣的。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x &lt;- c(1, 2, 3, 4)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x[2]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x[3] &lt;- 100		</a:t>
            </a:r>
            <a:r>
              <a:rPr lang="zh-TW" altLang="en-US" sz="1400" dirty="0">
                <a:latin typeface="+mn-ea"/>
                <a:ea typeface="+mn-ea"/>
              </a:rPr>
              <a:t>要存取向量的某個元素，則可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使用中括號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[] 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來指定元素的索引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（</a:t>
            </a:r>
            <a:r>
              <a:rPr lang="en-US" altLang="zh-TW" sz="1400" dirty="0">
                <a:latin typeface="+mn-ea"/>
                <a:ea typeface="+mn-ea"/>
              </a:rPr>
              <a:t>index</a:t>
            </a:r>
            <a:r>
              <a:rPr lang="zh-TW" altLang="en-US" sz="1400" dirty="0">
                <a:latin typeface="+mn-ea"/>
                <a:ea typeface="+mn-ea"/>
              </a:rPr>
              <a:t>），索引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以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1 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為起始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D4248B-36E3-4B28-BA84-E96ECA43EC1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向量與賦值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# this is a comment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>
                <a:latin typeface="+mn-ea"/>
                <a:ea typeface="+mn-ea"/>
              </a:rPr>
              <a:t> a &lt;- 1 # this is the other		R </a:t>
            </a:r>
            <a:r>
              <a:rPr lang="zh-TW" altLang="en-US" sz="1400" dirty="0">
                <a:latin typeface="+mn-ea"/>
                <a:ea typeface="+mn-ea"/>
              </a:rPr>
              <a:t>對於每一行所有 </a:t>
            </a:r>
            <a:r>
              <a:rPr lang="en-US" altLang="zh-TW" sz="1400" dirty="0">
                <a:latin typeface="+mn-ea"/>
                <a:ea typeface="+mn-ea"/>
              </a:rPr>
              <a:t># </a:t>
            </a:r>
            <a:r>
              <a:rPr lang="zh-TW" altLang="en-US" sz="1400" dirty="0">
                <a:latin typeface="+mn-ea"/>
                <a:ea typeface="+mn-ea"/>
              </a:rPr>
              <a:t>之後的文字都會視為註解。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pt-BR" altLang="zh-TW" sz="1400" dirty="0">
                <a:latin typeface="+mn-ea"/>
                <a:ea typeface="+mn-ea"/>
              </a:rPr>
              <a:t>a &lt;- 1; b &lt;- 2; c &lt;- 3;		</a:t>
            </a:r>
            <a:r>
              <a:rPr lang="zh-TW" altLang="en-US" sz="1400" dirty="0">
                <a:latin typeface="+mn-ea"/>
                <a:ea typeface="+mn-ea"/>
              </a:rPr>
              <a:t>在一行中輸入多個命令，則使用分號隔開。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向量運算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x &lt;- c(1, 2, 3)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y &lt;- x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x * y		</a:t>
            </a:r>
            <a:r>
              <a:rPr lang="zh-TW" altLang="en-US" sz="1400" dirty="0">
                <a:latin typeface="+mn-ea"/>
                <a:ea typeface="+mn-ea"/>
              </a:rPr>
              <a:t>在算術運算式中使用向量會對該向量的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每一個元素</a:t>
            </a:r>
            <a:r>
              <a:rPr lang="zh-TW" altLang="en-US" sz="1400" dirty="0">
                <a:latin typeface="+mn-ea"/>
                <a:ea typeface="+mn-ea"/>
              </a:rPr>
              <a:t>都進行同樣算術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運算，本例的結果為 </a:t>
            </a:r>
            <a:r>
              <a:rPr lang="en-US" altLang="zh-TW" sz="1400" dirty="0">
                <a:latin typeface="+mn-ea"/>
                <a:ea typeface="+mn-ea"/>
              </a:rPr>
              <a:t>c(1, 4, 9)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x &lt;- c(1, 2, 3, 4)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y &lt;- c(5, 6)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z &lt;- x * y		</a:t>
            </a:r>
            <a:r>
              <a:rPr lang="zh-TW" altLang="en-US" sz="1400" dirty="0">
                <a:latin typeface="+mn-ea"/>
                <a:ea typeface="+mn-ea"/>
              </a:rPr>
              <a:t>如果向量的長度不一樣，則較短的向量會重複自己本身直到與最長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的向量長度相同再進行運算。在此運算式中，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向量長度為 </a:t>
            </a:r>
            <a:r>
              <a:rPr lang="en-US" altLang="zh-TW" sz="1400" dirty="0">
                <a:latin typeface="+mn-ea"/>
                <a:ea typeface="+mn-ea"/>
              </a:rPr>
              <a:t>4</a:t>
            </a:r>
            <a:r>
              <a:rPr lang="zh-TW" altLang="en-U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向量的長度為 </a:t>
            </a:r>
            <a:r>
              <a:rPr lang="en-US" altLang="zh-TW" sz="1400" dirty="0">
                <a:latin typeface="+mn-ea"/>
                <a:ea typeface="+mn-ea"/>
              </a:rPr>
              <a:t>2</a:t>
            </a:r>
            <a:r>
              <a:rPr lang="zh-TW" altLang="en-US" sz="1400" dirty="0">
                <a:latin typeface="+mn-ea"/>
                <a:ea typeface="+mn-ea"/>
              </a:rPr>
              <a:t>，當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相乘時，因為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的長度不足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會將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重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複直到與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的長度相同為止，在這裡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重複兩次變成 </a:t>
            </a:r>
            <a:r>
              <a:rPr lang="en-US" altLang="zh-TW" sz="1400" dirty="0">
                <a:latin typeface="+mn-ea"/>
                <a:ea typeface="+mn-ea"/>
              </a:rPr>
              <a:t>c(5, 6, 5, 6)</a:t>
            </a:r>
            <a:r>
              <a:rPr lang="zh-TW" altLang="en-U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因此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的結果為 </a:t>
            </a:r>
            <a:r>
              <a:rPr lang="en-US" altLang="zh-TW" sz="1400" dirty="0">
                <a:latin typeface="+mn-ea"/>
                <a:ea typeface="+mn-ea"/>
              </a:rPr>
              <a:t>c(5, 12, 15, 24)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x &lt;- c(1, 2, 3)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s-ES" altLang="zh-TW" sz="1400" dirty="0">
                <a:latin typeface="+mn-ea"/>
                <a:ea typeface="+mn-ea"/>
              </a:rPr>
              <a:t>y &lt;- 2 * x + 3		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在碰到數值的時候，都會當成只有一個元素的向量。本例得到的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y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  <a:r>
              <a:rPr lang="en-US" altLang="zh-TW" sz="1400" dirty="0">
                <a:latin typeface="+mn-ea"/>
                <a:ea typeface="+mn-ea"/>
              </a:rPr>
              <a:t>(5, 7, 9)</a:t>
            </a:r>
            <a:r>
              <a:rPr lang="zh-TW" altLang="en-US" sz="1400" dirty="0">
                <a:latin typeface="+mn-ea"/>
                <a:ea typeface="+mn-ea"/>
              </a:rPr>
              <a:t>。 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79B9C4-0D11-4C65-8471-EBD1E5F0BAE9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運算子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算術運算子</a:t>
            </a:r>
            <a:r>
              <a:rPr lang="en-US" altLang="zh-TW" sz="1400" dirty="0">
                <a:latin typeface="+mn-ea"/>
                <a:ea typeface="+mn-ea"/>
              </a:rPr>
              <a:t>	+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-</a:t>
            </a:r>
            <a:r>
              <a:rPr lang="zh-TW" altLang="en-US" sz="1400" dirty="0">
                <a:latin typeface="+mn-ea"/>
                <a:ea typeface="+mn-ea"/>
              </a:rPr>
              <a:t>、*、</a:t>
            </a:r>
            <a:r>
              <a:rPr lang="en-US" altLang="zh-TW" sz="1400" dirty="0">
                <a:latin typeface="+mn-ea"/>
                <a:ea typeface="+mn-ea"/>
              </a:rPr>
              <a:t>/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^</a:t>
            </a:r>
            <a:r>
              <a:rPr lang="zh-TW" altLang="en-US" sz="1400" dirty="0">
                <a:latin typeface="+mn-ea"/>
                <a:ea typeface="+mn-ea"/>
              </a:rPr>
              <a:t>（冪運算）與 </a:t>
            </a:r>
            <a:r>
              <a:rPr lang="en-US" altLang="zh-TW" sz="1400" dirty="0">
                <a:latin typeface="+mn-ea"/>
                <a:ea typeface="+mn-ea"/>
              </a:rPr>
              <a:t>%%</a:t>
            </a:r>
            <a:r>
              <a:rPr lang="zh-TW" altLang="en-US" sz="1400" dirty="0">
                <a:latin typeface="+mn-ea"/>
                <a:ea typeface="+mn-ea"/>
              </a:rPr>
              <a:t>（餘數）。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數學函數</a:t>
            </a:r>
            <a:r>
              <a:rPr lang="en-US" altLang="zh-TW" sz="1400" dirty="0">
                <a:latin typeface="+mn-ea"/>
                <a:ea typeface="+mn-ea"/>
              </a:rPr>
              <a:t>	log()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exp()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sin()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cos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tan()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sqrt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等等。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max(x)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的最大值。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min(x)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的最小值。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range(x)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的範圍，即 </a:t>
            </a:r>
            <a:r>
              <a:rPr lang="en-US" altLang="zh-TW" sz="1400" dirty="0">
                <a:latin typeface="+mn-ea"/>
                <a:ea typeface="+mn-ea"/>
              </a:rPr>
              <a:t>c(min(x), max(x))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length(x)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的元素個數。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sum(x)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的元素總和。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prod(x)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的元素乘積。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sort(x)	</a:t>
            </a:r>
            <a:r>
              <a:rPr lang="zh-TW" altLang="en-US" sz="1400" dirty="0">
                <a:latin typeface="+mn-ea"/>
                <a:ea typeface="+mn-ea"/>
              </a:rPr>
              <a:t>傳回一個將向量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排序之後的新向量。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mean(x)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的平均值。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var</a:t>
            </a:r>
            <a:r>
              <a:rPr lang="en-US" altLang="zh-TW" sz="1400" dirty="0">
                <a:latin typeface="+mn-ea"/>
                <a:ea typeface="+mn-ea"/>
              </a:rPr>
              <a:t>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的樣本變異數（</a:t>
            </a:r>
            <a:r>
              <a:rPr lang="en-US" altLang="zh-TW" sz="1400" dirty="0">
                <a:latin typeface="+mn-ea"/>
                <a:ea typeface="+mn-ea"/>
              </a:rPr>
              <a:t>variance</a:t>
            </a:r>
            <a:r>
              <a:rPr lang="zh-TW" altLang="en-US" sz="1400" dirty="0">
                <a:latin typeface="+mn-ea"/>
                <a:ea typeface="+mn-ea"/>
              </a:rPr>
              <a:t>），即 </a:t>
            </a:r>
            <a:r>
              <a:rPr lang="en-US" altLang="zh-TW" sz="1400" dirty="0">
                <a:latin typeface="+mn-ea"/>
                <a:ea typeface="+mn-ea"/>
              </a:rPr>
              <a:t>sum((x-mean(x))^2)/(length(x)-1)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sd</a:t>
            </a:r>
            <a:r>
              <a:rPr lang="en-US" altLang="zh-TW" sz="1400" dirty="0">
                <a:latin typeface="+mn-ea"/>
                <a:ea typeface="+mn-ea"/>
              </a:rPr>
              <a:t>(x)	</a:t>
            </a:r>
            <a:r>
              <a:rPr lang="zh-TW" altLang="en-US" sz="1400" dirty="0">
                <a:latin typeface="+mn-ea"/>
                <a:ea typeface="+mn-ea"/>
              </a:rPr>
              <a:t>計算向量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的樣本標準差（</a:t>
            </a:r>
            <a:r>
              <a:rPr lang="en-US" altLang="zh-TW" sz="1400" dirty="0">
                <a:latin typeface="+mn-ea"/>
                <a:ea typeface="+mn-ea"/>
              </a:rPr>
              <a:t>standard deviation</a:t>
            </a:r>
            <a:r>
              <a:rPr lang="zh-TW" altLang="en-US" sz="1400" dirty="0">
                <a:latin typeface="+mn-ea"/>
                <a:ea typeface="+mn-ea"/>
              </a:rPr>
              <a:t>），即 </a:t>
            </a:r>
            <a:r>
              <a:rPr lang="en-US" altLang="zh-TW" sz="1400" dirty="0" err="1">
                <a:latin typeface="+mn-ea"/>
                <a:ea typeface="+mn-ea"/>
              </a:rPr>
              <a:t>sqrt</a:t>
            </a:r>
            <a:r>
              <a:rPr lang="en-US" altLang="zh-TW" sz="1400" dirty="0">
                <a:latin typeface="+mn-ea"/>
                <a:ea typeface="+mn-ea"/>
              </a:rPr>
              <a:t>(</a:t>
            </a:r>
            <a:r>
              <a:rPr lang="en-US" altLang="zh-TW" sz="1400" dirty="0" err="1">
                <a:latin typeface="+mn-ea"/>
                <a:ea typeface="+mn-ea"/>
              </a:rPr>
              <a:t>var</a:t>
            </a:r>
            <a:r>
              <a:rPr lang="en-US" altLang="zh-TW" sz="1400" dirty="0">
                <a:latin typeface="+mn-ea"/>
                <a:ea typeface="+mn-ea"/>
              </a:rPr>
              <a:t>(x))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90AFC5-83C6-4CD1-8186-7FA78473FC5D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產生序列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 &lt;- 1:100		</a:t>
            </a:r>
            <a:r>
              <a:rPr lang="zh-TW" altLang="en-US" sz="1400" dirty="0">
                <a:latin typeface="+mn-ea"/>
                <a:ea typeface="+mn-ea"/>
              </a:rPr>
              <a:t>要產生 </a:t>
            </a:r>
            <a:r>
              <a:rPr lang="en-US" altLang="zh-TW" sz="1400" dirty="0">
                <a:latin typeface="+mn-ea"/>
                <a:ea typeface="+mn-ea"/>
              </a:rPr>
              <a:t>c(1, 2, 3, ..., 100)</a:t>
            </a:r>
            <a:r>
              <a:rPr lang="zh-TW" altLang="en-US" sz="1400" dirty="0">
                <a:latin typeface="+mn-ea"/>
                <a:ea typeface="+mn-ea"/>
              </a:rPr>
              <a:t>，則可使用冒號運算子。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函數 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() 	</a:t>
            </a:r>
            <a:r>
              <a:rPr lang="zh-TW" altLang="en-US" sz="1400" dirty="0">
                <a:latin typeface="+mn-ea"/>
                <a:ea typeface="+mn-ea"/>
              </a:rPr>
              <a:t>產生數列中最為常用的工具，括弧中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兩個參數指定所產生數列的首尾</a:t>
            </a:r>
            <a:r>
              <a:rPr lang="zh-TW" altLang="en-US" sz="1400" dirty="0">
                <a:latin typeface="+mn-ea"/>
                <a:ea typeface="+mn-ea"/>
              </a:rPr>
              <a:t>。如果只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是給定這兩個值，則和冒號運運算子的結果完全一樣。如 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(2, 10) </a:t>
            </a:r>
            <a:r>
              <a:rPr lang="zh-TW" altLang="en-US" sz="1400" dirty="0">
                <a:latin typeface="+mn-ea"/>
                <a:ea typeface="+mn-ea"/>
              </a:rPr>
              <a:t>等同於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2:10</a:t>
            </a:r>
            <a:r>
              <a:rPr lang="zh-TW" altLang="en-US" sz="1400" dirty="0">
                <a:latin typeface="+mn-ea"/>
                <a:ea typeface="+mn-ea"/>
              </a:rPr>
              <a:t>。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的參數和其他許多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函數的參數一樣都可以用指定名稱的方式給定，在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這情況下，參數的順序可以是任意的。所以前兩個參數就可以用 </a:t>
            </a:r>
            <a:r>
              <a:rPr lang="en-US" altLang="zh-TW" sz="1400" dirty="0">
                <a:latin typeface="+mn-ea"/>
                <a:ea typeface="+mn-ea"/>
              </a:rPr>
              <a:t>from=value 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to=value </a:t>
            </a:r>
            <a:r>
              <a:rPr lang="zh-TW" altLang="en-US" sz="1400" dirty="0">
                <a:latin typeface="+mn-ea"/>
                <a:ea typeface="+mn-ea"/>
              </a:rPr>
              <a:t>方式設定；因此 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(1, 30)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(from = 1, to = 30)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(to = 30, 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from = 1)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1:30 </a:t>
            </a:r>
            <a:r>
              <a:rPr lang="zh-TW" altLang="en-US" sz="1400" dirty="0">
                <a:latin typeface="+mn-ea"/>
                <a:ea typeface="+mn-ea"/>
              </a:rPr>
              <a:t>完全一樣。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 err="1">
                <a:latin typeface="+mn-ea"/>
                <a:ea typeface="+mn-ea"/>
              </a:rPr>
              <a:t>seq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接下來的兩個參數是 </a:t>
            </a:r>
            <a:r>
              <a:rPr lang="en-US" altLang="zh-TW" sz="1400" dirty="0">
                <a:latin typeface="+mn-ea"/>
                <a:ea typeface="+mn-ea"/>
              </a:rPr>
              <a:t>by=value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length=value</a:t>
            </a:r>
            <a:r>
              <a:rPr lang="zh-TW" altLang="en-US" sz="1400" dirty="0">
                <a:latin typeface="+mn-ea"/>
                <a:ea typeface="+mn-ea"/>
              </a:rPr>
              <a:t>；它們分別表示這個序列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的步長和長度。如果二者沒有設定，那麼預設值就是 </a:t>
            </a:r>
            <a:r>
              <a:rPr lang="en-US" altLang="zh-TW" sz="1400" dirty="0">
                <a:latin typeface="+mn-ea"/>
                <a:ea typeface="+mn-ea"/>
              </a:rPr>
              <a:t>by=1</a:t>
            </a:r>
            <a:r>
              <a:rPr lang="zh-TW" altLang="en-US" sz="1400" dirty="0">
                <a:latin typeface="+mn-ea"/>
                <a:ea typeface="+mn-ea"/>
              </a:rPr>
              <a:t>（步長為 </a:t>
            </a:r>
            <a:r>
              <a:rPr lang="en-US" altLang="zh-TW" sz="1400" dirty="0">
                <a:latin typeface="+mn-ea"/>
                <a:ea typeface="+mn-ea"/>
              </a:rPr>
              <a:t>1</a:t>
            </a:r>
            <a:r>
              <a:rPr lang="zh-TW" altLang="en-US" sz="1400" dirty="0">
                <a:latin typeface="+mn-ea"/>
                <a:ea typeface="+mn-ea"/>
              </a:rPr>
              <a:t>）：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seq1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seq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(-5, 5, by = 0.2)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所得到的 </a:t>
            </a:r>
            <a:r>
              <a:rPr lang="en-US" altLang="zh-TW" sz="1400" dirty="0">
                <a:latin typeface="+mn-ea"/>
                <a:ea typeface="+mn-ea"/>
              </a:rPr>
              <a:t>seq1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>
                <a:latin typeface="+mn-ea"/>
                <a:ea typeface="+mn-ea"/>
              </a:rPr>
              <a:t>c(-5.0, -4.8, -4.6, ..., 4.6, 4.8, 5.0)</a:t>
            </a:r>
            <a:r>
              <a:rPr lang="zh-TW" altLang="en-US" sz="1400" dirty="0">
                <a:latin typeface="+mn-ea"/>
                <a:ea typeface="+mn-ea"/>
              </a:rPr>
              <a:t>，類似的用法：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seq2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seq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(length = 51, from = -5, by = 0.2)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seq2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seq1 </a:t>
            </a:r>
            <a:r>
              <a:rPr lang="zh-TW" altLang="en-US" sz="1400" dirty="0">
                <a:latin typeface="+mn-ea"/>
                <a:ea typeface="+mn-ea"/>
              </a:rPr>
              <a:t>相同。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849739-D0C7-496D-AD38-BC89590E6523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TW" altLang="en-US" dirty="0" smtClean="0"/>
          </a:p>
        </p:txBody>
      </p:sp>
      <p:sp>
        <p:nvSpPr>
          <p:cNvPr id="1434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產生序列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函數 </a:t>
            </a:r>
            <a:r>
              <a:rPr lang="en-US" altLang="zh-TW" sz="1400" dirty="0">
                <a:latin typeface="+mn-ea"/>
                <a:ea typeface="+mn-ea"/>
              </a:rPr>
              <a:t>rep()	</a:t>
            </a:r>
            <a:r>
              <a:rPr lang="zh-TW" altLang="en-US" sz="1400" dirty="0">
                <a:latin typeface="+mn-ea"/>
                <a:ea typeface="+mn-ea"/>
              </a:rPr>
              <a:t>它可以用各種複雜的方式重複一個物件：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rep1 &lt;- rep(x, times = 3)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這種方式先把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複製三次並保持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的序列順序，逐一放在 </a:t>
            </a:r>
            <a:r>
              <a:rPr lang="en-US" altLang="zh-TW" sz="1400" dirty="0">
                <a:latin typeface="+mn-ea"/>
                <a:ea typeface="+mn-ea"/>
              </a:rPr>
              <a:t>rep1 </a:t>
            </a:r>
            <a:r>
              <a:rPr lang="zh-TW" altLang="en-US" sz="1400" dirty="0">
                <a:latin typeface="+mn-ea"/>
                <a:ea typeface="+mn-ea"/>
              </a:rPr>
              <a:t>中，得到 </a:t>
            </a:r>
            <a:r>
              <a:rPr lang="en-US" altLang="zh-TW" sz="1400" dirty="0">
                <a:latin typeface="+mn-ea"/>
                <a:ea typeface="+mn-ea"/>
              </a:rPr>
              <a:t>c(1, 2, 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3, 1, 2, 3, 1, 2, 3)</a:t>
            </a:r>
            <a:r>
              <a:rPr lang="zh-TW" altLang="en-US" sz="1400" dirty="0">
                <a:latin typeface="+mn-ea"/>
                <a:ea typeface="+mn-ea"/>
              </a:rPr>
              <a:t>。另一種方式是：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rep2 &lt;- rep(x, each = 3)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這是把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中的每個元素都重複三次，然後將重複三次的元素逐一放入，得到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c(1, 1, 1, 2, 2, 2, 3, 3, 3)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邏輯向量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邏輯向量（</a:t>
            </a:r>
            <a:r>
              <a:rPr lang="en-US" altLang="zh-TW" sz="1400" dirty="0">
                <a:latin typeface="+mn-ea"/>
                <a:ea typeface="+mn-ea"/>
              </a:rPr>
              <a:t>logical vector</a:t>
            </a:r>
            <a:r>
              <a:rPr lang="zh-TW" altLang="en-US" sz="1400" dirty="0">
                <a:latin typeface="+mn-ea"/>
                <a:ea typeface="+mn-ea"/>
              </a:rPr>
              <a:t>）就是由邏輯元素所構成的向量，每個元素可以被賦予的值有 </a:t>
            </a:r>
            <a:r>
              <a:rPr lang="en-US" altLang="zh-TW" sz="1400" dirty="0">
                <a:latin typeface="+mn-ea"/>
                <a:ea typeface="+mn-ea"/>
              </a:rPr>
              <a:t>TRUE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FALSE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。前兩個值可以分別簡寫為 </a:t>
            </a:r>
            <a:r>
              <a:rPr lang="en-US" altLang="zh-TW" sz="1400" dirty="0">
                <a:latin typeface="+mn-ea"/>
                <a:ea typeface="+mn-ea"/>
              </a:rPr>
              <a:t>T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F</a:t>
            </a:r>
            <a:r>
              <a:rPr lang="zh-TW" altLang="en-US" sz="1400" dirty="0">
                <a:latin typeface="+mn-ea"/>
                <a:ea typeface="+mn-ea"/>
              </a:rPr>
              <a:t>。但要注意的是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對 </a:t>
            </a:r>
            <a:r>
              <a:rPr lang="en-US" altLang="zh-TW" sz="1400" dirty="0">
                <a:latin typeface="+mn-ea"/>
                <a:ea typeface="+mn-ea"/>
              </a:rPr>
              <a:t>T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F </a:t>
            </a:r>
            <a:r>
              <a:rPr lang="zh-TW" altLang="en-US" sz="1400" dirty="0">
                <a:latin typeface="+mn-ea"/>
                <a:ea typeface="+mn-ea"/>
              </a:rPr>
              <a:t>的處理方式只是預設將他們設為 </a:t>
            </a:r>
            <a:r>
              <a:rPr lang="en-US" altLang="zh-TW" sz="1400" dirty="0">
                <a:latin typeface="+mn-ea"/>
                <a:ea typeface="+mn-ea"/>
              </a:rPr>
              <a:t>TRUE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FALSE </a:t>
            </a:r>
            <a:r>
              <a:rPr lang="zh-TW" altLang="en-US" sz="1400" dirty="0">
                <a:latin typeface="+mn-ea"/>
                <a:ea typeface="+mn-ea"/>
              </a:rPr>
              <a:t>的變數，所以不是系統保留字（</a:t>
            </a:r>
            <a:r>
              <a:rPr lang="en-US" altLang="zh-TW" sz="1400" dirty="0">
                <a:latin typeface="+mn-ea"/>
                <a:ea typeface="+mn-ea"/>
              </a:rPr>
              <a:t>reserved word</a:t>
            </a:r>
            <a:r>
              <a:rPr lang="zh-TW" altLang="en-US" sz="1400" dirty="0">
                <a:latin typeface="+mn-ea"/>
                <a:ea typeface="+mn-ea"/>
              </a:rPr>
              <a:t>），可以被使用者複寫。因此建議使用者儘量使用 </a:t>
            </a:r>
            <a:r>
              <a:rPr lang="en-US" altLang="zh-TW" sz="1400" dirty="0">
                <a:latin typeface="+mn-ea"/>
                <a:ea typeface="+mn-ea"/>
              </a:rPr>
              <a:t>TRUE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FALSE</a:t>
            </a:r>
            <a:r>
              <a:rPr lang="zh-TW" altLang="en-US" sz="1400" dirty="0">
                <a:latin typeface="+mn-ea"/>
                <a:ea typeface="+mn-ea"/>
              </a:rPr>
              <a:t>，避免產生不必要的困擾。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b &lt;- c(TRUE, FALSE, TRUE)	</a:t>
            </a:r>
            <a:r>
              <a:rPr lang="zh-TW" altLang="en-US" sz="1400" dirty="0">
                <a:latin typeface="+mn-ea"/>
                <a:ea typeface="+mn-ea"/>
              </a:rPr>
              <a:t>指定一個邏輯向量的方式與一般數值向量一樣使用 </a:t>
            </a:r>
            <a:r>
              <a:rPr lang="en-US" altLang="zh-TW" sz="1400" dirty="0">
                <a:latin typeface="+mn-ea"/>
                <a:ea typeface="+mn-ea"/>
              </a:rPr>
              <a:t>c()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x &lt;- c(1, 2, 3, 4)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bseq</a:t>
            </a:r>
            <a:r>
              <a:rPr lang="en-US" altLang="zh-TW" sz="1400" dirty="0">
                <a:latin typeface="+mn-ea"/>
                <a:ea typeface="+mn-ea"/>
              </a:rPr>
              <a:t> &lt;- x &lt; 3		</a:t>
            </a:r>
            <a:r>
              <a:rPr lang="zh-TW" altLang="en-US" sz="1400" dirty="0">
                <a:latin typeface="+mn-ea"/>
                <a:ea typeface="+mn-ea"/>
              </a:rPr>
              <a:t>邏輯向量亦可以由條件式（</a:t>
            </a:r>
            <a:r>
              <a:rPr lang="en-US" altLang="zh-TW" sz="1400" dirty="0">
                <a:latin typeface="+mn-ea"/>
                <a:ea typeface="+mn-ea"/>
              </a:rPr>
              <a:t>conditions</a:t>
            </a:r>
            <a:r>
              <a:rPr lang="zh-TW" altLang="en-US" sz="1400" dirty="0">
                <a:latin typeface="+mn-ea"/>
                <a:ea typeface="+mn-ea"/>
              </a:rPr>
              <a:t>）產生。</a:t>
            </a:r>
            <a:r>
              <a:rPr lang="en-US" altLang="zh-TW" sz="1400" dirty="0" err="1">
                <a:latin typeface="+mn-ea"/>
                <a:ea typeface="+mn-ea"/>
              </a:rPr>
              <a:t>bseq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是一個長度和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x </a:t>
            </a:r>
            <a:r>
              <a:rPr lang="zh-TW" altLang="en-US" sz="1400" dirty="0">
                <a:latin typeface="+mn-ea"/>
                <a:ea typeface="+mn-ea"/>
              </a:rPr>
              <a:t>一致的向量，</a:t>
            </a:r>
            <a:r>
              <a:rPr lang="en-US" altLang="zh-TW" sz="1400" dirty="0" err="1">
                <a:latin typeface="+mn-ea"/>
                <a:ea typeface="+mn-ea"/>
              </a:rPr>
              <a:t>bseq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中每個元素就是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中每個元素經過邏輯運算的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結果，即 </a:t>
            </a:r>
            <a:r>
              <a:rPr lang="en-US" altLang="zh-TW" sz="1400" dirty="0">
                <a:latin typeface="+mn-ea"/>
                <a:ea typeface="+mn-ea"/>
              </a:rPr>
              <a:t>c(TRUE, TRUE, FALSE, FALSE)</a:t>
            </a:r>
            <a:r>
              <a:rPr lang="zh-TW" altLang="en-US" sz="1400" dirty="0">
                <a:latin typeface="+mn-ea"/>
                <a:ea typeface="+mn-ea"/>
              </a:rPr>
              <a:t>。 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C305C1-8971-459F-89A0-11EA2A128856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TW" altLang="en-US" dirty="0" smtClean="0"/>
          </a:p>
        </p:txBody>
      </p:sp>
      <p:sp>
        <p:nvSpPr>
          <p:cNvPr id="1536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邏輯向量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&lt;		</a:t>
            </a:r>
            <a:r>
              <a:rPr lang="zh-TW" altLang="en-US" sz="1400" dirty="0">
                <a:latin typeface="+mn-ea"/>
                <a:ea typeface="+mn-ea"/>
              </a:rPr>
              <a:t>小於。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&lt;=		</a:t>
            </a:r>
            <a:r>
              <a:rPr lang="zh-TW" altLang="en-US" sz="1400" dirty="0">
                <a:latin typeface="+mn-ea"/>
                <a:ea typeface="+mn-ea"/>
              </a:rPr>
              <a:t>小於或等於。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&gt;		</a:t>
            </a:r>
            <a:r>
              <a:rPr lang="zh-TW" altLang="en-US" sz="1400" dirty="0">
                <a:latin typeface="+mn-ea"/>
                <a:ea typeface="+mn-ea"/>
              </a:rPr>
              <a:t>大於。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&gt;=		</a:t>
            </a:r>
            <a:r>
              <a:rPr lang="zh-TW" altLang="en-US" sz="1400" dirty="0">
                <a:latin typeface="+mn-ea"/>
                <a:ea typeface="+mn-ea"/>
              </a:rPr>
              <a:t>大於或等於。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==		</a:t>
            </a:r>
            <a:r>
              <a:rPr lang="zh-TW" altLang="en-US" sz="1400" dirty="0">
                <a:latin typeface="+mn-ea"/>
                <a:ea typeface="+mn-ea"/>
              </a:rPr>
              <a:t>等於。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!=		</a:t>
            </a:r>
            <a:r>
              <a:rPr lang="zh-TW" altLang="en-US" sz="1400" dirty="0">
                <a:latin typeface="+mn-ea"/>
                <a:ea typeface="+mn-ea"/>
              </a:rPr>
              <a:t>不等於。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&amp;		AND </a:t>
            </a:r>
            <a:r>
              <a:rPr lang="zh-TW" altLang="en-US" sz="1400" dirty="0">
                <a:latin typeface="+mn-ea"/>
                <a:ea typeface="+mn-ea"/>
              </a:rPr>
              <a:t>邏輯運算子，如 </a:t>
            </a:r>
            <a:r>
              <a:rPr lang="en-US" altLang="zh-TW" sz="1400" dirty="0">
                <a:latin typeface="+mn-ea"/>
                <a:ea typeface="+mn-ea"/>
              </a:rPr>
              <a:t>b1 &amp; b2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|		OR </a:t>
            </a:r>
            <a:r>
              <a:rPr lang="zh-TW" altLang="en-US" sz="1400" dirty="0">
                <a:latin typeface="+mn-ea"/>
                <a:ea typeface="+mn-ea"/>
              </a:rPr>
              <a:t>邏輯運算子，如 </a:t>
            </a:r>
            <a:r>
              <a:rPr lang="en-US" altLang="zh-TW" sz="1400" dirty="0">
                <a:latin typeface="+mn-ea"/>
                <a:ea typeface="+mn-ea"/>
              </a:rPr>
              <a:t>b1 | b2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!		NOT </a:t>
            </a:r>
            <a:r>
              <a:rPr lang="zh-TW" altLang="en-US" sz="1400" dirty="0">
                <a:latin typeface="+mn-ea"/>
                <a:ea typeface="+mn-ea"/>
              </a:rPr>
              <a:t>邏輯運算子，如 </a:t>
            </a:r>
            <a:r>
              <a:rPr lang="en-US" altLang="zh-TW" sz="1400" dirty="0">
                <a:latin typeface="+mn-ea"/>
                <a:ea typeface="+mn-ea"/>
              </a:rPr>
              <a:t>!b1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在一般的算術運算中採用邏輯變數，它們將會被強制轉換成數值變數，</a:t>
            </a:r>
            <a:r>
              <a:rPr lang="en-US" altLang="zh-TW" sz="1400" dirty="0">
                <a:latin typeface="+mn-ea"/>
                <a:ea typeface="+mn-ea"/>
              </a:rPr>
              <a:t>FALSE </a:t>
            </a:r>
            <a:r>
              <a:rPr lang="zh-TW" altLang="en-US" sz="1400" dirty="0">
                <a:latin typeface="+mn-ea"/>
                <a:ea typeface="+mn-ea"/>
              </a:rPr>
              <a:t>變成 </a:t>
            </a:r>
            <a:r>
              <a:rPr lang="en-US" altLang="zh-TW" sz="1400" dirty="0">
                <a:latin typeface="+mn-ea"/>
                <a:ea typeface="+mn-ea"/>
              </a:rPr>
              <a:t>0</a:t>
            </a:r>
            <a:r>
              <a:rPr lang="zh-TW" altLang="en-U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>TRUE </a:t>
            </a:r>
            <a:r>
              <a:rPr lang="zh-TW" altLang="en-US" sz="1400" dirty="0">
                <a:latin typeface="+mn-ea"/>
                <a:ea typeface="+mn-ea"/>
              </a:rPr>
              <a:t>變成 </a:t>
            </a:r>
            <a:r>
              <a:rPr lang="en-US" altLang="zh-TW" sz="1400" dirty="0">
                <a:latin typeface="+mn-ea"/>
                <a:ea typeface="+mn-ea"/>
              </a:rPr>
              <a:t>1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遺失值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在某些情況下，向量的某些元素有可能無法得知。當一個元素或是數值在統計上無法得到（</a:t>
            </a:r>
            <a:r>
              <a:rPr lang="en-US" altLang="zh-TW" sz="1400" dirty="0">
                <a:latin typeface="+mn-ea"/>
                <a:ea typeface="+mn-ea"/>
              </a:rPr>
              <a:t>not available</a:t>
            </a:r>
            <a:r>
              <a:rPr lang="zh-TW" altLang="en-US" sz="1400" dirty="0">
                <a:latin typeface="+mn-ea"/>
                <a:ea typeface="+mn-ea"/>
              </a:rPr>
              <a:t>）或是遺失值（</a:t>
            </a:r>
            <a:r>
              <a:rPr lang="en-US" altLang="zh-TW" sz="1400" dirty="0">
                <a:latin typeface="+mn-ea"/>
                <a:ea typeface="+mn-ea"/>
              </a:rPr>
              <a:t>missing value</a:t>
            </a:r>
            <a:r>
              <a:rPr lang="zh-TW" altLang="en-US" sz="1400" dirty="0">
                <a:latin typeface="+mn-ea"/>
                <a:ea typeface="+mn-ea"/>
              </a:rPr>
              <a:t>），則此元素或數值可能會被保留並且賦予一個特定的值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。 任何含有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資料的運算結果都將是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，這樣假設的道理很簡單，如果計算用的資料都是未知的，那麼結果也必然是不可預料的，因此也是不可得到的。 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函數 </a:t>
            </a:r>
            <a:r>
              <a:rPr lang="en-US" altLang="zh-TW" sz="1400" dirty="0">
                <a:latin typeface="+mn-ea"/>
                <a:ea typeface="+mn-ea"/>
              </a:rPr>
              <a:t>is.na(x)		</a:t>
            </a:r>
            <a:r>
              <a:rPr lang="zh-TW" altLang="en-US" sz="1400" dirty="0">
                <a:latin typeface="+mn-ea"/>
                <a:ea typeface="+mn-ea"/>
              </a:rPr>
              <a:t>返回一個和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同樣長度的邏輯向量，若其某個元素值為 </a:t>
            </a:r>
            <a:r>
              <a:rPr lang="en-US" altLang="zh-TW" sz="1400" dirty="0">
                <a:latin typeface="+mn-ea"/>
                <a:ea typeface="+mn-ea"/>
              </a:rPr>
              <a:t>TRUE </a:t>
            </a:r>
            <a:r>
              <a:rPr lang="zh-TW" altLang="en-US" sz="1400" dirty="0">
                <a:latin typeface="+mn-ea"/>
                <a:ea typeface="+mn-ea"/>
              </a:rPr>
              <a:t>則表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zh-TW" altLang="en-US" sz="1400" dirty="0">
                <a:latin typeface="+mn-ea"/>
                <a:ea typeface="+mn-ea"/>
              </a:rPr>
              <a:t>示在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中對應元素為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z &lt;- c(1:3, NA)</a:t>
            </a:r>
            <a:b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</a:b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is.na(z)</a:t>
            </a:r>
            <a:endParaRPr lang="zh-TW" altLang="en-US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742ADC-DD94-4D28-BD99-D48261DB9CE6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TW" altLang="en-US" dirty="0" smtClean="0"/>
          </a:p>
        </p:txBody>
      </p:sp>
      <p:sp>
        <p:nvSpPr>
          <p:cNvPr id="1638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8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遺失值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特別要注意的是邏輯運算式 </a:t>
            </a:r>
            <a:r>
              <a:rPr lang="en-US" altLang="zh-TW" sz="1400" dirty="0">
                <a:latin typeface="+mn-ea"/>
                <a:ea typeface="+mn-ea"/>
              </a:rPr>
              <a:t>x == NA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is.na(x) </a:t>
            </a:r>
            <a:r>
              <a:rPr lang="zh-TW" altLang="en-US" sz="1400" dirty="0">
                <a:latin typeface="+mn-ea"/>
                <a:ea typeface="+mn-ea"/>
              </a:rPr>
              <a:t>完全不同。因為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不是一個真實的值而是一個符號以表示某個量是不可得到的，因此 </a:t>
            </a:r>
            <a:r>
              <a:rPr lang="en-US" altLang="zh-TW" sz="1400" dirty="0">
                <a:latin typeface="+mn-ea"/>
                <a:ea typeface="+mn-ea"/>
              </a:rPr>
              <a:t>x == NA </a:t>
            </a:r>
            <a:r>
              <a:rPr lang="zh-TW" altLang="en-US" sz="1400" dirty="0">
                <a:latin typeface="+mn-ea"/>
                <a:ea typeface="+mn-ea"/>
              </a:rPr>
              <a:t>得到的是一個長度和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一樣的向量，而它的所有元素的值都是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，因為該邏輯運算式本身就包含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，所以運算結果也都是 </a:t>
            </a:r>
            <a:r>
              <a:rPr lang="en-US" altLang="zh-TW" sz="1400" dirty="0">
                <a:latin typeface="+mn-ea"/>
                <a:ea typeface="+mn-ea"/>
              </a:rPr>
              <a:t>NA</a:t>
            </a:r>
            <a:r>
              <a:rPr lang="zh-TW" altLang="en-US" sz="1400" dirty="0">
                <a:latin typeface="+mn-ea"/>
                <a:ea typeface="+mn-ea"/>
              </a:rPr>
              <a:t>。 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0/0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Inf</a:t>
            </a:r>
            <a:r>
              <a:rPr lang="en-US" altLang="zh-TW" sz="1400" dirty="0">
                <a:latin typeface="+mn-ea"/>
                <a:ea typeface="+mn-ea"/>
              </a:rPr>
              <a:t> - </a:t>
            </a:r>
            <a:r>
              <a:rPr lang="en-US" altLang="zh-TW" sz="1400" dirty="0" err="1">
                <a:latin typeface="+mn-ea"/>
                <a:ea typeface="+mn-ea"/>
              </a:rPr>
              <a:t>Inf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另外還要注意數值計算會產生第二種缺失值，也稱為非數值（</a:t>
            </a:r>
            <a:r>
              <a:rPr lang="en-US" altLang="zh-TW" sz="1400" dirty="0">
                <a:latin typeface="+mn-ea"/>
                <a:ea typeface="+mn-ea"/>
              </a:rPr>
              <a:t>Not a Number</a:t>
            </a:r>
            <a:r>
              <a:rPr lang="zh-TW" altLang="en-US" sz="1400" dirty="0">
                <a:latin typeface="+mn-ea"/>
                <a:ea typeface="+mn-ea"/>
              </a:rPr>
              <a:t>）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 err="1">
                <a:latin typeface="+mn-ea"/>
                <a:ea typeface="+mn-ea"/>
              </a:rPr>
              <a:t>NaN</a:t>
            </a:r>
            <a:r>
              <a:rPr lang="zh-TW" altLang="en-US" sz="1400" dirty="0">
                <a:latin typeface="+mn-ea"/>
                <a:ea typeface="+mn-ea"/>
              </a:rPr>
              <a:t>。二者都得到 </a:t>
            </a:r>
            <a:r>
              <a:rPr lang="en-US" altLang="zh-TW" sz="1400" dirty="0" err="1">
                <a:latin typeface="+mn-ea"/>
                <a:ea typeface="+mn-ea"/>
              </a:rPr>
              <a:t>NaN</a:t>
            </a:r>
            <a:r>
              <a:rPr lang="zh-TW" altLang="en-US" sz="1400" dirty="0">
                <a:latin typeface="+mn-ea"/>
                <a:ea typeface="+mn-ea"/>
              </a:rPr>
              <a:t>，這是因為它們的結果都無法定義。其中 </a:t>
            </a:r>
            <a:r>
              <a:rPr lang="en-US" altLang="zh-TW" sz="1400" dirty="0" err="1">
                <a:latin typeface="+mn-ea"/>
                <a:ea typeface="+mn-ea"/>
              </a:rPr>
              <a:t>Inf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代表數學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上的無窮大。 對於 </a:t>
            </a:r>
            <a:r>
              <a:rPr lang="en-US" altLang="zh-TW" sz="1400" dirty="0">
                <a:latin typeface="+mn-ea"/>
                <a:ea typeface="+mn-ea"/>
              </a:rPr>
              <a:t>NA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 err="1">
                <a:latin typeface="+mn-ea"/>
                <a:ea typeface="+mn-ea"/>
              </a:rPr>
              <a:t>NaN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用 </a:t>
            </a:r>
            <a:r>
              <a:rPr lang="en-US" altLang="zh-TW" sz="1400" dirty="0">
                <a:latin typeface="+mn-ea"/>
                <a:ea typeface="+mn-ea"/>
              </a:rPr>
              <a:t>is.na() </a:t>
            </a:r>
            <a:r>
              <a:rPr lang="zh-TW" altLang="en-US" sz="1400" dirty="0">
                <a:latin typeface="+mn-ea"/>
                <a:ea typeface="+mn-ea"/>
              </a:rPr>
              <a:t>檢驗都是 </a:t>
            </a:r>
            <a:r>
              <a:rPr lang="en-US" altLang="zh-TW" sz="1400" dirty="0">
                <a:latin typeface="+mn-ea"/>
                <a:ea typeface="+mn-ea"/>
              </a:rPr>
              <a:t>TRUE</a:t>
            </a:r>
            <a:r>
              <a:rPr lang="zh-TW" altLang="en-US" sz="1400" dirty="0">
                <a:latin typeface="+mn-ea"/>
                <a:ea typeface="+mn-ea"/>
              </a:rPr>
              <a:t>。為了區分它們，可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以使用 </a:t>
            </a:r>
            <a:r>
              <a:rPr lang="en-US" altLang="zh-TW" sz="1400" dirty="0">
                <a:latin typeface="+mn-ea"/>
                <a:ea typeface="+mn-ea"/>
              </a:rPr>
              <a:t>is.nan()</a:t>
            </a:r>
            <a:r>
              <a:rPr lang="zh-TW" altLang="en-U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>is.nan() </a:t>
            </a:r>
            <a:r>
              <a:rPr lang="zh-TW" altLang="en-US" sz="1400" dirty="0">
                <a:latin typeface="+mn-ea"/>
                <a:ea typeface="+mn-ea"/>
              </a:rPr>
              <a:t>只有對是 </a:t>
            </a:r>
            <a:r>
              <a:rPr lang="en-US" altLang="zh-TW" sz="1400" dirty="0" err="1">
                <a:latin typeface="+mn-ea"/>
                <a:ea typeface="+mn-ea"/>
              </a:rPr>
              <a:t>NaN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元素產生 </a:t>
            </a:r>
            <a:r>
              <a:rPr lang="en-US" altLang="zh-TW" sz="1400" dirty="0">
                <a:latin typeface="+mn-ea"/>
                <a:ea typeface="+mn-ea"/>
              </a:rPr>
              <a:t>TRUE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字元向量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字元向量（</a:t>
            </a:r>
            <a:r>
              <a:rPr lang="en-US" altLang="zh-TW" sz="1400" dirty="0">
                <a:latin typeface="+mn-ea"/>
                <a:ea typeface="+mn-ea"/>
              </a:rPr>
              <a:t>character vector</a:t>
            </a:r>
            <a:r>
              <a:rPr lang="zh-TW" altLang="en-US" sz="1400" dirty="0">
                <a:latin typeface="+mn-ea"/>
                <a:ea typeface="+mn-ea"/>
              </a:rPr>
              <a:t>）就是由字元構成的向量，而字元的使用方式則是以雙引號夾著一序列的字元，例如 </a:t>
            </a:r>
            <a:r>
              <a:rPr lang="en-US" altLang="zh-TW" sz="1400" dirty="0">
                <a:latin typeface="+mn-ea"/>
                <a:ea typeface="+mn-ea"/>
              </a:rPr>
              <a:t>"x-values"</a:t>
            </a:r>
            <a:r>
              <a:rPr lang="zh-TW" altLang="en-U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>"New iteration results"</a:t>
            </a:r>
            <a:r>
              <a:rPr lang="zh-TW" altLang="en-US" sz="1400" dirty="0">
                <a:latin typeface="+mn-ea"/>
                <a:ea typeface="+mn-ea"/>
              </a:rPr>
              <a:t>，要指定一個字元向量也是用 </a:t>
            </a:r>
            <a:r>
              <a:rPr lang="en-US" altLang="zh-TW" sz="1400" dirty="0">
                <a:latin typeface="+mn-ea"/>
                <a:ea typeface="+mn-ea"/>
              </a:rPr>
              <a:t>c()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 err="1">
                <a:latin typeface="+mn-ea"/>
                <a:ea typeface="+mn-ea"/>
              </a:rPr>
              <a:t>str</a:t>
            </a:r>
            <a:r>
              <a:rPr lang="en-US" altLang="zh-TW" sz="1400" dirty="0">
                <a:latin typeface="+mn-ea"/>
                <a:ea typeface="+mn-ea"/>
              </a:rPr>
              <a:t> &lt;- c("string 1", "string 2")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中常常會用到字元向量，例如繪圖時的標題或註解。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\n		</a:t>
            </a:r>
            <a:r>
              <a:rPr lang="zh-TW" altLang="en-US" sz="1400" dirty="0">
                <a:latin typeface="+mn-ea"/>
                <a:ea typeface="+mn-ea"/>
              </a:rPr>
              <a:t>換行字元。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\t		Tab </a:t>
            </a:r>
            <a:r>
              <a:rPr lang="zh-TW" altLang="en-US" sz="1400" dirty="0">
                <a:latin typeface="+mn-ea"/>
                <a:ea typeface="+mn-ea"/>
              </a:rPr>
              <a:t>字元。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\b		</a:t>
            </a:r>
            <a:r>
              <a:rPr lang="zh-TW" altLang="en-US" sz="1400" dirty="0">
                <a:latin typeface="+mn-ea"/>
                <a:ea typeface="+mn-ea"/>
              </a:rPr>
              <a:t>退位鍵（</a:t>
            </a:r>
            <a:r>
              <a:rPr lang="en-US" altLang="zh-TW" sz="1400" dirty="0">
                <a:latin typeface="+mn-ea"/>
                <a:ea typeface="+mn-ea"/>
              </a:rPr>
              <a:t>backspace</a:t>
            </a:r>
            <a:r>
              <a:rPr lang="zh-TW" altLang="en-US" sz="1400" dirty="0">
                <a:latin typeface="+mn-ea"/>
                <a:ea typeface="+mn-ea"/>
              </a:rPr>
              <a:t>）。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\”		</a:t>
            </a:r>
            <a:r>
              <a:rPr lang="zh-TW" altLang="en-US" sz="1400" dirty="0">
                <a:latin typeface="+mn-ea"/>
                <a:ea typeface="+mn-ea"/>
              </a:rPr>
              <a:t>雙引號</a:t>
            </a:r>
            <a:r>
              <a:rPr lang="en-US" altLang="zh-TW" sz="1400" dirty="0">
                <a:latin typeface="+mn-ea"/>
                <a:ea typeface="+mn-ea"/>
              </a:rPr>
              <a:t>(")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\\		</a:t>
            </a:r>
            <a:r>
              <a:rPr lang="zh-TW" altLang="en-US" sz="1400" dirty="0">
                <a:latin typeface="+mn-ea"/>
                <a:ea typeface="+mn-ea"/>
              </a:rPr>
              <a:t>反斜線</a:t>
            </a:r>
            <a:r>
              <a:rPr lang="en-US" altLang="zh-TW" sz="1400" dirty="0">
                <a:latin typeface="+mn-ea"/>
                <a:ea typeface="+mn-ea"/>
              </a:rPr>
              <a:t>(\)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向量（</a:t>
            </a:r>
            <a:r>
              <a:rPr lang="en-US" altLang="zh-TW" sz="2800" b="1" smtClean="0"/>
              <a:t>vectors</a:t>
            </a:r>
            <a:r>
              <a:rPr lang="zh-TW" altLang="en-US" sz="2800" b="1" smtClean="0"/>
              <a:t>）與運算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EF8F12-5B1A-4E98-A668-9E3866CAD157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 smtClean="0"/>
          </a:p>
        </p:txBody>
      </p:sp>
      <p:sp>
        <p:nvSpPr>
          <p:cNvPr id="1741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字元向量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中所謂的字元事實上就等於在一般語言中的字串（</a:t>
            </a:r>
            <a:r>
              <a:rPr lang="en-US" altLang="zh-TW" sz="1400" dirty="0">
                <a:latin typeface="+mn-ea"/>
                <a:ea typeface="+mn-ea"/>
              </a:rPr>
              <a:t>string</a:t>
            </a:r>
            <a:r>
              <a:rPr lang="zh-TW" altLang="en-US" sz="1400" dirty="0">
                <a:latin typeface="+mn-ea"/>
                <a:ea typeface="+mn-ea"/>
              </a:rPr>
              <a:t>），也就是說以下這些在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中都稱為字元（</a:t>
            </a:r>
            <a:r>
              <a:rPr lang="en-US" altLang="zh-TW" sz="1400" dirty="0">
                <a:latin typeface="+mn-ea"/>
                <a:ea typeface="+mn-ea"/>
              </a:rPr>
              <a:t>character</a:t>
            </a:r>
            <a:r>
              <a:rPr lang="zh-TW" altLang="en-US" sz="1400" dirty="0">
                <a:latin typeface="+mn-ea"/>
                <a:ea typeface="+mn-ea"/>
              </a:rPr>
              <a:t>）：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""			</a:t>
            </a:r>
            <a:r>
              <a:rPr lang="zh-TW" altLang="en-US" sz="1400" dirty="0">
                <a:latin typeface="+mn-ea"/>
                <a:ea typeface="+mn-ea"/>
              </a:rPr>
              <a:t>空字元。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"a"			</a:t>
            </a:r>
            <a:r>
              <a:rPr lang="zh-TW" altLang="en-US" sz="1400" dirty="0">
                <a:latin typeface="+mn-ea"/>
                <a:ea typeface="+mn-ea"/>
              </a:rPr>
              <a:t>含一個字母的字元。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"string"		</a:t>
            </a:r>
            <a:r>
              <a:rPr lang="zh-TW" altLang="en-US" sz="1400" dirty="0">
                <a:latin typeface="+mn-ea"/>
                <a:ea typeface="+mn-ea"/>
              </a:rPr>
              <a:t>包含多個字母的字元。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"Hello World!\n"	</a:t>
            </a:r>
            <a:r>
              <a:rPr lang="zh-TW" altLang="en-US" sz="1400" dirty="0">
                <a:latin typeface="+mn-ea"/>
                <a:ea typeface="+mn-ea"/>
              </a:rPr>
              <a:t>包含轉義控制序列的字元。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paste()	</a:t>
            </a:r>
            <a:r>
              <a:rPr lang="zh-TW" altLang="en-US" sz="1400" dirty="0">
                <a:latin typeface="+mn-ea"/>
                <a:ea typeface="+mn-ea"/>
              </a:rPr>
              <a:t>在處理字元時最常用的函數之一就是 </a:t>
            </a:r>
            <a:r>
              <a:rPr lang="en-US" altLang="zh-TW" sz="1400" dirty="0">
                <a:latin typeface="+mn-ea"/>
                <a:ea typeface="+mn-ea"/>
              </a:rPr>
              <a:t>paste()</a:t>
            </a:r>
            <a:r>
              <a:rPr lang="zh-TW" altLang="en-US" sz="1400" dirty="0">
                <a:latin typeface="+mn-ea"/>
                <a:ea typeface="+mn-ea"/>
              </a:rPr>
              <a:t>，它可以有任意多的參數，它會將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每個參數轉換成字元，並且把它們一個接一個地串接起來：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sv-SE" altLang="zh-TW" sz="1400" dirty="0">
                <a:latin typeface="+mn-ea"/>
                <a:ea typeface="+mn-ea"/>
              </a:rPr>
              <a:t>x &lt;- 10</a:t>
            </a:r>
            <a:br>
              <a:rPr lang="sv-SE" altLang="zh-TW" sz="1400" dirty="0">
                <a:latin typeface="+mn-ea"/>
                <a:ea typeface="+mn-ea"/>
              </a:rPr>
            </a:br>
            <a:r>
              <a:rPr lang="sv-SE" altLang="zh-TW" sz="1400" dirty="0">
                <a:latin typeface="+mn-ea"/>
                <a:ea typeface="+mn-ea"/>
              </a:rPr>
              <a:t>			str &lt;- paste(“x=”, x)</a:t>
            </a:r>
            <a:br>
              <a:rPr lang="sv-SE" altLang="zh-TW" sz="1400" dirty="0">
                <a:latin typeface="+mn-ea"/>
                <a:ea typeface="+mn-ea"/>
              </a:rPr>
            </a:br>
            <a:r>
              <a:rPr lang="sv-SE" altLang="zh-TW" sz="1400" dirty="0">
                <a:latin typeface="+mn-ea"/>
                <a:ea typeface="+mn-ea"/>
              </a:rPr>
              <a:t/>
            </a:r>
            <a:br>
              <a:rPr lang="sv-SE" altLang="zh-TW" sz="1400" dirty="0">
                <a:latin typeface="+mn-ea"/>
                <a:ea typeface="+mn-ea"/>
              </a:rPr>
            </a:br>
            <a:r>
              <a:rPr lang="sv-SE" altLang="zh-TW" sz="1400" dirty="0">
                <a:latin typeface="+mn-ea"/>
                <a:ea typeface="+mn-ea"/>
              </a:rPr>
              <a:t>		</a:t>
            </a:r>
            <a:r>
              <a:rPr lang="en-US" altLang="zh-TW" sz="1400" dirty="0">
                <a:latin typeface="+mn-ea"/>
                <a:ea typeface="+mn-ea"/>
              </a:rPr>
              <a:t>paste() </a:t>
            </a:r>
            <a:r>
              <a:rPr lang="zh-TW" altLang="en-US" sz="1400" dirty="0">
                <a:latin typeface="+mn-ea"/>
                <a:ea typeface="+mn-ea"/>
              </a:rPr>
              <a:t>在串接起來時預設使用的分隔符號是一個空白字元，可以使用 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sep=“string” </a:t>
            </a:r>
            <a:r>
              <a:rPr lang="zh-TW" altLang="en-US" sz="1400" dirty="0">
                <a:latin typeface="+mn-ea"/>
                <a:ea typeface="+mn-ea"/>
              </a:rPr>
              <a:t>參數指定分隔符號：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x &lt;- 10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en-US" altLang="zh-TW" sz="1400" dirty="0" err="1">
                <a:latin typeface="+mn-ea"/>
                <a:ea typeface="+mn-ea"/>
              </a:rPr>
              <a:t>str</a:t>
            </a:r>
            <a:r>
              <a:rPr lang="en-US" altLang="zh-TW" sz="1400" dirty="0">
                <a:latin typeface="+mn-ea"/>
                <a:ea typeface="+mn-ea"/>
              </a:rPr>
              <a:t> &lt;- paste("x", x, sep = "-")</a:t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sep </a:t>
            </a:r>
            <a:r>
              <a:rPr lang="zh-TW" altLang="en-US" sz="1400" dirty="0">
                <a:latin typeface="+mn-ea"/>
                <a:ea typeface="+mn-ea"/>
              </a:rPr>
              <a:t>也可以指定為空字元：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	</a:t>
            </a:r>
            <a:r>
              <a:rPr lang="es-ES" altLang="zh-TW" sz="1400" dirty="0">
                <a:latin typeface="+mn-ea"/>
                <a:ea typeface="+mn-ea"/>
              </a:rPr>
              <a:t>labs &lt;- paste(c(“X”, “Y”), 1:10, sep = “”)</a:t>
            </a:r>
            <a:br>
              <a:rPr lang="es-ES" altLang="zh-TW" sz="1400" dirty="0">
                <a:latin typeface="+mn-ea"/>
                <a:ea typeface="+mn-ea"/>
              </a:rPr>
            </a:br>
            <a:r>
              <a:rPr lang="es-E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s-ES" altLang="zh-TW" sz="1400" dirty="0">
                <a:latin typeface="+mn-ea"/>
                <a:ea typeface="+mn-ea"/>
              </a:rPr>
              <a:t>labs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s-ES" altLang="zh-TW" sz="1400" dirty="0">
                <a:latin typeface="+mn-ea"/>
                <a:ea typeface="+mn-ea"/>
              </a:rPr>
              <a:t>c(“X1”, “Y2”, “X3”, “Y4”, “X5”, “Y6”, “X7”, “Y8”, “X9”, “Y10”)</a:t>
            </a:r>
            <a:r>
              <a:rPr lang="zh-TW" altLang="es-ES" sz="1400" dirty="0">
                <a:latin typeface="+mn-ea"/>
                <a:ea typeface="+mn-ea"/>
              </a:rPr>
              <a:t>，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特別要注意一下這裏較短的向量 </a:t>
            </a:r>
            <a:r>
              <a:rPr lang="es-ES" altLang="zh-TW" sz="1400" dirty="0">
                <a:latin typeface="+mn-ea"/>
                <a:ea typeface="+mn-ea"/>
              </a:rPr>
              <a:t>c(“X”, “Y”) </a:t>
            </a:r>
            <a:r>
              <a:rPr lang="zh-TW" altLang="en-US" sz="1400" dirty="0">
                <a:latin typeface="+mn-ea"/>
                <a:ea typeface="+mn-ea"/>
              </a:rPr>
              <a:t>重複了五次以符合向量 </a:t>
            </a:r>
            <a:r>
              <a:rPr lang="en-US" altLang="zh-TW" sz="1400" dirty="0">
                <a:latin typeface="+mn-ea"/>
                <a:ea typeface="+mn-ea"/>
              </a:rPr>
              <a:t>1:10 </a:t>
            </a:r>
            <a:r>
              <a:rPr lang="zh-TW" altLang="en-US" sz="1400" dirty="0">
                <a:latin typeface="+mn-ea"/>
                <a:ea typeface="+mn-ea"/>
              </a:rPr>
              <a:t>的長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自訂 2">
      <a:majorFont>
        <a:latin typeface="Bookman Old Style"/>
        <a:ea typeface="Arial Unicode MS"/>
        <a:cs typeface=""/>
      </a:majorFont>
      <a:minorFont>
        <a:latin typeface="Gill Sans MT"/>
        <a:ea typeface="Arial Unicode MS"/>
        <a:cs typeface=""/>
      </a:minorFont>
    </a:fontScheme>
    <a:fmtScheme name="原創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3215</TotalTime>
  <Words>561</Words>
  <Application>Microsoft Office PowerPoint</Application>
  <PresentationFormat>如螢幕大小 (4:3)</PresentationFormat>
  <Paragraphs>259</Paragraphs>
  <Slides>17</Slides>
  <Notes>17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9" baseType="lpstr">
      <vt:lpstr>原創</vt:lpstr>
      <vt:lpstr>方程式</vt:lpstr>
      <vt:lpstr>統計計算語言 Ch2：數學運算與向量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向量（vectors）與運算</vt:lpstr>
      <vt:lpstr>數學運算</vt:lpstr>
      <vt:lpstr>數列  (1/2)</vt:lpstr>
      <vt:lpstr>數列  (2/2)</vt:lpstr>
      <vt:lpstr>邏輯符號  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Matting</dc:title>
  <dc:creator>rocket</dc:creator>
  <cp:lastModifiedBy>User</cp:lastModifiedBy>
  <cp:revision>564</cp:revision>
  <dcterms:created xsi:type="dcterms:W3CDTF">2010-10-13T11:22:51Z</dcterms:created>
  <dcterms:modified xsi:type="dcterms:W3CDTF">2013-07-15T22:40:46Z</dcterms:modified>
</cp:coreProperties>
</file>