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01" r:id="rId2"/>
    <p:sldId id="336" r:id="rId3"/>
    <p:sldId id="327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 varScale="1">
        <p:scale>
          <a:sx n="129" d="100"/>
          <a:sy n="129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22CD26C-2C9D-45E7-B37F-2601830E5BAA}" type="datetimeFigureOut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54E15C-4C66-45FF-A966-999DD48EEB4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57FA46-1B49-4751-858B-38C6D725B7B9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D56DC9-8734-4591-8CD6-B84044EE505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TW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B3B896-798D-4756-BCD2-03364E40960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TW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4EAE28-5A5D-4035-BE4A-088B10CCF54F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TW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D918BE-BB76-4B43-9951-7D5624E812F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TW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36597B-05E9-41A7-BD4F-60DF2809029C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TW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36D739-0CEA-4922-8C6F-FDE8B378BCF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TW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6B4C84-56AC-4D85-A5F2-8C332448038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TW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189C27-D8F2-435D-BFD8-F3E1DD44EF6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TW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2C7A5C-6C89-49F2-B684-70CD77F23D2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TW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59C68-98BF-4F99-B82D-E34FF480B988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TW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0BFE7F-1C62-4E76-BBFF-AE30311A108F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BFCCC5-4179-4A03-AA6B-56ACF1348ACD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TW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02EF18-BDC3-4D34-9C9E-DE906C2CB47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TW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84A4DC-A62B-4A0D-B593-107D036FA970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FBC259-C160-41CA-AC8D-381AD736DF4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90217D-591C-4B80-AD50-2F578021920C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12465B-9EF1-4C19-92C1-FB5F88A9E5EC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DEA109-174D-4B87-97AF-C2FFD8BDD5D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20FDB0-2B61-40AD-A016-54F6F180F26F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4E317F-4FC5-4ED6-9755-C4D138AB326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TW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矩形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0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D6B05B4-8F8F-4736-9310-87156AC718FC}" type="datetime1">
              <a:rPr lang="zh-TW" altLang="en-US"/>
              <a:pPr>
                <a:defRPr/>
              </a:pPr>
              <a:t>2013/7/16</a:t>
            </a:fld>
            <a:endParaRPr lang="zh-TW" altLang="en-US" dirty="0"/>
          </a:p>
        </p:txBody>
      </p:sp>
      <p:sp>
        <p:nvSpPr>
          <p:cNvPr id="11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C9BAD-1BE1-47F4-9964-FB69B58960EB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28DB6-A6FA-4922-9893-A519A5F45C52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4A339-78C8-4540-9FE7-7336EF04D8F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接點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接點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81A2A-6410-479E-9CC3-47CDB0B0BA28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60A82-9D7C-4CA6-AE23-D7B91A52677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DABDB-864B-4807-9405-2F32CBEEDDCB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2178-502E-474A-B0D4-3AFEEABACF8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8D7B3-E16A-4B3A-9613-1BEE7C5B039B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12BEF-F357-41B3-8444-C3E8C69EB1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7CE36-00D4-49AF-80B8-20BB5E8AF798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EAE43-0566-4200-9A7B-65DD7EA40F00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75586-72C8-4E1A-B1D3-12C4E6F80182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112F1-33EB-4B79-98F3-D4F46D83F313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C5561-7764-4A96-B09F-03E39315E710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04A92-EB82-42D3-81A6-AC5324E565E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接點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08BFA-1045-4FD5-AAD2-D8035DA1C2F4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45132-5A67-4C60-9B7F-EFB8CBA078C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直線接點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BC9D-B854-48C4-97F1-A05CD978C815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D55DA-7569-40EC-BD4E-1B8698B662F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E5E54-D5F8-4B66-9513-4CB250B0E68D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E0C0D-8880-4140-B408-1729FDBAC2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EDFC2-EA06-47BC-9443-190FACBECB00}" type="datetime1">
              <a:rPr lang="zh-TW" altLang="en-US"/>
              <a:pPr>
                <a:defRPr/>
              </a:pPr>
              <a:t>2013/7/16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aseline="0">
                <a:solidFill>
                  <a:schemeClr val="tx2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45EEF785-F37F-49C8-8BB3-5E4F747A9C84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1031" name="直線接點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32" name="直線接點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>
              <a:ea typeface="新細明體" charset="-120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6" r:id="rId1"/>
    <p:sldLayoutId id="2147484422" r:id="rId2"/>
    <p:sldLayoutId id="2147484427" r:id="rId3"/>
    <p:sldLayoutId id="2147484423" r:id="rId4"/>
    <p:sldLayoutId id="2147484424" r:id="rId5"/>
    <p:sldLayoutId id="2147484428" r:id="rId6"/>
    <p:sldLayoutId id="2147484429" r:id="rId7"/>
    <p:sldLayoutId id="2147484430" r:id="rId8"/>
    <p:sldLayoutId id="2147484431" r:id="rId9"/>
    <p:sldLayoutId id="2147484425" r:id="rId10"/>
    <p:sldLayoutId id="214748443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Arial Unicode MS" pitchFamily="34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Arial Unicode MS" pitchFamily="34" charset="-120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ort.usgs.gov/BRDScience/LearnR.htm" TargetMode="External"/><Relationship Id="rId3" Type="http://schemas.openxmlformats.org/officeDocument/2006/relationships/hyperlink" Target="http://statlab.nchc.org.tw/rnotes/" TargetMode="External"/><Relationship Id="rId7" Type="http://schemas.openxmlformats.org/officeDocument/2006/relationships/hyperlink" Target="http://blog.xuite.net/yearend/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r-project.org/" TargetMode="External"/><Relationship Id="rId11" Type="http://schemas.openxmlformats.org/officeDocument/2006/relationships/hyperlink" Target="http://www.stat.nctu.edu.tw/~misg/SUmmer_Course/C_language/main.htm" TargetMode="External"/><Relationship Id="rId5" Type="http://schemas.openxmlformats.org/officeDocument/2006/relationships/hyperlink" Target="http://www.cc.ntu.edu.tw/chinese/epaper/0009/20090620_9005-2.htm" TargetMode="External"/><Relationship Id="rId10" Type="http://schemas.openxmlformats.org/officeDocument/2006/relationships/hyperlink" Target="http://www.slideshare.net/personlin/r-283603" TargetMode="External"/><Relationship Id="rId4" Type="http://schemas.openxmlformats.org/officeDocument/2006/relationships/hyperlink" Target="http://www.cc.ntu.edu.tw/chinese/epaper/0009/20090620_9005-1.htm" TargetMode="External"/><Relationship Id="rId9" Type="http://schemas.openxmlformats.org/officeDocument/2006/relationships/hyperlink" Target="http://zoonek2.free.fr/UNIX/48_R/all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ran.csie.ntu.edu.tw/web/packages/" TargetMode="External"/><Relationship Id="rId7" Type="http://schemas.openxmlformats.org/officeDocument/2006/relationships/image" Target="../media/image21.png"/><Relationship Id="rId2" Type="http://schemas.openxmlformats.org/officeDocument/2006/relationships/hyperlink" Target="http://cran.csie.ntu.edu.tw/index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ran.csie.ntu.edu.tw/bin/windows/contrib/r-release/tree_1.0-33.zip" TargetMode="External"/><Relationship Id="rId5" Type="http://schemas.openxmlformats.org/officeDocument/2006/relationships/hyperlink" Target="http://cran.csie.ntu.edu.tw/web/packages/tree/index.html" TargetMode="External"/><Relationship Id="rId4" Type="http://schemas.openxmlformats.org/officeDocument/2006/relationships/hyperlink" Target="http://cran.csie.ntu.edu.tw/web/packages/available_packages_by_name.html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ctrTitle"/>
          </p:nvPr>
        </p:nvSpPr>
        <p:spPr>
          <a:xfrm>
            <a:off x="1219200" y="3714750"/>
            <a:ext cx="6858000" cy="1162050"/>
          </a:xfrm>
        </p:spPr>
        <p:txBody>
          <a:bodyPr/>
          <a:lstStyle/>
          <a:p>
            <a:r>
              <a:rPr lang="zh-TW" altLang="en-US" b="1" dirty="0" smtClean="0"/>
              <a:t>統計計算語言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b="1" dirty="0" err="1" smtClean="0"/>
              <a:t>Ch1</a:t>
            </a:r>
            <a:r>
              <a:rPr lang="zh-TW" altLang="en-US" b="1" dirty="0" smtClean="0"/>
              <a:t>：使用</a:t>
            </a:r>
            <a:r>
              <a:rPr lang="en-US" altLang="zh-TW" b="1" dirty="0" smtClean="0"/>
              <a:t>R</a:t>
            </a:r>
            <a:endParaRPr lang="zh-TW" altLang="en-US" dirty="0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9200" y="5072063"/>
            <a:ext cx="6858000" cy="642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400" b="1" i="1" dirty="0" err="1" smtClean="0"/>
              <a:t>Chien</a:t>
            </a:r>
            <a:r>
              <a:rPr lang="en-US" altLang="zh-TW" sz="1400" b="1" i="1" dirty="0" smtClean="0"/>
              <a:t>-Chang Chen</a:t>
            </a:r>
            <a:endParaRPr lang="zh-TW" altLang="en-US" sz="1400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16E749-FA52-41A4-9A58-C668E7F3D980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  <p:pic>
        <p:nvPicPr>
          <p:cNvPr id="9221" name="圖片 4" descr="資料形態與變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285750"/>
            <a:ext cx="48244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(7/18)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F5A976-F247-401E-B3F5-18E68C585959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 dirty="0" smtClean="0"/>
          </a:p>
        </p:txBody>
      </p:sp>
      <p:sp>
        <p:nvSpPr>
          <p:cNvPr id="1843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8442" name="Picture 2" descr="http://images.slidesharecdn.com/r-1204105982611717-4/95/slide-14-1024.jpg?1238587038"/>
          <p:cNvPicPr>
            <a:picLocks noChangeAspect="1" noChangeArrowheads="1"/>
          </p:cNvPicPr>
          <p:nvPr/>
        </p:nvPicPr>
        <p:blipFill>
          <a:blip r:embed="rId3" cstate="print"/>
          <a:srcRect l="6496" t="9766" r="6630" b="11131"/>
          <a:stretch>
            <a:fillRect/>
          </a:stretch>
        </p:blipFill>
        <p:spPr bwMode="auto">
          <a:xfrm>
            <a:off x="857250" y="1214438"/>
            <a:ext cx="7380288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(8/18)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A956C1-80D8-41AA-ACB7-36691D9509B4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TW" altLang="en-US" dirty="0" smtClean="0"/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9466" name="Picture 2" descr="http://images.slidesharecdn.com/r-1204105982611717-4/95/slide-15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14438"/>
            <a:ext cx="6719888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(9/18)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EF19BB-B4C7-4BC0-BCD9-A1020884D30A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TW" altLang="en-US" dirty="0" smtClean="0"/>
          </a:p>
        </p:txBody>
      </p:sp>
      <p:sp>
        <p:nvSpPr>
          <p:cNvPr id="2048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0490" name="Picture 2" descr="http://images.slidesharecdn.com/r-1204105982611717-4/95/slide-16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238" y="1214438"/>
            <a:ext cx="67198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(10/18)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BAA7E7-1AD0-48B4-B461-DF3B12439344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TW" altLang="en-US" dirty="0" smtClean="0"/>
          </a:p>
        </p:txBody>
      </p:sp>
      <p:sp>
        <p:nvSpPr>
          <p:cNvPr id="2150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0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1514" name="Picture 2" descr="http://images.slidesharecdn.com/r-1204105982611717-4/95/slide-17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174750"/>
            <a:ext cx="67198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(11/18)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1E39C8-989A-4143-B035-B5E324AB79BA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TW" altLang="en-US" dirty="0" smtClean="0"/>
          </a:p>
        </p:txBody>
      </p:sp>
      <p:sp>
        <p:nvSpPr>
          <p:cNvPr id="2253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2538" name="Picture 2" descr="http://images.slidesharecdn.com/r-1204105982611717-4/95/slide-18-1024.jpg?1238587038"/>
          <p:cNvPicPr>
            <a:picLocks noChangeAspect="1" noChangeArrowheads="1"/>
          </p:cNvPicPr>
          <p:nvPr/>
        </p:nvPicPr>
        <p:blipFill>
          <a:blip r:embed="rId3" cstate="print"/>
          <a:srcRect l="3285" t="5374" r="3261" b="5208"/>
          <a:stretch>
            <a:fillRect/>
          </a:stretch>
        </p:blipFill>
        <p:spPr bwMode="auto">
          <a:xfrm>
            <a:off x="1233488" y="1357313"/>
            <a:ext cx="6624637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(12/18)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EEFDE8-EF1A-4FB4-B96F-987B619E9B8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TW" altLang="en-US" dirty="0" smtClean="0"/>
          </a:p>
        </p:txBody>
      </p:sp>
      <p:sp>
        <p:nvSpPr>
          <p:cNvPr id="2355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3562" name="Picture 2" descr="http://images.slidesharecdn.com/r-1204105982611717-4/95/slide-19-1024.jpg?1238587038"/>
          <p:cNvPicPr>
            <a:picLocks noChangeAspect="1" noChangeArrowheads="1"/>
          </p:cNvPicPr>
          <p:nvPr/>
        </p:nvPicPr>
        <p:blipFill>
          <a:blip r:embed="rId3" cstate="print"/>
          <a:srcRect t="9692"/>
          <a:stretch>
            <a:fillRect/>
          </a:stretch>
        </p:blipFill>
        <p:spPr bwMode="auto">
          <a:xfrm>
            <a:off x="1042988" y="1341438"/>
            <a:ext cx="69342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(13/18)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F549B-8893-4ACF-A4D0-047B6DF9626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TW" altLang="en-US" dirty="0" smtClean="0"/>
          </a:p>
        </p:txBody>
      </p:sp>
      <p:sp>
        <p:nvSpPr>
          <p:cNvPr id="2458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4586" name="Picture 2" descr="http://images.slidesharecdn.com/r-1204105982611717-4/95/slide-20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196975"/>
            <a:ext cx="67198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7308850" y="1268413"/>
            <a:ext cx="935038" cy="122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(14/18)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9D8122-516D-4C0C-A0CC-38264897CC2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TW" altLang="en-US" dirty="0" smtClean="0"/>
          </a:p>
        </p:txBody>
      </p:sp>
      <p:sp>
        <p:nvSpPr>
          <p:cNvPr id="2560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5610" name="Picture 2" descr="http://images.slidesharecdn.com/r-1204105982611717-4/95/slide-21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268413"/>
            <a:ext cx="67214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308850" y="1268413"/>
            <a:ext cx="935038" cy="122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(15/18)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DE58ED-CF5F-4C60-8C0A-AF78606A501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TW" altLang="en-US" dirty="0" smtClean="0"/>
          </a:p>
        </p:txBody>
      </p:sp>
      <p:sp>
        <p:nvSpPr>
          <p:cNvPr id="2662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2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308850" y="1268413"/>
            <a:ext cx="935038" cy="122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26635" name="Picture 2" descr="http://images.slidesharecdn.com/r-1204105982611717-4/95/slide-22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196975"/>
            <a:ext cx="6719888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7164388" y="1196975"/>
            <a:ext cx="936625" cy="1223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s.slidesharecdn.com/r-1204105982611717-4/95/slide-23-1024.jpg?1238587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268413"/>
            <a:ext cx="67198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(16/18)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B53E86-B6A3-4016-8AA1-C8915A5808D6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TW" altLang="en-US" dirty="0" smtClean="0"/>
          </a:p>
        </p:txBody>
      </p:sp>
      <p:sp>
        <p:nvSpPr>
          <p:cNvPr id="2765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6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8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308850" y="1268413"/>
            <a:ext cx="935038" cy="122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164388" y="1196975"/>
            <a:ext cx="936625" cy="1223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Reference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EB176A-EAD7-4469-904C-8E709908616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</a:t>
            </a:r>
            <a:r>
              <a:rPr lang="zh-TW" altLang="en-US" sz="1400" dirty="0">
                <a:latin typeface="+mn-ea"/>
                <a:ea typeface="+mn-ea"/>
              </a:rPr>
              <a:t> 學習筆記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3"/>
              </a:rPr>
              <a:t> http://statlab.nchc.org.tw/rnotes/</a:t>
            </a: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(</a:t>
            </a:r>
            <a:r>
              <a:rPr lang="zh-TW" altLang="en-US" sz="1400" dirty="0">
                <a:latin typeface="+mn-ea"/>
                <a:ea typeface="+mn-ea"/>
              </a:rPr>
              <a:t>主要講義內容來源</a:t>
            </a:r>
            <a:r>
              <a:rPr lang="en-US" altLang="zh-TW" sz="1400" dirty="0">
                <a:latin typeface="+mn-ea"/>
                <a:ea typeface="+mn-ea"/>
              </a:rPr>
              <a:t>)</a:t>
            </a:r>
            <a:endParaRPr 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台大計中電子報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4"/>
              </a:rPr>
              <a:t> http://www.cc.ntu.edu.tw/chinese/epaper/0009/20090620_9005-1.htm</a:t>
            </a:r>
            <a:endParaRPr lang="en-US" sz="1400" dirty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5"/>
              </a:rPr>
              <a:t> http://www.cc.ntu.edu.tw/chinese/epaper/0009/20090620_9005-2.htm</a:t>
            </a:r>
            <a:endParaRPr lang="en-US" sz="1400" dirty="0">
              <a:latin typeface="+mn-ea"/>
              <a:ea typeface="+mn-ea"/>
            </a:endParaRPr>
          </a:p>
          <a:p>
            <a:pPr lvl="3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R-project</a:t>
            </a:r>
            <a:r>
              <a:rPr lang="zh-TW" altLang="en-US" sz="1400" dirty="0">
                <a:latin typeface="+mn-ea"/>
                <a:ea typeface="+mn-ea"/>
              </a:rPr>
              <a:t>官方網站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6"/>
              </a:rPr>
              <a:t> http://www.r-project.org/</a:t>
            </a:r>
            <a:endParaRPr 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Simple R(</a:t>
            </a:r>
            <a:r>
              <a:rPr lang="zh-TW" altLang="en-US" sz="1400" dirty="0">
                <a:latin typeface="+mn-ea"/>
                <a:ea typeface="+mn-ea"/>
              </a:rPr>
              <a:t>中文網站</a:t>
            </a:r>
            <a:r>
              <a:rPr lang="en-US" altLang="zh-TW" sz="1400" dirty="0">
                <a:latin typeface="+mn-ea"/>
                <a:ea typeface="+mn-ea"/>
              </a:rPr>
              <a:t>)	</a:t>
            </a:r>
            <a:r>
              <a:rPr lang="en-US" sz="1400" dirty="0">
                <a:latin typeface="+mn-ea"/>
                <a:ea typeface="+mn-ea"/>
                <a:hlinkClick r:id="rId7"/>
              </a:rPr>
              <a:t> http://blog.xuite.net/yearend/r</a:t>
            </a:r>
            <a:r>
              <a:rPr lang="zh-TW" altLang="en-US" sz="1400" dirty="0">
                <a:latin typeface="+mn-ea"/>
                <a:ea typeface="+mn-ea"/>
              </a:rPr>
              <a:t>    </a:t>
            </a:r>
            <a:r>
              <a:rPr lang="en-US" altLang="zh-TW" sz="1400" dirty="0">
                <a:latin typeface="+mn-ea"/>
                <a:ea typeface="+mn-ea"/>
              </a:rPr>
              <a:t>(</a:t>
            </a:r>
            <a:r>
              <a:rPr lang="zh-TW" altLang="en-US" sz="1400" dirty="0">
                <a:latin typeface="+mn-ea"/>
                <a:ea typeface="+mn-ea"/>
              </a:rPr>
              <a:t>淺顯易懂</a:t>
            </a:r>
            <a:r>
              <a:rPr lang="en-US" altLang="zh-TW" sz="1400" dirty="0">
                <a:latin typeface="+mn-ea"/>
                <a:ea typeface="+mn-ea"/>
              </a:rPr>
              <a:t>)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Learn R		</a:t>
            </a:r>
            <a:r>
              <a:rPr lang="en-US" sz="1400" dirty="0">
                <a:latin typeface="+mn-ea"/>
                <a:ea typeface="+mn-ea"/>
                <a:hlinkClick r:id="rId8"/>
              </a:rPr>
              <a:t> http://www.fort.usgs.gov/BRDScience/LearnR.htm</a:t>
            </a:r>
            <a:endParaRPr 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Statistics with R	</a:t>
            </a:r>
            <a:r>
              <a:rPr lang="en-US" sz="1400" dirty="0">
                <a:latin typeface="+mn-ea"/>
                <a:ea typeface="+mn-ea"/>
                <a:hlinkClick r:id="rId9"/>
              </a:rPr>
              <a:t> http://zoonek2.free.fr/UNIX/48_R/all.html</a:t>
            </a:r>
            <a:endParaRPr 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</a:t>
            </a:r>
            <a:r>
              <a:rPr lang="zh-TW" altLang="en-US" sz="1400" dirty="0">
                <a:latin typeface="+mn-ea"/>
                <a:ea typeface="+mn-ea"/>
              </a:rPr>
              <a:t>的安裝與使用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10"/>
              </a:rPr>
              <a:t> http://www.slideshare.net/personlin/r-283603</a:t>
            </a:r>
            <a:endParaRPr 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所上的教學網頁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sz="1400" dirty="0">
                <a:latin typeface="+mn-ea"/>
                <a:ea typeface="+mn-ea"/>
                <a:hlinkClick r:id="rId11"/>
              </a:rPr>
              <a:t> http://www.stat.nctu.edu.tw/~misg/SUmmer_Course/C_language/main.htm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s.slidesharecdn.com/r-1204105982611717-4/95/slide-24-1024.jpg?1238587038"/>
          <p:cNvPicPr>
            <a:picLocks noChangeAspect="1" noChangeArrowheads="1"/>
          </p:cNvPicPr>
          <p:nvPr/>
        </p:nvPicPr>
        <p:blipFill>
          <a:blip r:embed="rId3" cstate="print"/>
          <a:srcRect t="11076"/>
          <a:stretch>
            <a:fillRect/>
          </a:stretch>
        </p:blipFill>
        <p:spPr bwMode="auto">
          <a:xfrm>
            <a:off x="1187450" y="1341438"/>
            <a:ext cx="6934200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(17/18)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26282-2D03-43F7-9A96-D9F62A8FD59E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TW" altLang="en-US" dirty="0" smtClean="0"/>
          </a:p>
        </p:txBody>
      </p:sp>
      <p:sp>
        <p:nvSpPr>
          <p:cNvPr id="2867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78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7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80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81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82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下載與安裝</a:t>
            </a:r>
            <a:r>
              <a:rPr lang="en-US" altLang="zh-TW" sz="2800" b="1" dirty="0" smtClean="0"/>
              <a:t>						(18/18)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6C7DCC-4CF4-4EB1-8A79-98B76FAF88A3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TW" altLang="en-US" dirty="0" smtClean="0"/>
          </a:p>
        </p:txBody>
      </p:sp>
      <p:sp>
        <p:nvSpPr>
          <p:cNvPr id="2970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29706" name="Picture 2" descr="http://images.slidesharecdn.com/r-1204105982611717-4/95/slide-25-1024.jpg?1238587038"/>
          <p:cNvPicPr>
            <a:picLocks noChangeAspect="1" noChangeArrowheads="1"/>
          </p:cNvPicPr>
          <p:nvPr/>
        </p:nvPicPr>
        <p:blipFill>
          <a:blip r:embed="rId3" cstate="print"/>
          <a:srcRect b="5847"/>
          <a:stretch>
            <a:fillRect/>
          </a:stretch>
        </p:blipFill>
        <p:spPr bwMode="auto">
          <a:xfrm>
            <a:off x="1187450" y="1268413"/>
            <a:ext cx="69342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安裝</a:t>
            </a:r>
            <a:r>
              <a:rPr lang="en-US" altLang="zh-TW" b="1" dirty="0" smtClean="0"/>
              <a:t>R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advance package	(1/2)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04A92-EB82-42D3-81A6-AC5324E565E6}" type="slidenum">
              <a:rPr lang="zh-TW" altLang="en-US" smtClean="0"/>
              <a:pPr>
                <a:defRPr/>
              </a:pPr>
              <a:t>22</a:t>
            </a:fld>
            <a:endParaRPr lang="zh-TW" altLang="en-US" dirty="0"/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統計套裝軟體的</a:t>
            </a:r>
            <a:r>
              <a:rPr lang="en-US" altLang="zh-TW" sz="1400" dirty="0" smtClean="0">
                <a:latin typeface="+mn-ea"/>
                <a:ea typeface="+mn-ea"/>
              </a:rPr>
              <a:t>Advance</a:t>
            </a:r>
            <a:r>
              <a:rPr lang="zh-TW" altLang="en-US" sz="1400" dirty="0" smtClean="0">
                <a:latin typeface="+mn-ea"/>
                <a:ea typeface="+mn-ea"/>
              </a:rPr>
              <a:t>，是針對某種統計資料分析內容而自行設計的函數，通常以</a:t>
            </a:r>
            <a:r>
              <a:rPr lang="en-US" altLang="zh-TW" sz="1400" dirty="0" smtClean="0">
                <a:latin typeface="+mn-ea"/>
                <a:ea typeface="+mn-ea"/>
              </a:rPr>
              <a:t>package</a:t>
            </a:r>
            <a:r>
              <a:rPr lang="zh-TW" altLang="en-US" sz="1400" dirty="0" smtClean="0">
                <a:latin typeface="+mn-ea"/>
                <a:ea typeface="+mn-ea"/>
              </a:rPr>
              <a:t>的方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式呈現。若想安裝進階的程式套件，須先知道所要的</a:t>
            </a:r>
            <a:r>
              <a:rPr lang="en-US" altLang="zh-TW" sz="1400" dirty="0" smtClean="0">
                <a:latin typeface="+mn-ea"/>
                <a:ea typeface="+mn-ea"/>
              </a:rPr>
              <a:t>package</a:t>
            </a:r>
            <a:r>
              <a:rPr lang="zh-TW" altLang="en-US" sz="1400" dirty="0" smtClean="0">
                <a:latin typeface="+mn-ea"/>
                <a:ea typeface="+mn-ea"/>
              </a:rPr>
              <a:t>名稱與相關網址，並下載相關的原始程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式碼</a:t>
            </a:r>
            <a:r>
              <a:rPr lang="en-US" altLang="zh-TW" sz="1400" dirty="0" smtClean="0">
                <a:latin typeface="+mn-ea"/>
                <a:ea typeface="+mn-ea"/>
              </a:rPr>
              <a:t>(</a:t>
            </a:r>
            <a:r>
              <a:rPr lang="zh-TW" altLang="en-US" sz="1400" dirty="0" smtClean="0">
                <a:latin typeface="+mn-ea"/>
                <a:ea typeface="+mn-ea"/>
              </a:rPr>
              <a:t>多是</a:t>
            </a:r>
            <a:r>
              <a:rPr lang="en-US" altLang="zh-TW" sz="1400" dirty="0" smtClean="0">
                <a:latin typeface="+mn-ea"/>
                <a:ea typeface="+mn-ea"/>
              </a:rPr>
              <a:t>.ZIP)</a:t>
            </a:r>
            <a:r>
              <a:rPr lang="zh-TW" altLang="en-US" sz="1400" dirty="0" smtClean="0">
                <a:latin typeface="+mn-ea"/>
                <a:ea typeface="+mn-ea"/>
              </a:rPr>
              <a:t>，而後放入</a:t>
            </a: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所在的路徑下。</a:t>
            </a:r>
            <a:endParaRPr lang="en-US" altLang="zh-TW" sz="1400" dirty="0" smtClean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接著在</a:t>
            </a: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 </a:t>
            </a:r>
            <a:r>
              <a:rPr lang="en-US" altLang="zh-TW" sz="1400" dirty="0" smtClean="0">
                <a:latin typeface="+mn-ea"/>
                <a:ea typeface="+mn-ea"/>
              </a:rPr>
              <a:t>base</a:t>
            </a:r>
            <a:r>
              <a:rPr lang="zh-TW" altLang="en-US" sz="1400" dirty="0" smtClean="0">
                <a:latin typeface="+mn-ea"/>
                <a:ea typeface="+mn-ea"/>
              </a:rPr>
              <a:t>的指令視窗中引入該壓縮檔案</a:t>
            </a:r>
            <a:r>
              <a:rPr lang="en-US" altLang="zh-TW" sz="1400" dirty="0" smtClean="0">
                <a:latin typeface="+mn-ea"/>
                <a:ea typeface="+mn-ea"/>
              </a:rPr>
              <a:t>(R</a:t>
            </a:r>
            <a:r>
              <a:rPr lang="zh-TW" altLang="en-US" sz="1400" dirty="0" smtClean="0">
                <a:latin typeface="+mn-ea"/>
                <a:ea typeface="+mn-ea"/>
              </a:rPr>
              <a:t>會自動解壓縮</a:t>
            </a:r>
            <a:r>
              <a:rPr lang="en-US" altLang="zh-TW" sz="1400" dirty="0" smtClean="0">
                <a:latin typeface="+mn-ea"/>
                <a:ea typeface="+mn-ea"/>
              </a:rPr>
              <a:t>)</a:t>
            </a:r>
            <a:r>
              <a:rPr lang="zh-TW" altLang="en-US" sz="1400" dirty="0" smtClean="0">
                <a:latin typeface="+mn-ea"/>
                <a:ea typeface="+mn-ea"/>
              </a:rPr>
              <a:t>，並將解縮後的資料夾放在</a:t>
            </a: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所在的路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徑下的</a:t>
            </a:r>
            <a:r>
              <a:rPr lang="en-US" altLang="zh-TW" sz="1400" dirty="0" smtClean="0">
                <a:latin typeface="+mn-ea"/>
                <a:ea typeface="+mn-ea"/>
              </a:rPr>
              <a:t>library</a:t>
            </a:r>
            <a:r>
              <a:rPr lang="zh-TW" altLang="en-US" sz="1400" dirty="0" smtClean="0">
                <a:latin typeface="+mn-ea"/>
                <a:ea typeface="+mn-ea"/>
              </a:rPr>
              <a:t>資料夾。</a:t>
            </a:r>
            <a:endParaRPr lang="en-US" altLang="zh-TW" sz="1400" dirty="0" smtClean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將來想使用該</a:t>
            </a:r>
            <a:r>
              <a:rPr lang="en-US" altLang="zh-TW" sz="1400" dirty="0" smtClean="0">
                <a:latin typeface="+mn-ea"/>
                <a:ea typeface="+mn-ea"/>
              </a:rPr>
              <a:t>package</a:t>
            </a:r>
            <a:r>
              <a:rPr lang="zh-TW" altLang="en-US" sz="1400" dirty="0" smtClean="0">
                <a:latin typeface="+mn-ea"/>
                <a:ea typeface="+mn-ea"/>
              </a:rPr>
              <a:t>時，可在</a:t>
            </a:r>
            <a:r>
              <a:rPr lang="en-US" altLang="zh-TW" sz="1400" dirty="0" smtClean="0">
                <a:latin typeface="+mn-ea"/>
                <a:ea typeface="+mn-ea"/>
              </a:rPr>
              <a:t>R base</a:t>
            </a:r>
            <a:r>
              <a:rPr lang="zh-TW" altLang="en-US" sz="1400" dirty="0" smtClean="0">
                <a:latin typeface="+mn-ea"/>
                <a:ea typeface="+mn-ea"/>
              </a:rPr>
              <a:t>指令視窗中引入指令：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en-US" altLang="zh-TW" sz="1400" dirty="0" smtClean="0">
                <a:latin typeface="+mn-ea"/>
                <a:ea typeface="+mn-ea"/>
              </a:rPr>
              <a:t>	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&gt;library (package</a:t>
            </a:r>
            <a:r>
              <a:rPr lang="zh-TW" altLang="en-US" sz="1400" dirty="0" smtClean="0">
                <a:solidFill>
                  <a:srgbClr val="0070C0"/>
                </a:solidFill>
                <a:latin typeface="+mn-ea"/>
                <a:ea typeface="+mn-ea"/>
              </a:rPr>
              <a:t>名稱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)</a:t>
            </a:r>
            <a:b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</a:br>
            <a:endParaRPr lang="en-US" altLang="zh-TW" sz="1400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範例：安裝</a:t>
            </a:r>
            <a:r>
              <a:rPr lang="en-US" altLang="zh-TW" sz="1400" dirty="0" smtClean="0">
                <a:latin typeface="+mn-ea"/>
                <a:ea typeface="+mn-ea"/>
              </a:rPr>
              <a:t>Tree package </a:t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en-US" altLang="zh-TW" sz="1400" dirty="0" smtClean="0">
                <a:latin typeface="+mn-ea"/>
                <a:ea typeface="+mn-ea"/>
              </a:rPr>
              <a:t>	(Classification and Regression Trees)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smtClean="0">
                <a:latin typeface="+mn-ea"/>
                <a:ea typeface="+mn-ea"/>
                <a:hlinkClick r:id="rId2"/>
              </a:rPr>
              <a:t>http://cran.csie.ntu.edu.tw/index.html</a:t>
            </a:r>
            <a:r>
              <a:rPr lang="en-US" altLang="zh-TW" sz="1400" dirty="0" smtClean="0">
                <a:latin typeface="+mn-ea"/>
                <a:ea typeface="+mn-ea"/>
              </a:rPr>
              <a:t>  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smtClean="0">
                <a:hlinkClick r:id="rId3"/>
              </a:rPr>
              <a:t>Packages</a:t>
            </a:r>
            <a:endParaRPr lang="en-US" altLang="zh-TW" sz="1400" dirty="0" smtClean="0"/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smtClean="0">
                <a:hlinkClick r:id="rId4"/>
              </a:rPr>
              <a:t>Table of available packages, sorted by name</a:t>
            </a:r>
            <a:r>
              <a:rPr lang="zh-TW" altLang="en-US" sz="1400" dirty="0" smtClean="0"/>
              <a:t> </a:t>
            </a:r>
            <a:endParaRPr lang="en-US" altLang="zh-TW" sz="1400" dirty="0" smtClean="0"/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找到</a:t>
            </a:r>
            <a:r>
              <a:rPr lang="en-US" altLang="zh-TW" sz="1400" dirty="0" smtClean="0">
                <a:hlinkClick r:id="rId5"/>
              </a:rPr>
              <a:t>tree</a:t>
            </a:r>
            <a:r>
              <a:rPr lang="zh-TW" altLang="en-US" sz="1400" dirty="0" smtClean="0">
                <a:latin typeface="+mn-ea"/>
                <a:ea typeface="+mn-ea"/>
              </a:rPr>
              <a:t>，點進去可出現右圖所示資訊：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2">
              <a:buFont typeface="Wingdings" pitchFamily="2" charset="2"/>
              <a:buChar char="Ø"/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R (≥ 2.15.0)</a:t>
            </a:r>
            <a:r>
              <a:rPr lang="zh-TW" altLang="en-US" sz="1400" dirty="0" smtClean="0">
                <a:latin typeface="+mn-ea"/>
                <a:ea typeface="+mn-ea"/>
              </a:rPr>
              <a:t>指版本需在</a:t>
            </a:r>
            <a:r>
              <a:rPr lang="en-US" altLang="zh-TW" sz="1400" dirty="0" smtClean="0">
                <a:latin typeface="+mn-ea"/>
                <a:ea typeface="+mn-ea"/>
              </a:rPr>
              <a:t>2.15</a:t>
            </a:r>
            <a:r>
              <a:rPr lang="zh-TW" altLang="en-US" sz="1400" dirty="0" smtClean="0">
                <a:latin typeface="+mn-ea"/>
                <a:ea typeface="+mn-ea"/>
              </a:rPr>
              <a:t>以上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下載</a:t>
            </a:r>
            <a:r>
              <a:rPr lang="en-US" altLang="zh-TW" sz="1400" dirty="0" smtClean="0"/>
              <a:t>Windows </a:t>
            </a:r>
            <a:r>
              <a:rPr lang="en-US" altLang="zh-TW" sz="1400" dirty="0" err="1" smtClean="0"/>
              <a:t>binary:</a:t>
            </a:r>
            <a:r>
              <a:rPr lang="en-US" altLang="zh-TW" sz="1400" dirty="0" err="1" smtClean="0">
                <a:hlinkClick r:id="rId6"/>
              </a:rPr>
              <a:t>tree_1.0-33.zip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20250" t="12240" r="50951" b="30161"/>
          <a:stretch>
            <a:fillRect/>
          </a:stretch>
        </p:blipFill>
        <p:spPr bwMode="auto">
          <a:xfrm>
            <a:off x="4932040" y="2474893"/>
            <a:ext cx="3456384" cy="432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安裝</a:t>
            </a:r>
            <a:r>
              <a:rPr lang="en-US" altLang="zh-TW" b="1" dirty="0" smtClean="0"/>
              <a:t>R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advance package	(2/2)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04A92-EB82-42D3-81A6-AC5324E565E6}" type="slidenum">
              <a:rPr lang="zh-TW" altLang="en-US" smtClean="0"/>
              <a:pPr>
                <a:defRPr/>
              </a:pPr>
              <a:t>23</a:t>
            </a:fld>
            <a:endParaRPr lang="zh-TW" altLang="en-US" dirty="0"/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範例：安裝</a:t>
            </a:r>
            <a:r>
              <a:rPr lang="en-US" altLang="zh-TW" sz="1400" dirty="0" smtClean="0">
                <a:latin typeface="+mn-ea"/>
                <a:ea typeface="+mn-ea"/>
              </a:rPr>
              <a:t>Tree package </a:t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en-US" altLang="zh-TW" sz="1400" dirty="0" smtClean="0">
                <a:latin typeface="+mn-ea"/>
                <a:ea typeface="+mn-ea"/>
              </a:rPr>
              <a:t>(Classification and Regression Trees)</a:t>
            </a:r>
            <a:r>
              <a:rPr lang="zh-TW" altLang="en-US" sz="1400" dirty="0" smtClean="0">
                <a:latin typeface="+mn-ea"/>
                <a:ea typeface="+mn-ea"/>
              </a:rPr>
              <a:t> 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如圖，選擇「用本機的</a:t>
            </a:r>
            <a:r>
              <a:rPr lang="en-US" altLang="zh-TW" sz="1400" dirty="0" smtClean="0">
                <a:latin typeface="+mn-ea"/>
                <a:ea typeface="+mn-ea"/>
              </a:rPr>
              <a:t>ZIP</a:t>
            </a:r>
            <a:r>
              <a:rPr lang="zh-TW" altLang="en-US" sz="1400" dirty="0" smtClean="0">
                <a:latin typeface="+mn-ea"/>
                <a:ea typeface="+mn-ea"/>
              </a:rPr>
              <a:t>檔案」安裝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軟體會自動解壓縮，且將</a:t>
            </a:r>
            <a:r>
              <a:rPr lang="en-US" altLang="zh-TW" sz="1400" dirty="0" smtClean="0">
                <a:latin typeface="+mn-ea"/>
                <a:ea typeface="+mn-ea"/>
              </a:rPr>
              <a:t>package</a:t>
            </a:r>
            <a:r>
              <a:rPr lang="zh-TW" altLang="en-US" sz="1400" dirty="0" smtClean="0">
                <a:latin typeface="+mn-ea"/>
                <a:ea typeface="+mn-ea"/>
              </a:rPr>
              <a:t>軟體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放置在路徑下的</a:t>
            </a:r>
            <a:r>
              <a:rPr lang="en-US" altLang="zh-TW" sz="1400" dirty="0" smtClean="0">
                <a:latin typeface="+mn-ea"/>
                <a:ea typeface="+mn-ea"/>
              </a:rPr>
              <a:t>library</a:t>
            </a:r>
            <a:r>
              <a:rPr lang="zh-TW" altLang="en-US" sz="1400" dirty="0" smtClean="0">
                <a:latin typeface="+mn-ea"/>
                <a:ea typeface="+mn-ea"/>
              </a:rPr>
              <a:t>資料夾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若要使用該</a:t>
            </a:r>
            <a:r>
              <a:rPr lang="en-US" altLang="zh-TW" sz="1400" dirty="0" smtClean="0">
                <a:latin typeface="+mn-ea"/>
                <a:ea typeface="+mn-ea"/>
              </a:rPr>
              <a:t>package</a:t>
            </a:r>
            <a:r>
              <a:rPr lang="zh-TW" altLang="en-US" sz="1400" dirty="0" smtClean="0">
                <a:latin typeface="+mn-ea"/>
                <a:ea typeface="+mn-ea"/>
              </a:rPr>
              <a:t>，則在</a:t>
            </a:r>
            <a:r>
              <a:rPr lang="en-US" altLang="zh-TW" sz="1400" dirty="0" smtClean="0">
                <a:latin typeface="+mn-ea"/>
                <a:ea typeface="+mn-ea"/>
              </a:rPr>
              <a:t>R</a:t>
            </a:r>
            <a:r>
              <a:rPr lang="zh-TW" altLang="en-US" sz="1400" dirty="0" smtClean="0">
                <a:latin typeface="+mn-ea"/>
                <a:ea typeface="+mn-ea"/>
              </a:rPr>
              <a:t> </a:t>
            </a:r>
            <a:r>
              <a:rPr lang="en-US" altLang="zh-TW" sz="1400" dirty="0" smtClean="0">
                <a:latin typeface="+mn-ea"/>
                <a:ea typeface="+mn-ea"/>
              </a:rPr>
              <a:t>base</a:t>
            </a:r>
            <a:r>
              <a:rPr lang="zh-TW" altLang="en-US" sz="1400" dirty="0" smtClean="0">
                <a:latin typeface="+mn-ea"/>
                <a:ea typeface="+mn-ea"/>
              </a:rPr>
              <a:t>指令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視窗中引入指令：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zh-TW" altLang="en-US" sz="1400" dirty="0" smtClean="0">
                <a:latin typeface="+mn-ea"/>
                <a:ea typeface="+mn-ea"/>
              </a:rPr>
              <a:t>    </a:t>
            </a:r>
            <a:r>
              <a:rPr lang="en-US" altLang="zh-TW" sz="1400" dirty="0" smtClean="0">
                <a:latin typeface="+mn-ea"/>
                <a:ea typeface="+mn-ea"/>
              </a:rPr>
              <a:t>	&gt;library(tree)</a:t>
            </a:r>
            <a:r>
              <a:rPr lang="zh-TW" altLang="en-US" sz="1400" dirty="0" smtClean="0">
                <a:latin typeface="+mn-ea"/>
                <a:ea typeface="+mn-ea"/>
              </a:rPr>
              <a:t>   </a:t>
            </a:r>
            <a:endParaRPr lang="en-US" altLang="zh-TW" sz="1400" dirty="0" smtClean="0"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73001" b="74801"/>
          <a:stretch>
            <a:fillRect/>
          </a:stretch>
        </p:blipFill>
        <p:spPr bwMode="auto">
          <a:xfrm>
            <a:off x="4355976" y="1196752"/>
            <a:ext cx="43204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R</a:t>
            </a:r>
            <a:r>
              <a:rPr lang="zh-TW" altLang="en-US" sz="2800" b="1" smtClean="0"/>
              <a:t>的初體驗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FD2F5B-BE81-4A38-B5A7-F16431FEAA8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是一個程式語言、統計計算與繪圖的整合環境，萌生於貝爾實驗室（</a:t>
            </a:r>
            <a:r>
              <a:rPr lang="en-US" altLang="zh-TW" sz="1400" dirty="0">
                <a:latin typeface="+mn-ea"/>
                <a:ea typeface="+mn-ea"/>
              </a:rPr>
              <a:t>Bell Laboratories</a:t>
            </a:r>
            <a:r>
              <a:rPr lang="zh-TW" altLang="en-US" sz="1400" dirty="0">
                <a:latin typeface="+mn-ea"/>
                <a:ea typeface="+mn-ea"/>
              </a:rPr>
              <a:t>），主要作者為 </a:t>
            </a:r>
            <a:r>
              <a:rPr lang="en-US" altLang="zh-TW" sz="1400" dirty="0">
                <a:latin typeface="+mn-ea"/>
                <a:ea typeface="+mn-ea"/>
              </a:rPr>
              <a:t>John Chambers</a:t>
            </a:r>
            <a:r>
              <a:rPr lang="zh-TW" altLang="en-US" sz="1400" dirty="0">
                <a:latin typeface="+mn-ea"/>
                <a:ea typeface="+mn-ea"/>
              </a:rPr>
              <a:t>。其語法與 </a:t>
            </a:r>
            <a:r>
              <a:rPr lang="en-US" altLang="zh-TW" sz="1400" dirty="0">
                <a:latin typeface="+mn-ea"/>
                <a:ea typeface="+mn-ea"/>
              </a:rPr>
              <a:t>S </a:t>
            </a:r>
            <a:r>
              <a:rPr lang="zh-TW" altLang="en-US" sz="1400" dirty="0">
                <a:latin typeface="+mn-ea"/>
                <a:ea typeface="+mn-ea"/>
              </a:rPr>
              <a:t>語言（</a:t>
            </a:r>
            <a:r>
              <a:rPr lang="en-US" altLang="zh-TW" sz="1400" dirty="0">
                <a:latin typeface="+mn-ea"/>
                <a:ea typeface="+mn-ea"/>
              </a:rPr>
              <a:t>S-Plus</a:t>
            </a:r>
            <a:r>
              <a:rPr lang="zh-TW" altLang="en-US" sz="1400" dirty="0">
                <a:latin typeface="+mn-ea"/>
                <a:ea typeface="+mn-ea"/>
              </a:rPr>
              <a:t>）非常相似，提供非常多的統計工具，包含線性與非線性模型（</a:t>
            </a:r>
            <a:r>
              <a:rPr lang="en-US" altLang="zh-TW" sz="1400" dirty="0">
                <a:latin typeface="+mn-ea"/>
                <a:ea typeface="+mn-ea"/>
              </a:rPr>
              <a:t>linear and nonlinear </a:t>
            </a:r>
            <a:r>
              <a:rPr lang="en-US" altLang="zh-TW" sz="1400" dirty="0" err="1">
                <a:latin typeface="+mn-ea"/>
                <a:ea typeface="+mn-ea"/>
              </a:rPr>
              <a:t>modelling</a:t>
            </a:r>
            <a:r>
              <a:rPr lang="zh-TW" altLang="en-US" sz="1400" dirty="0">
                <a:latin typeface="+mn-ea"/>
                <a:ea typeface="+mn-ea"/>
              </a:rPr>
              <a:t>）、統計檢定（</a:t>
            </a:r>
            <a:r>
              <a:rPr lang="en-US" altLang="zh-TW" sz="1400" dirty="0">
                <a:latin typeface="+mn-ea"/>
                <a:ea typeface="+mn-ea"/>
              </a:rPr>
              <a:t>statistical tests</a:t>
            </a:r>
            <a:r>
              <a:rPr lang="zh-TW" altLang="en-US" sz="1400" dirty="0">
                <a:latin typeface="+mn-ea"/>
                <a:ea typeface="+mn-ea"/>
              </a:rPr>
              <a:t>）、時間序列分析（</a:t>
            </a:r>
            <a:r>
              <a:rPr lang="en-US" altLang="zh-TW" sz="1400" dirty="0">
                <a:latin typeface="+mn-ea"/>
                <a:ea typeface="+mn-ea"/>
              </a:rPr>
              <a:t>time series analysis</a:t>
            </a:r>
            <a:r>
              <a:rPr lang="zh-TW" altLang="en-US" sz="1400" dirty="0">
                <a:latin typeface="+mn-ea"/>
                <a:ea typeface="+mn-ea"/>
              </a:rPr>
              <a:t>）、分類分析（</a:t>
            </a:r>
            <a:r>
              <a:rPr lang="en-US" altLang="zh-TW" sz="1400" dirty="0">
                <a:latin typeface="+mn-ea"/>
                <a:ea typeface="+mn-ea"/>
              </a:rPr>
              <a:t>classification</a:t>
            </a:r>
            <a:r>
              <a:rPr lang="zh-TW" altLang="en-US" sz="1400" dirty="0">
                <a:latin typeface="+mn-ea"/>
                <a:ea typeface="+mn-ea"/>
              </a:rPr>
              <a:t>）、群集分析（</a:t>
            </a:r>
            <a:r>
              <a:rPr lang="en-US" altLang="zh-TW" sz="1400" dirty="0">
                <a:latin typeface="+mn-ea"/>
                <a:ea typeface="+mn-ea"/>
              </a:rPr>
              <a:t>clustering</a:t>
            </a:r>
            <a:r>
              <a:rPr lang="zh-TW" altLang="en-US" sz="1400" dirty="0">
                <a:latin typeface="+mn-ea"/>
                <a:ea typeface="+mn-ea"/>
              </a:rPr>
              <a:t>）等相關工具。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優點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免費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是的！免錢！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開放</a:t>
            </a:r>
            <a:r>
              <a:rPr lang="en-US" altLang="zh-TW" sz="1400" dirty="0">
                <a:latin typeface="+mn-ea"/>
                <a:ea typeface="+mn-ea"/>
              </a:rPr>
              <a:t>	R </a:t>
            </a:r>
            <a:r>
              <a:rPr lang="zh-TW" altLang="en-US" sz="1400" dirty="0">
                <a:latin typeface="+mn-ea"/>
                <a:ea typeface="+mn-ea"/>
              </a:rPr>
              <a:t>是 </a:t>
            </a:r>
            <a:r>
              <a:rPr lang="en-US" altLang="zh-TW" sz="1400" dirty="0">
                <a:latin typeface="+mn-ea"/>
                <a:ea typeface="+mn-ea"/>
              </a:rPr>
              <a:t>S </a:t>
            </a:r>
            <a:r>
              <a:rPr lang="zh-TW" altLang="en-US" sz="1400" dirty="0">
                <a:latin typeface="+mn-ea"/>
                <a:ea typeface="+mn-ea"/>
              </a:rPr>
              <a:t>語言的開放原始碼實做版本， </a:t>
            </a:r>
            <a:r>
              <a:rPr lang="en-US" altLang="zh-TW" sz="1400" dirty="0">
                <a:latin typeface="+mn-ea"/>
                <a:ea typeface="+mn-ea"/>
              </a:rPr>
              <a:t>S-plus </a:t>
            </a:r>
            <a:r>
              <a:rPr lang="zh-TW" altLang="en-US" sz="1400" dirty="0">
                <a:latin typeface="+mn-ea"/>
                <a:ea typeface="+mn-ea"/>
              </a:rPr>
              <a:t>程式碼可直接放進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中執行。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佔有率高</a:t>
            </a:r>
            <a:r>
              <a:rPr lang="en-US" altLang="zh-TW" sz="1400" dirty="0">
                <a:latin typeface="+mn-ea"/>
                <a:ea typeface="+mn-ea"/>
              </a:rPr>
              <a:t>	SAS</a:t>
            </a:r>
            <a:r>
              <a:rPr lang="zh-TW" altLang="en-US" sz="1400" dirty="0">
                <a:latin typeface="+mn-ea"/>
                <a:ea typeface="+mn-ea"/>
              </a:rPr>
              <a:t>是最普遍被使用的統計軟體，但學術界最普及的統計軟體是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S</a:t>
            </a:r>
            <a:r>
              <a:rPr lang="zh-TW" altLang="en-US" sz="1400" dirty="0">
                <a:latin typeface="+mn-ea"/>
                <a:ea typeface="+mn-ea"/>
              </a:rPr>
              <a:t>，尤其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在統計的期刊中，常常可以看到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語言的蹤跡。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跨平台</a:t>
            </a:r>
            <a:r>
              <a:rPr lang="en-US" altLang="zh-TW" sz="1400" dirty="0">
                <a:latin typeface="+mn-ea"/>
                <a:ea typeface="+mn-ea"/>
              </a:rPr>
              <a:t>	R</a:t>
            </a:r>
            <a:r>
              <a:rPr lang="zh-TW" altLang="en-US" sz="1400" dirty="0">
                <a:latin typeface="+mn-ea"/>
                <a:ea typeface="+mn-ea"/>
              </a:rPr>
              <a:t>可以在各種平台上運作，包含 </a:t>
            </a:r>
            <a:r>
              <a:rPr lang="en-US" altLang="zh-TW" sz="1400" dirty="0">
                <a:latin typeface="+mn-ea"/>
                <a:ea typeface="+mn-ea"/>
              </a:rPr>
              <a:t>Windows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Macintosh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Linux </a:t>
            </a:r>
            <a:r>
              <a:rPr lang="zh-TW" altLang="en-US" sz="1400" dirty="0">
                <a:latin typeface="+mn-ea"/>
                <a:ea typeface="+mn-ea"/>
              </a:rPr>
              <a:t>等數十種平台。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彈性大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使用者可以自行撰寫適合自己的分析程式。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互動式</a:t>
            </a: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傳統的統計分析軟體，是將所有的統計分析過程一次做完，產生報表，而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可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以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互動式的一步一步處理</a:t>
            </a:r>
            <a:r>
              <a:rPr lang="zh-TW" altLang="en-US" sz="1400" dirty="0">
                <a:latin typeface="+mn-ea"/>
                <a:ea typeface="+mn-ea"/>
              </a:rPr>
              <a:t>，使用者可以依照每一步的結果而決定下一步該如何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zh-TW" altLang="en-US" sz="1400" dirty="0">
                <a:latin typeface="+mn-ea"/>
                <a:ea typeface="+mn-ea"/>
              </a:rPr>
              <a:t>處理。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(1/18)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F32690-7F3C-474C-9E2C-ED82090874B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2298" name="Picture 6" descr="http://images.slidesharecdn.com/r-1204105982611717-4/95/slide-8-1024.jpg?1238587038"/>
          <p:cNvPicPr>
            <a:picLocks noChangeAspect="1" noChangeArrowheads="1"/>
          </p:cNvPicPr>
          <p:nvPr/>
        </p:nvPicPr>
        <p:blipFill>
          <a:blip r:embed="rId3" cstate="print"/>
          <a:srcRect t="9676"/>
          <a:stretch>
            <a:fillRect/>
          </a:stretch>
        </p:blipFill>
        <p:spPr bwMode="auto">
          <a:xfrm>
            <a:off x="1184275" y="1214438"/>
            <a:ext cx="695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(2/18)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609821-5E45-440F-AE35-D2B54FA3982A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3322" name="Picture 4" descr="http://images.slidesharecdn.com/r-1204105982611717-4/95/slide-9-1024.jpg?1238587038"/>
          <p:cNvPicPr>
            <a:picLocks noChangeAspect="1" noChangeArrowheads="1"/>
          </p:cNvPicPr>
          <p:nvPr/>
        </p:nvPicPr>
        <p:blipFill>
          <a:blip r:embed="rId3" cstate="print"/>
          <a:srcRect b="4202"/>
          <a:stretch>
            <a:fillRect/>
          </a:stretch>
        </p:blipFill>
        <p:spPr bwMode="auto">
          <a:xfrm>
            <a:off x="1071563" y="1214438"/>
            <a:ext cx="69596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(3/18)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98AE78-309B-49A5-B7BF-0820FA6E73C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TW" altLang="en-US" dirty="0" smtClean="0"/>
          </a:p>
        </p:txBody>
      </p:sp>
      <p:sp>
        <p:nvSpPr>
          <p:cNvPr id="1434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4346" name="Picture 2" descr="http://images.slidesharecdn.com/r-1204105982611717-4/95/slide-10-1024.jpg?1238587038"/>
          <p:cNvPicPr>
            <a:picLocks noChangeAspect="1" noChangeArrowheads="1"/>
          </p:cNvPicPr>
          <p:nvPr/>
        </p:nvPicPr>
        <p:blipFill>
          <a:blip r:embed="rId3" cstate="print"/>
          <a:srcRect b="4231"/>
          <a:stretch>
            <a:fillRect/>
          </a:stretch>
        </p:blipFill>
        <p:spPr bwMode="auto">
          <a:xfrm>
            <a:off x="876300" y="1143000"/>
            <a:ext cx="72675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(4/18)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A5AA28-BD2D-44AE-BA62-BE2BA55D304A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TW" altLang="en-US" dirty="0" smtClean="0"/>
          </a:p>
        </p:txBody>
      </p:sp>
      <p:sp>
        <p:nvSpPr>
          <p:cNvPr id="1536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5370" name="Picture 2" descr="http://images.slidesharecdn.com/r-1204105982611717-4/95/slide-11-1024.jpg?1238587038"/>
          <p:cNvPicPr>
            <a:picLocks noChangeAspect="1" noChangeArrowheads="1"/>
          </p:cNvPicPr>
          <p:nvPr/>
        </p:nvPicPr>
        <p:blipFill>
          <a:blip r:embed="rId3" cstate="print"/>
          <a:srcRect b="4231"/>
          <a:stretch>
            <a:fillRect/>
          </a:stretch>
        </p:blipFill>
        <p:spPr bwMode="auto">
          <a:xfrm>
            <a:off x="928688" y="1143000"/>
            <a:ext cx="72675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(5/18)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30A987-75EC-413F-9F4F-C5FF2C22BCF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TW" altLang="en-US" dirty="0" smtClean="0"/>
          </a:p>
        </p:txBody>
      </p:sp>
      <p:sp>
        <p:nvSpPr>
          <p:cNvPr id="1638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8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6394" name="Picture 2" descr="http://images.slidesharecdn.com/r-1204105982611717-4/95/slide-12-1024.jpg?1238587038"/>
          <p:cNvPicPr>
            <a:picLocks noChangeAspect="1" noChangeArrowheads="1"/>
          </p:cNvPicPr>
          <p:nvPr/>
        </p:nvPicPr>
        <p:blipFill>
          <a:blip r:embed="rId3" cstate="print"/>
          <a:srcRect b="4231"/>
          <a:stretch>
            <a:fillRect/>
          </a:stretch>
        </p:blipFill>
        <p:spPr bwMode="auto">
          <a:xfrm>
            <a:off x="857250" y="1143000"/>
            <a:ext cx="72675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下載與安裝</a:t>
            </a:r>
            <a:r>
              <a:rPr lang="en-US" altLang="zh-TW" sz="2800" b="1" smtClean="0"/>
              <a:t>						(6/18)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FDF5C-8C02-4F22-8B9A-6D629CFEFD5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 smtClean="0"/>
          </a:p>
        </p:txBody>
      </p:sp>
      <p:sp>
        <p:nvSpPr>
          <p:cNvPr id="1741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7418" name="Picture 2" descr="http://images.slidesharecdn.com/r-1204105982611717-4/95/slide-13-1024.jpg?1238587038"/>
          <p:cNvPicPr>
            <a:picLocks noChangeAspect="1" noChangeArrowheads="1"/>
          </p:cNvPicPr>
          <p:nvPr/>
        </p:nvPicPr>
        <p:blipFill>
          <a:blip r:embed="rId3" cstate="print"/>
          <a:srcRect b="4231"/>
          <a:stretch>
            <a:fillRect/>
          </a:stretch>
        </p:blipFill>
        <p:spPr bwMode="auto">
          <a:xfrm>
            <a:off x="928688" y="1143000"/>
            <a:ext cx="72675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自訂 2">
      <a:majorFont>
        <a:latin typeface="Bookman Old Style"/>
        <a:ea typeface="Arial Unicode MS"/>
        <a:cs typeface=""/>
      </a:majorFont>
      <a:minorFont>
        <a:latin typeface="Gill Sans MT"/>
        <a:ea typeface="Arial Unicode MS"/>
        <a:cs typeface=""/>
      </a:minorFont>
    </a:fontScheme>
    <a:fmtScheme name="原創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3159</TotalTime>
  <Words>236</Words>
  <Application>Microsoft Office PowerPoint</Application>
  <PresentationFormat>如螢幕大小 (4:3)</PresentationFormat>
  <Paragraphs>113</Paragraphs>
  <Slides>23</Slides>
  <Notes>21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4" baseType="lpstr">
      <vt:lpstr>原創</vt:lpstr>
      <vt:lpstr>統計計算語言 Ch1：使用R</vt:lpstr>
      <vt:lpstr>Reference</vt:lpstr>
      <vt:lpstr>R的初體驗</vt:lpstr>
      <vt:lpstr>下載與安裝      (1/18)</vt:lpstr>
      <vt:lpstr>下載與安裝      (2/18)</vt:lpstr>
      <vt:lpstr>下載與安裝      (3/18)</vt:lpstr>
      <vt:lpstr>下載與安裝      (4/18)</vt:lpstr>
      <vt:lpstr>下載與安裝      (5/18)</vt:lpstr>
      <vt:lpstr>下載與安裝      (6/18)</vt:lpstr>
      <vt:lpstr>下載與安裝      (7/18)</vt:lpstr>
      <vt:lpstr>下載與安裝      (8/18)</vt:lpstr>
      <vt:lpstr>下載與安裝      (9/18)</vt:lpstr>
      <vt:lpstr>下載與安裝      (10/18)</vt:lpstr>
      <vt:lpstr>下載與安裝      (11/18)</vt:lpstr>
      <vt:lpstr>下載與安裝      (12/18)</vt:lpstr>
      <vt:lpstr>下載與安裝      (13/18)</vt:lpstr>
      <vt:lpstr>下載與安裝      (14/18)</vt:lpstr>
      <vt:lpstr>下載與安裝      (15/18)</vt:lpstr>
      <vt:lpstr>下載與安裝      (16/18)</vt:lpstr>
      <vt:lpstr>下載與安裝      (17/18)</vt:lpstr>
      <vt:lpstr>下載與安裝      (18/18)</vt:lpstr>
      <vt:lpstr>安裝R advance package (1/2)</vt:lpstr>
      <vt:lpstr>安裝R advance package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Matting</dc:title>
  <dc:creator>rocket</dc:creator>
  <cp:lastModifiedBy>User</cp:lastModifiedBy>
  <cp:revision>552</cp:revision>
  <dcterms:created xsi:type="dcterms:W3CDTF">2010-10-13T11:22:51Z</dcterms:created>
  <dcterms:modified xsi:type="dcterms:W3CDTF">2013-07-15T21:45:55Z</dcterms:modified>
</cp:coreProperties>
</file>