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301" r:id="rId2"/>
    <p:sldId id="355" r:id="rId3"/>
    <p:sldId id="358" r:id="rId4"/>
    <p:sldId id="356" r:id="rId5"/>
    <p:sldId id="359" r:id="rId6"/>
    <p:sldId id="357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9" r:id="rId23"/>
    <p:sldId id="375" r:id="rId24"/>
    <p:sldId id="377" r:id="rId25"/>
    <p:sldId id="378" r:id="rId26"/>
    <p:sldId id="376" r:id="rId2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9" autoAdjust="0"/>
  </p:normalViewPr>
  <p:slideViewPr>
    <p:cSldViewPr>
      <p:cViewPr>
        <p:scale>
          <a:sx n="99" d="100"/>
          <a:sy n="99" d="100"/>
        </p:scale>
        <p:origin x="-73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B388664-C884-4A04-9BA8-808841F23A12}" type="datetimeFigureOut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073D660-B864-45D0-B0CD-9E9B743E3A6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900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5A58C1-B3B5-488B-BA3A-21AB15BEBAF7}" type="slidenum">
              <a:rPr lang="zh-TW" altLang="en-US" smtClean="0"/>
              <a:pPr>
                <a:defRPr/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7F0566-3DC4-4C03-AE08-30564EE69501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TW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99E479-8FD6-48D4-81B5-445089FB7906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TW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9A1E3C-98F7-4EF7-B3F7-2B57590321E6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TW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FC9C6E-9412-4E3B-B660-28B5F06DA0E1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TW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22BAD6-6262-4686-8D65-4635DFD07D4B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TW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FFA8DE-63B1-4CE8-A515-1C664916FFEC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TW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0A9114-208F-4C8E-98BA-B98C0B4AA164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TW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8F84D7-23ED-4F93-B1C6-592D7D1E5EE1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TW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285EDC-1CAA-4442-A588-8852F1FBA759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TW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22202D-DFF8-47E6-B8E9-AC72E81ADA64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TW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21A4C5-00D4-4D26-A04D-612C540D2A79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TW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1D19D9-E3F5-4EDB-9DB9-DE1D70B8CD12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TW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550718-5DAC-4A71-AD2C-D42A9D458D33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TW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E80FA5-C46F-47EC-BA01-8706E31C2118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TW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D46FBA-A813-4A3A-880B-8254589F9A43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TW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D46FBA-A813-4A3A-880B-8254589F9A43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TW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D46FBA-A813-4A3A-880B-8254589F9A43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TW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55511C-E408-42B1-8406-7F8E3898FEC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TW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AB4D52-E748-4153-B0C0-E52B3B941C3D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TW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88EF6C-A9C5-4B62-BB9F-DB04A53A5EAB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TW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21F334-4C50-415E-881A-3AA9C8CC1BB8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TW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320566-3A73-4EEC-A4F5-C8D1FE3E0A5B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TW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5E5104-C05B-4BF2-B730-6F022B7E996F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TW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41DD2A-8F44-4DCD-AFAF-00C272161C58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TW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294E7C-7BE9-4C5C-874E-DD29588F0B75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TW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矩形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10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38AAD3B1-7796-44D0-A69B-F3E3590F1303}" type="datetime1">
              <a:rPr lang="zh-TW" altLang="en-US"/>
              <a:pPr>
                <a:defRPr/>
              </a:pPr>
              <a:t>2016/8/1</a:t>
            </a:fld>
            <a:endParaRPr lang="zh-TW" altLang="en-US" dirty="0"/>
          </a:p>
        </p:txBody>
      </p:sp>
      <p:sp>
        <p:nvSpPr>
          <p:cNvPr id="11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3E1FA-ED4C-4268-B08C-CCD0BC1CE91E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04058-9AE2-409D-8304-735126806D5D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4ABCA-162C-411A-8557-C155A2774E35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線接點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線接點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D7BBD-AFBF-4CC2-B81C-27738E0620B2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5E2FF-6FAF-4ABC-B521-E7C5912544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5200-DDA0-4C98-8763-5684D1CFA46C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650F4-6FE8-4E3B-90A2-EB708093C52D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1CCE4-DC2F-48DB-B105-0707F5325762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E2C9C-6E5E-4375-BE45-52661AFF803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2931A-0976-4F37-9158-65D9B03FEA74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6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98DB0-727A-4F4D-A6A1-1980E8F6EEC4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B0165-731E-4ED9-BDA8-8E48A277F791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8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075CE-BFD3-46C9-A71A-3813CF2C3137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1FF95-48DB-4780-B8EE-D8B5B52CFBF9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5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3459D-AF1E-480E-BDA5-B7466F3621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接點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4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490CA-7CE2-4B40-A594-86D2627A9B41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066B6-29C4-47DE-8F3E-619070BBA56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直線接點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內容版面配置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2AB8B-7F0A-45DE-977A-899758A89D94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E9472-93A3-44B8-9723-20DBB5EA3C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6D027-15B5-43B4-A442-A6FD1FFF6D95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32EED-0781-426C-ABE6-BFFC7227BED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1027" name="文字版面配置區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32C125-4B42-48E3-9BC0-FF44ED82BA03}" type="datetime1">
              <a:rPr lang="zh-TW" altLang="en-US"/>
              <a:pPr>
                <a:defRPr/>
              </a:pPr>
              <a:t>2016/8/1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aseline="0">
                <a:solidFill>
                  <a:schemeClr val="tx2"/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fld id="{632D4D20-A195-45E2-A403-252FCBBAAB79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sp>
        <p:nvSpPr>
          <p:cNvPr id="1031" name="直線接點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32" name="直線接點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0" r:id="rId1"/>
    <p:sldLayoutId id="2147484476" r:id="rId2"/>
    <p:sldLayoutId id="2147484481" r:id="rId3"/>
    <p:sldLayoutId id="2147484477" r:id="rId4"/>
    <p:sldLayoutId id="2147484478" r:id="rId5"/>
    <p:sldLayoutId id="2147484482" r:id="rId6"/>
    <p:sldLayoutId id="2147484483" r:id="rId7"/>
    <p:sldLayoutId id="2147484484" r:id="rId8"/>
    <p:sldLayoutId id="2147484485" r:id="rId9"/>
    <p:sldLayoutId id="2147484479" r:id="rId10"/>
    <p:sldLayoutId id="214748448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Arial Unicode MS" pitchFamily="34" charset="-12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Arial Unicode MS" pitchFamily="34" charset="-120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ran.csie.ntu.edu.tw/bin/windows/contrib/r-release/rgl_0.93.935.zip" TargetMode="External"/><Relationship Id="rId5" Type="http://schemas.openxmlformats.org/officeDocument/2006/relationships/hyperlink" Target="http://cran.csie.ntu.edu.tw/web/packages/rgl/index.html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ctrTitle"/>
          </p:nvPr>
        </p:nvSpPr>
        <p:spPr>
          <a:xfrm>
            <a:off x="1219200" y="3714750"/>
            <a:ext cx="6858000" cy="1162050"/>
          </a:xfrm>
        </p:spPr>
        <p:txBody>
          <a:bodyPr/>
          <a:lstStyle/>
          <a:p>
            <a:r>
              <a:rPr lang="zh-TW" altLang="en-US" b="1" dirty="0" smtClean="0"/>
              <a:t>統計計算語言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en-US" altLang="zh-TW" b="1" dirty="0" err="1" smtClean="0"/>
              <a:t>Ch4</a:t>
            </a:r>
            <a:r>
              <a:rPr lang="zh-TW" altLang="en-US" b="1" dirty="0" smtClean="0"/>
              <a:t>：陣列與矩陣</a:t>
            </a:r>
            <a:endParaRPr lang="zh-TW" altLang="en-US" dirty="0" smtClean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9200" y="5072063"/>
            <a:ext cx="6858000" cy="6429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400" b="1" i="1" dirty="0" err="1" smtClean="0"/>
              <a:t>Chien</a:t>
            </a:r>
            <a:r>
              <a:rPr lang="en-US" altLang="zh-TW" sz="1400" b="1" i="1" dirty="0" smtClean="0"/>
              <a:t>-Chang Chen</a:t>
            </a:r>
            <a:endParaRPr lang="zh-TW" altLang="en-US" sz="1400" dirty="0" smtClean="0"/>
          </a:p>
          <a:p>
            <a:pPr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A24FCF-D4EE-462A-ACE9-929E8F90AD1E}" type="slidenum">
              <a:rPr lang="zh-TW" altLang="en-US" smtClean="0"/>
              <a:pPr>
                <a:defRPr/>
              </a:pPr>
              <a:t>1</a:t>
            </a:fld>
            <a:endParaRPr lang="zh-TW" altLang="en-US" dirty="0"/>
          </a:p>
        </p:txBody>
      </p:sp>
      <p:pic>
        <p:nvPicPr>
          <p:cNvPr id="9221" name="圖片 4" descr="資料形態與變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285750"/>
            <a:ext cx="4824412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陣列外積</a:t>
            </a:r>
            <a:r>
              <a:rPr lang="en-US" altLang="zh-TW" sz="2800" b="1" smtClean="0"/>
              <a:t>						(2/2)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B64D12-27A1-45AE-9968-CF4B9566B5ED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TW" altLang="en-US" dirty="0" smtClean="0"/>
          </a:p>
        </p:txBody>
      </p:sp>
      <p:sp>
        <p:nvSpPr>
          <p:cNvPr id="1843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3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3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3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4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844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最後再把圖形畫出來</a:t>
            </a:r>
          </a:p>
          <a:p>
            <a:pPr lvl="2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zlim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range(y)</a:t>
            </a:r>
          </a:p>
          <a:p>
            <a:pPr lvl="2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zlen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zlim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[2] 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zlim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+ 1</a:t>
            </a:r>
          </a:p>
          <a:p>
            <a:pPr lvl="2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# height color lookup table</a:t>
            </a:r>
          </a:p>
          <a:p>
            <a:pPr lvl="2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colorlut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terrain.colors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zlen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</a:t>
            </a:r>
          </a:p>
          <a:p>
            <a:pPr lvl="2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# assign colors to heights for each point</a:t>
            </a:r>
          </a:p>
          <a:p>
            <a:pPr lvl="2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col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colorlut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 z 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zlim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+ 1 ]</a:t>
            </a:r>
          </a:p>
          <a:p>
            <a:pPr lvl="2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persp3d(x, y, z, aspect = c(1, 1, 0.5),</a:t>
            </a:r>
          </a:p>
          <a:p>
            <a:pPr lvl="2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col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=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lightblue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xlab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= "X",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ylab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= "Y",</a:t>
            </a:r>
          </a:p>
          <a:p>
            <a:pPr lvl="2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zlab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=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cos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(y)/(1 + x^2)")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得到的圖形為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  <p:pic>
        <p:nvPicPr>
          <p:cNvPr id="18443" name="Picture 4" descr="http://statlab.nchc.org.tw/rnotes/wp-content/uploads/2011/12/out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3429000"/>
            <a:ext cx="31019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196975"/>
            <a:ext cx="36861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字方塊 12"/>
          <p:cNvSpPr txBox="1"/>
          <p:nvPr/>
        </p:nvSpPr>
        <p:spPr>
          <a:xfrm>
            <a:off x="5508625" y="3933825"/>
            <a:ext cx="3095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1600" dirty="0">
                <a:latin typeface="+mn-ea"/>
                <a:ea typeface="+mn-ea"/>
              </a:rPr>
              <a:t>須先下載 </a:t>
            </a:r>
            <a:r>
              <a:rPr lang="en-US" altLang="zh-TW" sz="1600" dirty="0" err="1">
                <a:latin typeface="+mn-ea"/>
                <a:ea typeface="+mn-ea"/>
              </a:rPr>
              <a:t>RGL</a:t>
            </a:r>
            <a:r>
              <a:rPr lang="zh-TW" altLang="en-US" sz="1600" dirty="0">
                <a:latin typeface="+mn-ea"/>
                <a:ea typeface="+mn-ea"/>
              </a:rPr>
              <a:t> </a:t>
            </a:r>
            <a:r>
              <a:rPr lang="en-US" altLang="zh-TW" sz="1600" dirty="0">
                <a:latin typeface="+mn-ea"/>
                <a:ea typeface="+mn-ea"/>
              </a:rPr>
              <a:t>package: </a:t>
            </a:r>
            <a:r>
              <a:rPr lang="en-US" altLang="zh-TW" sz="1600" dirty="0" err="1">
                <a:ea typeface="新細明體" pitchFamily="18" charset="-120"/>
                <a:hlinkClick r:id="rId5"/>
              </a:rPr>
              <a:t>rgl</a:t>
            </a:r>
            <a:endParaRPr lang="en-US" altLang="zh-TW" sz="1600" dirty="0">
              <a:ea typeface="新細明體" pitchFamily="18" charset="-120"/>
            </a:endParaRPr>
          </a:p>
          <a:p>
            <a:pPr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TW" sz="1600" dirty="0">
                <a:ea typeface="新細明體" pitchFamily="18" charset="-120"/>
              </a:rPr>
              <a:t>Windows </a:t>
            </a:r>
            <a:r>
              <a:rPr lang="en-US" altLang="zh-TW" sz="1600" dirty="0" err="1">
                <a:ea typeface="新細明體" pitchFamily="18" charset="-120"/>
              </a:rPr>
              <a:t>binary:</a:t>
            </a:r>
            <a:r>
              <a:rPr lang="en-US" altLang="zh-TW" sz="1600" dirty="0" err="1">
                <a:ea typeface="新細明體" pitchFamily="18" charset="-120"/>
                <a:hlinkClick r:id="rId6"/>
              </a:rPr>
              <a:t>rgl_0.93.935.zip</a:t>
            </a:r>
            <a:endParaRPr lang="zh-TW" altLang="en-US" sz="1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廣義轉置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A5583-5A84-4BE2-A05F-486EF8BF735C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TW" altLang="en-US" dirty="0" smtClean="0"/>
          </a:p>
        </p:txBody>
      </p:sp>
      <p:sp>
        <p:nvSpPr>
          <p:cNvPr id="1946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946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err="1">
                <a:latin typeface="+mn-ea"/>
                <a:ea typeface="+mn-ea"/>
              </a:rPr>
              <a:t>aperm</a:t>
            </a:r>
            <a:r>
              <a:rPr lang="en-US" altLang="zh-TW" sz="1400" dirty="0">
                <a:latin typeface="+mn-ea"/>
                <a:ea typeface="+mn-ea"/>
              </a:rPr>
              <a:t>(A, perm) </a:t>
            </a:r>
            <a:r>
              <a:rPr lang="zh-TW" altLang="en-US" sz="1400" dirty="0">
                <a:latin typeface="+mn-ea"/>
                <a:ea typeface="+mn-ea"/>
              </a:rPr>
              <a:t>函數可以用來重新排列 </a:t>
            </a:r>
            <a:r>
              <a:rPr lang="en-US" altLang="zh-TW" sz="1400" dirty="0">
                <a:latin typeface="+mn-ea"/>
                <a:ea typeface="+mn-ea"/>
              </a:rPr>
              <a:t>A </a:t>
            </a:r>
            <a:r>
              <a:rPr lang="zh-TW" altLang="en-US" sz="1400" dirty="0">
                <a:latin typeface="+mn-ea"/>
                <a:ea typeface="+mn-ea"/>
              </a:rPr>
              <a:t>陣列。第一個參數指定被重新排列的陣列，而第二個參數則是指定排列順序，此參數是一個由 </a:t>
            </a:r>
            <a:r>
              <a:rPr lang="en-US" altLang="zh-TW" sz="1400" dirty="0">
                <a:latin typeface="+mn-ea"/>
                <a:ea typeface="+mn-ea"/>
              </a:rPr>
              <a:t>{1, ..., k} </a:t>
            </a:r>
            <a:r>
              <a:rPr lang="zh-TW" altLang="en-US" sz="1400" dirty="0">
                <a:latin typeface="+mn-ea"/>
                <a:ea typeface="+mn-ea"/>
              </a:rPr>
              <a:t>所組成的排列（</a:t>
            </a:r>
            <a:r>
              <a:rPr lang="en-US" altLang="zh-TW" sz="1400" dirty="0">
                <a:latin typeface="+mn-ea"/>
                <a:ea typeface="+mn-ea"/>
              </a:rPr>
              <a:t>permutation</a:t>
            </a:r>
            <a:r>
              <a:rPr lang="zh-TW" altLang="en-US" sz="1400" dirty="0">
                <a:latin typeface="+mn-ea"/>
                <a:ea typeface="+mn-ea"/>
              </a:rPr>
              <a:t>），其中 </a:t>
            </a:r>
            <a:r>
              <a:rPr lang="en-US" altLang="zh-TW" sz="1400" dirty="0">
                <a:latin typeface="+mn-ea"/>
                <a:ea typeface="+mn-ea"/>
              </a:rPr>
              <a:t>k </a:t>
            </a:r>
            <a:r>
              <a:rPr lang="zh-TW" altLang="en-US" sz="1400" dirty="0">
                <a:latin typeface="+mn-ea"/>
                <a:ea typeface="+mn-ea"/>
              </a:rPr>
              <a:t>為陣列的維度，這個函數會產生一與 </a:t>
            </a:r>
            <a:r>
              <a:rPr lang="en-US" altLang="zh-TW" sz="1400" dirty="0">
                <a:latin typeface="+mn-ea"/>
                <a:ea typeface="+mn-ea"/>
              </a:rPr>
              <a:t>A </a:t>
            </a:r>
            <a:r>
              <a:rPr lang="zh-TW" altLang="en-US" sz="1400" dirty="0" smtClean="0">
                <a:latin typeface="+mn-ea"/>
                <a:ea typeface="+mn-ea"/>
              </a:rPr>
              <a:t>相同大小</a:t>
            </a:r>
            <a:r>
              <a:rPr lang="zh-TW" altLang="en-US" sz="1400" dirty="0">
                <a:latin typeface="+mn-ea"/>
                <a:ea typeface="+mn-ea"/>
              </a:rPr>
              <a:t>的陣列，但原本 </a:t>
            </a:r>
            <a:r>
              <a:rPr lang="en-US" altLang="zh-TW" sz="1400" dirty="0">
                <a:latin typeface="+mn-ea"/>
                <a:ea typeface="+mn-ea"/>
              </a:rPr>
              <a:t>A </a:t>
            </a:r>
            <a:r>
              <a:rPr lang="zh-TW" altLang="en-US" sz="1400" dirty="0">
                <a:latin typeface="+mn-ea"/>
                <a:ea typeface="+mn-ea"/>
              </a:rPr>
              <a:t>的第 </a:t>
            </a:r>
            <a:r>
              <a:rPr lang="en-US" altLang="zh-TW" sz="1400" dirty="0">
                <a:latin typeface="+mn-ea"/>
                <a:ea typeface="+mn-ea"/>
              </a:rPr>
              <a:t>perm[j] </a:t>
            </a:r>
            <a:r>
              <a:rPr lang="zh-TW" altLang="en-US" sz="1400" dirty="0">
                <a:latin typeface="+mn-ea"/>
                <a:ea typeface="+mn-ea"/>
              </a:rPr>
              <a:t>個維度將會變成新陣列的第 </a:t>
            </a:r>
            <a:r>
              <a:rPr lang="en-US" altLang="zh-TW" sz="1400" dirty="0">
                <a:latin typeface="+mn-ea"/>
                <a:ea typeface="+mn-ea"/>
              </a:rPr>
              <a:t>j </a:t>
            </a:r>
            <a:r>
              <a:rPr lang="zh-TW" altLang="en-US" sz="1400" dirty="0">
                <a:latin typeface="+mn-ea"/>
                <a:ea typeface="+mn-ea"/>
              </a:rPr>
              <a:t>個維度，這種操作實際上是對矩陣的一種廣義轉置。例如若 </a:t>
            </a:r>
            <a:r>
              <a:rPr lang="en-US" altLang="zh-TW" sz="1400" dirty="0">
                <a:latin typeface="+mn-ea"/>
                <a:ea typeface="+mn-ea"/>
              </a:rPr>
              <a:t>A </a:t>
            </a:r>
            <a:r>
              <a:rPr lang="zh-TW" altLang="en-US" sz="1400" dirty="0">
                <a:latin typeface="+mn-ea"/>
                <a:ea typeface="+mn-ea"/>
              </a:rPr>
              <a:t>為一個二維陣列，也就是矩陣：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 &lt;- array(1:6, c(2, 3))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則 </a:t>
            </a:r>
            <a:r>
              <a:rPr lang="en-US" altLang="zh-TW" sz="1400" dirty="0">
                <a:latin typeface="+mn-ea"/>
                <a:ea typeface="+mn-ea"/>
              </a:rPr>
              <a:t>A </a:t>
            </a:r>
            <a:r>
              <a:rPr lang="zh-TW" altLang="en-US" sz="1400" dirty="0">
                <a:latin typeface="+mn-ea"/>
                <a:ea typeface="+mn-ea"/>
              </a:rPr>
              <a:t>的轉置矩陣 </a:t>
            </a:r>
            <a:r>
              <a:rPr lang="en-US" altLang="zh-TW" sz="1400" dirty="0">
                <a:latin typeface="+mn-ea"/>
                <a:ea typeface="+mn-ea"/>
              </a:rPr>
              <a:t>B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B &lt;- </a:t>
            </a:r>
            <a:r>
              <a:rPr lang="en-US" altLang="zh-TW" sz="1400" b="1" dirty="0" err="1" smtClean="0">
                <a:solidFill>
                  <a:srgbClr val="0070C0"/>
                </a:solidFill>
                <a:latin typeface="+mn-ea"/>
                <a:ea typeface="+mn-ea"/>
              </a:rPr>
              <a:t>aperm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(A, c(2, 1))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而若是只是簡單矩陣轉置，有個更簡單的函數 </a:t>
            </a:r>
            <a:r>
              <a:rPr lang="en-US" altLang="zh-TW" sz="1400" dirty="0">
                <a:latin typeface="+mn-ea"/>
                <a:ea typeface="+mn-ea"/>
              </a:rPr>
              <a:t>t() </a:t>
            </a:r>
            <a:r>
              <a:rPr lang="zh-TW" altLang="en-US" sz="1400" dirty="0">
                <a:latin typeface="+mn-ea"/>
                <a:ea typeface="+mn-ea"/>
              </a:rPr>
              <a:t>可以使用：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B &lt;- t(A)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所得到的結果是一樣的。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矩陣工具矩陣就是二維的陣列，然而他在各個領域被廣泛的使用，因此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中也很許多特別針對矩陣運算的運算子與函數，例如前面提到的矩陣轉置函數 </a:t>
            </a:r>
            <a:r>
              <a:rPr lang="en-US" altLang="zh-TW" sz="1400" dirty="0">
                <a:latin typeface="+mn-ea"/>
                <a:ea typeface="+mn-ea"/>
              </a:rPr>
              <a:t>t()</a:t>
            </a:r>
            <a:r>
              <a:rPr lang="zh-TW" altLang="en-US" sz="1400" dirty="0">
                <a:latin typeface="+mn-ea"/>
                <a:ea typeface="+mn-ea"/>
              </a:rPr>
              <a:t>，以及 </a:t>
            </a:r>
            <a:r>
              <a:rPr lang="en-US" altLang="zh-TW" sz="1400" dirty="0" err="1">
                <a:latin typeface="+mn-ea"/>
                <a:ea typeface="+mn-ea"/>
              </a:rPr>
              <a:t>nrow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 err="1">
                <a:latin typeface="+mn-ea"/>
                <a:ea typeface="+mn-ea"/>
              </a:rPr>
              <a:t>ncol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函數（這兩個函數分別傳回矩陣的列（</a:t>
            </a:r>
            <a:r>
              <a:rPr lang="en-US" altLang="zh-TW" sz="1400" dirty="0">
                <a:latin typeface="+mn-ea"/>
                <a:ea typeface="+mn-ea"/>
              </a:rPr>
              <a:t>row</a:t>
            </a:r>
            <a:r>
              <a:rPr lang="zh-TW" altLang="en-US" sz="1400" dirty="0">
                <a:latin typeface="+mn-ea"/>
                <a:ea typeface="+mn-ea"/>
              </a:rPr>
              <a:t>）數與行（</a:t>
            </a:r>
            <a:r>
              <a:rPr lang="en-US" altLang="zh-TW" sz="1400" dirty="0">
                <a:latin typeface="+mn-ea"/>
                <a:ea typeface="+mn-ea"/>
              </a:rPr>
              <a:t>column</a:t>
            </a:r>
            <a:r>
              <a:rPr lang="zh-TW" altLang="en-US" sz="1400" dirty="0">
                <a:latin typeface="+mn-ea"/>
                <a:ea typeface="+mn-ea"/>
              </a:rPr>
              <a:t>）數）。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矩陣乘法</a:t>
            </a:r>
            <a:r>
              <a:rPr lang="en-US" altLang="zh-TW" sz="2800" b="1" smtClean="0"/>
              <a:t>						(1/2)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7A7D7F-9FFB-48F0-89B4-AD11711EA314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TW" altLang="en-US" dirty="0" smtClean="0"/>
          </a:p>
        </p:txBody>
      </p:sp>
      <p:sp>
        <p:nvSpPr>
          <p:cNvPr id="2048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048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矩陣的乘法運算子為 </a:t>
            </a:r>
            <a:r>
              <a:rPr lang="en-US" altLang="zh-TW" sz="1400" dirty="0">
                <a:latin typeface="+mn-ea"/>
                <a:ea typeface="+mn-ea"/>
              </a:rPr>
              <a:t>%*%</a:t>
            </a:r>
            <a:r>
              <a:rPr lang="zh-TW" altLang="en-US" sz="1400" dirty="0">
                <a:latin typeface="+mn-ea"/>
                <a:ea typeface="+mn-ea"/>
              </a:rPr>
              <a:t>，例如：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 &lt;- array(1:4, c(2, 2))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array(1:2, c(2, 1))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b &lt;- A %*% x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若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為相同大小的方陣：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array(1:4, c(2, 2))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Y &lt;- array(2:5, c(2, 2))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則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* Y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為矩陣中對應元素相乘，而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%*% Y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則是數學上的矩陣相乘。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n × 1 </a:t>
            </a:r>
            <a:r>
              <a:rPr lang="zh-TW" altLang="en-US" sz="1400" dirty="0">
                <a:latin typeface="+mn-ea"/>
                <a:ea typeface="+mn-ea"/>
              </a:rPr>
              <a:t>或者 </a:t>
            </a:r>
            <a:r>
              <a:rPr lang="en-US" altLang="zh-TW" sz="1400" dirty="0">
                <a:latin typeface="+mn-ea"/>
                <a:ea typeface="+mn-ea"/>
              </a:rPr>
              <a:t>1 × n </a:t>
            </a:r>
            <a:r>
              <a:rPr lang="zh-TW" altLang="en-US" sz="1400" dirty="0">
                <a:latin typeface="+mn-ea"/>
                <a:ea typeface="+mn-ea"/>
              </a:rPr>
              <a:t>的矩陣在情況允許的時候可以作為一個長度為 </a:t>
            </a:r>
            <a:r>
              <a:rPr lang="en-US" altLang="zh-TW" sz="1400" dirty="0">
                <a:latin typeface="+mn-ea"/>
                <a:ea typeface="+mn-ea"/>
              </a:rPr>
              <a:t>n </a:t>
            </a:r>
            <a:r>
              <a:rPr lang="zh-TW" altLang="en-US" sz="1400" dirty="0">
                <a:latin typeface="+mn-ea"/>
                <a:ea typeface="+mn-ea"/>
              </a:rPr>
              <a:t>的向量使用，反之，向量在矩陣相乘運算式中出現時，可能會被自動轉換成與矩陣對應的行向量或列向量。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err="1">
                <a:latin typeface="+mn-ea"/>
                <a:ea typeface="+mn-ea"/>
              </a:rPr>
              <a:t>crossprod</a:t>
            </a:r>
            <a:r>
              <a:rPr lang="en-US" altLang="zh-TW" sz="1400" dirty="0">
                <a:latin typeface="+mn-ea"/>
                <a:ea typeface="+mn-ea"/>
              </a:rPr>
              <a:t>(x, y) </a:t>
            </a:r>
            <a:r>
              <a:rPr lang="zh-TW" altLang="en-US" sz="1400" dirty="0">
                <a:latin typeface="+mn-ea"/>
                <a:ea typeface="+mn-ea"/>
              </a:rPr>
              <a:t>函數所作的運算與 </a:t>
            </a:r>
            <a:r>
              <a:rPr lang="en-US" altLang="zh-TW" sz="1400" dirty="0">
                <a:latin typeface="+mn-ea"/>
                <a:ea typeface="+mn-ea"/>
              </a:rPr>
              <a:t>t(x) %*% y </a:t>
            </a:r>
            <a:r>
              <a:rPr lang="zh-TW" altLang="en-US" sz="1400" dirty="0">
                <a:latin typeface="+mn-ea"/>
                <a:ea typeface="+mn-ea"/>
              </a:rPr>
              <a:t>相同，但是在運算上效率更高。如果 </a:t>
            </a:r>
            <a:r>
              <a:rPr lang="en-US" altLang="zh-TW" sz="1400" dirty="0" err="1">
                <a:latin typeface="+mn-ea"/>
                <a:ea typeface="+mn-ea"/>
              </a:rPr>
              <a:t>crossprod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第二個參數不指定，其預設與第一個參數一樣。</a:t>
            </a:r>
            <a:endParaRPr lang="en-US" altLang="zh-TW" sz="1400" dirty="0">
              <a:latin typeface="+mn-ea"/>
              <a:ea typeface="+mn-ea"/>
            </a:endParaRPr>
          </a:p>
        </p:txBody>
      </p:sp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5301208"/>
            <a:ext cx="2019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矩陣乘法</a:t>
            </a:r>
            <a:r>
              <a:rPr lang="en-US" altLang="zh-TW" sz="2800" b="1" smtClean="0"/>
              <a:t>						(2/2)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7308EB-5A2D-4DA5-97AF-4E7DF42A5C7D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zh-TW" altLang="en-US" dirty="0" smtClean="0"/>
          </a:p>
        </p:txBody>
      </p:sp>
      <p:sp>
        <p:nvSpPr>
          <p:cNvPr id="2150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0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1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1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1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151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err="1">
                <a:latin typeface="+mn-ea"/>
                <a:ea typeface="+mn-ea"/>
              </a:rPr>
              <a:t>diag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函數的功能會因為其傳入的參數不同而有所差異，當傳入一個向量時，</a:t>
            </a:r>
            <a:r>
              <a:rPr lang="en-US" altLang="zh-TW" sz="1400" dirty="0" err="1">
                <a:latin typeface="+mn-ea"/>
                <a:ea typeface="+mn-ea"/>
              </a:rPr>
              <a:t>diag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傳回以該向量元素為對角元素的對角矩陣：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diag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(c(1, 2, 3))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[,2] [,3]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 0    0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0    2    0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   0    0    3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當傳入的參數是一個矩陣時，</a:t>
            </a:r>
            <a:r>
              <a:rPr lang="en-US" altLang="zh-TW" sz="1400" dirty="0" err="1">
                <a:latin typeface="+mn-ea"/>
                <a:ea typeface="+mn-ea"/>
              </a:rPr>
              <a:t>diag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會傳回此矩陣的對角元素：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array(1:9, c(3, 3))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diag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>
                <a:latin typeface="+mn-ea"/>
                <a:ea typeface="+mn-ea"/>
              </a:rPr>
              <a:t>d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1 5 9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這和 </a:t>
            </a:r>
            <a:r>
              <a:rPr lang="en-US" altLang="zh-TW" sz="1400" dirty="0" err="1">
                <a:latin typeface="+mn-ea"/>
                <a:ea typeface="+mn-ea"/>
              </a:rPr>
              <a:t>Matlab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中 </a:t>
            </a:r>
            <a:r>
              <a:rPr lang="en-US" altLang="zh-TW" sz="1400" dirty="0" err="1">
                <a:latin typeface="+mn-ea"/>
                <a:ea typeface="+mn-ea"/>
              </a:rPr>
              <a:t>diag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的用法完全一致。不過有點混亂的是，如果傳入的參數是單一個值，那麼 </a:t>
            </a:r>
            <a:r>
              <a:rPr lang="en-US" altLang="zh-TW" sz="1400" dirty="0" err="1">
                <a:latin typeface="+mn-ea"/>
                <a:ea typeface="+mn-ea"/>
              </a:rPr>
              <a:t>diag</a:t>
            </a:r>
            <a:r>
              <a:rPr lang="en-US" altLang="zh-TW" sz="1400" dirty="0">
                <a:latin typeface="+mn-ea"/>
                <a:ea typeface="+mn-ea"/>
              </a:rPr>
              <a:t>(k) </a:t>
            </a:r>
            <a:r>
              <a:rPr lang="zh-TW" altLang="en-US" sz="1400" dirty="0">
                <a:latin typeface="+mn-ea"/>
                <a:ea typeface="+mn-ea"/>
              </a:rPr>
              <a:t>的結果就是 </a:t>
            </a:r>
            <a:r>
              <a:rPr lang="en-US" altLang="zh-TW" sz="1400" dirty="0">
                <a:latin typeface="+mn-ea"/>
                <a:ea typeface="+mn-ea"/>
              </a:rPr>
              <a:t>k × k </a:t>
            </a:r>
            <a:r>
              <a:rPr lang="zh-TW" altLang="en-US" sz="1400" dirty="0">
                <a:latin typeface="+mn-ea"/>
                <a:ea typeface="+mn-ea"/>
              </a:rPr>
              <a:t>的單位矩陣。</a:t>
            </a:r>
            <a:endParaRPr lang="en-US" altLang="zh-TW" sz="1400" dirty="0">
              <a:latin typeface="+mn-ea"/>
              <a:ea typeface="+mn-ea"/>
            </a:endParaRPr>
          </a:p>
        </p:txBody>
      </p:sp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869160"/>
            <a:ext cx="204311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線性方程式與反矩陣</a:t>
            </a:r>
            <a:r>
              <a:rPr lang="en-US" altLang="zh-TW" sz="2800" b="1" smtClean="0"/>
              <a:t>				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9AFD37-F5C1-4C2E-86B8-BDBFA9C2CB51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TW" altLang="en-US" dirty="0" smtClean="0"/>
          </a:p>
        </p:txBody>
      </p:sp>
      <p:sp>
        <p:nvSpPr>
          <p:cNvPr id="2253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253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線性聯立方程式求解的問題可使用 </a:t>
            </a:r>
            <a:r>
              <a:rPr lang="en-US" altLang="zh-TW" sz="1400" dirty="0">
                <a:latin typeface="+mn-ea"/>
                <a:ea typeface="+mn-ea"/>
              </a:rPr>
              <a:t>solve()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 &lt;- array(1:4, c(2, 2))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array(1:2, c(2, 1))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b &lt;- A %*% x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假設我們只知道 </a:t>
            </a:r>
            <a:r>
              <a:rPr lang="en-US" altLang="zh-TW" sz="1400" dirty="0">
                <a:latin typeface="+mn-ea"/>
                <a:ea typeface="+mn-ea"/>
              </a:rPr>
              <a:t>A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b </a:t>
            </a:r>
            <a:r>
              <a:rPr lang="zh-TW" altLang="en-US" sz="1400" dirty="0">
                <a:latin typeface="+mn-ea"/>
                <a:ea typeface="+mn-ea"/>
              </a:rPr>
              <a:t>要求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則：</a:t>
            </a:r>
            <a:endParaRPr lang="en-US" altLang="zh-TW" sz="1400" dirty="0"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x.sol &lt;- solve(A, b)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所得到的 </a:t>
            </a:r>
            <a:r>
              <a:rPr lang="en-US" altLang="zh-TW" sz="1400" dirty="0">
                <a:latin typeface="+mn-ea"/>
                <a:ea typeface="+mn-ea"/>
              </a:rPr>
              <a:t>x.sol </a:t>
            </a:r>
            <a:r>
              <a:rPr lang="zh-TW" altLang="en-US" sz="1400" dirty="0">
                <a:latin typeface="+mn-ea"/>
                <a:ea typeface="+mn-ea"/>
              </a:rPr>
              <a:t>即為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的解。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另外 </a:t>
            </a:r>
            <a:r>
              <a:rPr lang="en-US" altLang="zh-TW" sz="1400" dirty="0">
                <a:latin typeface="+mn-ea"/>
                <a:ea typeface="+mn-ea"/>
              </a:rPr>
              <a:t>solve() </a:t>
            </a:r>
            <a:r>
              <a:rPr lang="zh-TW" altLang="en-US" sz="1400" dirty="0">
                <a:latin typeface="+mn-ea"/>
                <a:ea typeface="+mn-ea"/>
              </a:rPr>
              <a:t>函數亦可用來計算反矩陣，用法就是直接將矩陣傳入：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solve(A)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不過這一般比較少用到，若使用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solve(A) %*% b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方式來求解跟 </a:t>
            </a:r>
            <a:r>
              <a:rPr lang="en-US" altLang="zh-TW" sz="1400" dirty="0">
                <a:latin typeface="+mn-ea"/>
                <a:ea typeface="+mn-ea"/>
              </a:rPr>
              <a:t>solve(</a:t>
            </a:r>
            <a:r>
              <a:rPr lang="en-US" altLang="zh-TW" sz="1400" dirty="0" err="1">
                <a:latin typeface="+mn-ea"/>
                <a:ea typeface="+mn-ea"/>
              </a:rPr>
              <a:t>A,b</a:t>
            </a:r>
            <a:r>
              <a:rPr lang="en-US" altLang="zh-TW" sz="1400" dirty="0">
                <a:latin typeface="+mn-ea"/>
                <a:ea typeface="+mn-ea"/>
              </a:rPr>
              <a:t>) </a:t>
            </a:r>
            <a:r>
              <a:rPr lang="zh-TW" altLang="en-US" sz="1400" dirty="0">
                <a:latin typeface="+mn-ea"/>
                <a:ea typeface="+mn-ea"/>
              </a:rPr>
              <a:t>相較之下，其計算效率較低而且潛在數值上的不穩定性。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用於多變數計算的二次方程式：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%*% </a:t>
            </a:r>
            <a:r>
              <a:rPr lang="en-US" altLang="zh-TW" sz="1400" b="1" dirty="0">
                <a:solidFill>
                  <a:srgbClr val="FF0000"/>
                </a:solidFill>
                <a:latin typeface="+mn-ea"/>
                <a:ea typeface="+mn-ea"/>
              </a:rPr>
              <a:t>A^{-1} %*% x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可透過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%*% </a:t>
            </a:r>
            <a:r>
              <a:rPr lang="en-US" altLang="zh-TW" sz="1400" b="1" dirty="0">
                <a:solidFill>
                  <a:srgbClr val="FF0000"/>
                </a:solidFill>
                <a:latin typeface="+mn-ea"/>
                <a:ea typeface="+mn-ea"/>
              </a:rPr>
              <a:t>solve(A, x)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的方式計算得到，而不直接計算 </a:t>
            </a:r>
            <a:r>
              <a:rPr lang="en-US" altLang="zh-TW" sz="1400" dirty="0">
                <a:latin typeface="+mn-ea"/>
                <a:ea typeface="+mn-ea"/>
              </a:rPr>
              <a:t>A </a:t>
            </a:r>
            <a:r>
              <a:rPr lang="zh-TW" altLang="en-US" sz="1400" dirty="0">
                <a:latin typeface="+mn-ea"/>
                <a:ea typeface="+mn-ea"/>
              </a:rPr>
              <a:t>的反矩陣。</a:t>
            </a:r>
            <a:endParaRPr lang="en-US" altLang="zh-TW" sz="1400" dirty="0">
              <a:latin typeface="+mn-ea"/>
              <a:ea typeface="+mn-ea"/>
            </a:endParaRPr>
          </a:p>
        </p:txBody>
      </p:sp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268759"/>
            <a:ext cx="2304256" cy="1421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特徵值與特徵向量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77928-39B4-4DDD-A9A0-A71722E576D1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TW" altLang="en-US" dirty="0" smtClean="0"/>
          </a:p>
        </p:txBody>
      </p:sp>
      <p:sp>
        <p:nvSpPr>
          <p:cNvPr id="2355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5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5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5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6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356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err="1">
                <a:latin typeface="+mn-ea"/>
                <a:ea typeface="+mn-ea"/>
              </a:rPr>
              <a:t>eigen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函數可用來計算矩陣的特徵值和特徵向量，這個函數的傳回值是一個含有 </a:t>
            </a:r>
            <a:r>
              <a:rPr lang="en-US" altLang="zh-TW" sz="1400" dirty="0">
                <a:latin typeface="+mn-ea"/>
                <a:ea typeface="+mn-ea"/>
              </a:rPr>
              <a:t>values 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>
                <a:latin typeface="+mn-ea"/>
                <a:ea typeface="+mn-ea"/>
              </a:rPr>
              <a:t>vectors </a:t>
            </a:r>
            <a:r>
              <a:rPr lang="zh-TW" altLang="en-US" sz="1400" dirty="0">
                <a:latin typeface="+mn-ea"/>
                <a:ea typeface="+mn-ea"/>
              </a:rPr>
              <a:t>兩個元素的列表（</a:t>
            </a:r>
            <a:r>
              <a:rPr lang="en-US" altLang="zh-TW" sz="1400" dirty="0">
                <a:latin typeface="+mn-ea"/>
                <a:ea typeface="+mn-ea"/>
              </a:rPr>
              <a:t>list</a:t>
            </a:r>
            <a:r>
              <a:rPr lang="zh-TW" altLang="en-US" sz="1400" dirty="0">
                <a:latin typeface="+mn-ea"/>
                <a:ea typeface="+mn-ea"/>
              </a:rPr>
              <a:t>）：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array(c(1, 2, 4, 10), c(2, 2))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ev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eigen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 err="1">
                <a:latin typeface="+mn-ea"/>
                <a:ea typeface="+mn-ea"/>
              </a:rPr>
              <a:t>ev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為一個列表，而 </a:t>
            </a:r>
            <a:r>
              <a:rPr lang="en-US" altLang="zh-TW" sz="1400" dirty="0" err="1">
                <a:latin typeface="+mn-ea"/>
                <a:ea typeface="+mn-ea"/>
              </a:rPr>
              <a:t>ev$values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為特徵值：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10.8150729 0.1849271</a:t>
            </a:r>
          </a:p>
          <a:p>
            <a:pPr>
              <a:defRPr/>
            </a:pPr>
            <a:r>
              <a:rPr lang="en-US" altLang="zh-TW" sz="1400" dirty="0" err="1">
                <a:latin typeface="+mn-ea"/>
                <a:ea typeface="+mn-ea"/>
              </a:rPr>
              <a:t>ev$vectors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為特徵向量：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 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      [,2]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-0.3773994 -0.9798642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-0.9260506  0.1996652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如果只需要特徵值，可以使用如下的命令：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eig.vals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eigen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(X)$values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所得到的 </a:t>
            </a:r>
            <a:r>
              <a:rPr lang="en-US" altLang="zh-TW" sz="1400" dirty="0" err="1">
                <a:latin typeface="+mn-ea"/>
                <a:ea typeface="+mn-ea"/>
              </a:rPr>
              <a:t>eig.vals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為特徵值，而特徵向量則被捨棄。如果以下面的運算式作為一個命令，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eigen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則會輸出所有特徵值與特徵向量。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800" b="1" smtClean="0"/>
              <a:t>SVD </a:t>
            </a:r>
            <a:r>
              <a:rPr lang="zh-TW" altLang="en-US" sz="2800" b="1" smtClean="0"/>
              <a:t>分解與行列式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1EB40E-8380-46CA-A249-729DA0E26DFA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TW" altLang="en-US" dirty="0" smtClean="0"/>
          </a:p>
        </p:txBody>
      </p:sp>
      <p:sp>
        <p:nvSpPr>
          <p:cNvPr id="2458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458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err="1">
                <a:latin typeface="+mn-ea"/>
                <a:ea typeface="+mn-ea"/>
              </a:rPr>
              <a:t>svd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函數用在矩陣的 </a:t>
            </a:r>
            <a:r>
              <a:rPr lang="en-US" altLang="zh-TW" sz="1400" dirty="0">
                <a:latin typeface="+mn-ea"/>
                <a:ea typeface="+mn-ea"/>
              </a:rPr>
              <a:t>SVD </a:t>
            </a:r>
            <a:r>
              <a:rPr lang="zh-TW" altLang="en-US" sz="1400" dirty="0">
                <a:latin typeface="+mn-ea"/>
                <a:ea typeface="+mn-ea"/>
              </a:rPr>
              <a:t>分解（</a:t>
            </a:r>
            <a:r>
              <a:rPr lang="en-US" altLang="zh-TW" sz="1400" dirty="0">
                <a:latin typeface="+mn-ea"/>
                <a:ea typeface="+mn-ea"/>
              </a:rPr>
              <a:t>singular value decomposition</a:t>
            </a:r>
            <a:r>
              <a:rPr lang="zh-TW" altLang="en-US" sz="1400" dirty="0">
                <a:latin typeface="+mn-ea"/>
                <a:ea typeface="+mn-ea"/>
              </a:rPr>
              <a:t>，請參考 </a:t>
            </a:r>
            <a:r>
              <a:rPr lang="en-US" altLang="zh-TW" sz="1400" dirty="0">
                <a:latin typeface="+mn-ea"/>
                <a:ea typeface="+mn-ea"/>
              </a:rPr>
              <a:t>Wiki </a:t>
            </a:r>
            <a:r>
              <a:rPr lang="zh-TW" altLang="en-US" sz="1400" dirty="0">
                <a:latin typeface="+mn-ea"/>
                <a:ea typeface="+mn-ea"/>
              </a:rPr>
              <a:t>上的說明），</a:t>
            </a:r>
            <a:r>
              <a:rPr lang="en-US" altLang="zh-TW" sz="1400" dirty="0" err="1">
                <a:latin typeface="+mn-ea"/>
                <a:ea typeface="+mn-ea"/>
              </a:rPr>
              <a:t>svd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所傳回的結果是由 </a:t>
            </a:r>
            <a:r>
              <a:rPr lang="en-US" altLang="zh-TW" sz="1400" dirty="0">
                <a:latin typeface="+mn-ea"/>
                <a:ea typeface="+mn-ea"/>
              </a:rPr>
              <a:t>d, u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v </a:t>
            </a:r>
            <a:r>
              <a:rPr lang="zh-TW" altLang="en-US" sz="1400" dirty="0">
                <a:latin typeface="+mn-ea"/>
                <a:ea typeface="+mn-ea"/>
              </a:rPr>
              <a:t>構成的一個列表，</a:t>
            </a:r>
            <a:r>
              <a:rPr lang="en-US" altLang="zh-TW" sz="1400" dirty="0">
                <a:latin typeface="+mn-ea"/>
                <a:ea typeface="+mn-ea"/>
              </a:rPr>
              <a:t>d </a:t>
            </a:r>
            <a:r>
              <a:rPr lang="zh-TW" altLang="en-US" sz="1400" dirty="0">
                <a:latin typeface="+mn-ea"/>
                <a:ea typeface="+mn-ea"/>
              </a:rPr>
              <a:t>為奇異值（</a:t>
            </a:r>
            <a:r>
              <a:rPr lang="en-US" altLang="zh-TW" sz="1400" dirty="0">
                <a:latin typeface="+mn-ea"/>
                <a:ea typeface="+mn-ea"/>
              </a:rPr>
              <a:t>singular value</a:t>
            </a:r>
            <a:r>
              <a:rPr lang="zh-TW" altLang="en-US" sz="1400" dirty="0">
                <a:latin typeface="+mn-ea"/>
                <a:ea typeface="+mn-ea"/>
              </a:rPr>
              <a:t>）構成的向量，</a:t>
            </a:r>
            <a:r>
              <a:rPr lang="en-US" altLang="zh-TW" sz="1400" dirty="0">
                <a:latin typeface="+mn-ea"/>
                <a:ea typeface="+mn-ea"/>
              </a:rPr>
              <a:t>u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v </a:t>
            </a:r>
            <a:r>
              <a:rPr lang="zh-TW" altLang="en-US" sz="1400" dirty="0">
                <a:latin typeface="+mn-ea"/>
                <a:ea typeface="+mn-ea"/>
              </a:rPr>
              <a:t>為矩陣（其 </a:t>
            </a:r>
            <a:r>
              <a:rPr lang="en-US" altLang="zh-TW" sz="1400" dirty="0">
                <a:latin typeface="+mn-ea"/>
                <a:ea typeface="+mn-ea"/>
              </a:rPr>
              <a:t>columns </a:t>
            </a:r>
            <a:r>
              <a:rPr lang="zh-TW" altLang="en-US" sz="1400" dirty="0">
                <a:latin typeface="+mn-ea"/>
                <a:ea typeface="+mn-ea"/>
              </a:rPr>
              <a:t>為 </a:t>
            </a:r>
            <a:r>
              <a:rPr lang="en-US" altLang="zh-TW" sz="1400" dirty="0" err="1">
                <a:latin typeface="+mn-ea"/>
                <a:ea typeface="+mn-ea"/>
              </a:rPr>
              <a:t>orthonormal</a:t>
            </a:r>
            <a:r>
              <a:rPr lang="zh-TW" altLang="en-US" sz="1400" dirty="0" smtClean="0">
                <a:latin typeface="+mn-ea"/>
                <a:ea typeface="+mn-ea"/>
              </a:rPr>
              <a:t>）： </a:t>
            </a:r>
            <a:r>
              <a:rPr lang="en-US" altLang="zh-TW" sz="1400" dirty="0">
                <a:latin typeface="+mn-ea"/>
                <a:ea typeface="+mn-ea"/>
              </a:rPr>
              <a:t>u </a:t>
            </a:r>
            <a:r>
              <a:rPr lang="zh-TW" altLang="en-US" sz="1400" dirty="0">
                <a:latin typeface="+mn-ea"/>
                <a:ea typeface="+mn-ea"/>
              </a:rPr>
              <a:t>的行空間（</a:t>
            </a:r>
            <a:r>
              <a:rPr lang="en-US" altLang="zh-TW" sz="1400" dirty="0">
                <a:latin typeface="+mn-ea"/>
                <a:ea typeface="+mn-ea"/>
              </a:rPr>
              <a:t>column space</a:t>
            </a:r>
            <a:r>
              <a:rPr lang="zh-TW" altLang="en-US" sz="1400" dirty="0">
                <a:latin typeface="+mn-ea"/>
                <a:ea typeface="+mn-ea"/>
              </a:rPr>
              <a:t>）等於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的行空間，而 </a:t>
            </a:r>
            <a:r>
              <a:rPr lang="en-US" altLang="zh-TW" sz="1400" dirty="0">
                <a:latin typeface="+mn-ea"/>
                <a:ea typeface="+mn-ea"/>
              </a:rPr>
              <a:t>v </a:t>
            </a:r>
            <a:r>
              <a:rPr lang="zh-TW" altLang="en-US" sz="1400" dirty="0">
                <a:latin typeface="+mn-ea"/>
                <a:ea typeface="+mn-ea"/>
              </a:rPr>
              <a:t>的行空間等於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的列空間（</a:t>
            </a:r>
            <a:r>
              <a:rPr lang="en-US" altLang="zh-TW" sz="1400" dirty="0">
                <a:latin typeface="+mn-ea"/>
                <a:ea typeface="+mn-ea"/>
              </a:rPr>
              <a:t>row space</a:t>
            </a:r>
            <a:r>
              <a:rPr lang="zh-TW" altLang="en-US" sz="1400" dirty="0">
                <a:latin typeface="+mn-ea"/>
                <a:ea typeface="+mn-ea"/>
              </a:rPr>
              <a:t>），以實例說明：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array(c(8, 1, 2, 3, 4, 5), c(3, 2))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X.svd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svd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>
                <a:latin typeface="+mn-ea"/>
                <a:ea typeface="+mn-ea"/>
              </a:rPr>
              <a:t>X.svd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$d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9.933252 4.508935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$u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       [,1]       [,2]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-0.8206658  0.5674691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-0.3271692 -0.5627514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-0.4684741 -0.6010738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$v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       [,1]       [,2]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-0.7882054  0.6154122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-0.6154122 -0.7882054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而原本的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就會等於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X.svd$u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%*%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diag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X.svd$d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 %*% t(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X.svd$v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如果 </a:t>
            </a:r>
            <a:r>
              <a:rPr lang="en-US" altLang="zh-TW" sz="1400" dirty="0">
                <a:latin typeface="+mn-ea"/>
                <a:ea typeface="+mn-ea"/>
              </a:rPr>
              <a:t>M </a:t>
            </a:r>
            <a:r>
              <a:rPr lang="zh-TW" altLang="en-US" sz="1400" dirty="0">
                <a:latin typeface="+mn-ea"/>
                <a:ea typeface="+mn-ea"/>
              </a:rPr>
              <a:t>是一個方陣，可以使用以下方式計算 </a:t>
            </a:r>
            <a:r>
              <a:rPr lang="en-US" altLang="zh-TW" sz="1400" dirty="0">
                <a:latin typeface="+mn-ea"/>
                <a:ea typeface="+mn-ea"/>
              </a:rPr>
              <a:t>M </a:t>
            </a:r>
            <a:r>
              <a:rPr lang="zh-TW" altLang="en-US" sz="1400" dirty="0">
                <a:latin typeface="+mn-ea"/>
                <a:ea typeface="+mn-ea"/>
              </a:rPr>
              <a:t>行列式的絕對值：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absdetM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prod(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svd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(M)$d)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若是只要計算行列式，在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中有內建的函數 </a:t>
            </a:r>
            <a:r>
              <a:rPr lang="en-US" altLang="zh-TW" sz="1400" dirty="0" err="1">
                <a:latin typeface="+mn-ea"/>
                <a:ea typeface="+mn-ea"/>
              </a:rPr>
              <a:t>det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可以使用。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800" b="1" smtClean="0"/>
              <a:t>Least Squares Fitting </a:t>
            </a:r>
            <a:r>
              <a:rPr lang="zh-TW" altLang="en-US" sz="2800" b="1" smtClean="0"/>
              <a:t>與 </a:t>
            </a:r>
            <a:r>
              <a:rPr lang="en-US" altLang="zh-TW" sz="2800" b="1" smtClean="0"/>
              <a:t>QR </a:t>
            </a:r>
            <a:r>
              <a:rPr lang="zh-TW" altLang="en-US" sz="2800" b="1" smtClean="0"/>
              <a:t>分解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565C7A-5EA7-4399-AC01-B2FB479E5A7B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TW" altLang="en-US" dirty="0" smtClean="0"/>
          </a:p>
        </p:txBody>
      </p:sp>
      <p:sp>
        <p:nvSpPr>
          <p:cNvPr id="2560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560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err="1">
                <a:latin typeface="+mn-ea"/>
                <a:ea typeface="+mn-ea"/>
              </a:rPr>
              <a:t>lsfit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函數可以處理 </a:t>
            </a:r>
            <a:r>
              <a:rPr lang="en-US" altLang="zh-TW" sz="1400" dirty="0">
                <a:latin typeface="+mn-ea"/>
                <a:ea typeface="+mn-ea"/>
              </a:rPr>
              <a:t>Least Squares Fitting </a:t>
            </a:r>
            <a:r>
              <a:rPr lang="zh-TW" altLang="en-US" sz="1400" dirty="0">
                <a:latin typeface="+mn-ea"/>
                <a:ea typeface="+mn-ea"/>
              </a:rPr>
              <a:t>的問題：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ans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lsfit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(X, y)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這樣就得到 </a:t>
            </a:r>
            <a:r>
              <a:rPr lang="en-US" altLang="zh-TW" sz="1400" dirty="0">
                <a:latin typeface="+mn-ea"/>
                <a:ea typeface="+mn-ea"/>
              </a:rPr>
              <a:t>Least Squares Fitting </a:t>
            </a:r>
            <a:r>
              <a:rPr lang="zh-TW" altLang="en-US" sz="1400" dirty="0">
                <a:latin typeface="+mn-ea"/>
                <a:ea typeface="+mn-ea"/>
              </a:rPr>
              <a:t>的結果，其中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是觀測向量，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是設計矩陣。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更詳細的說明可以參考回歸診斷（</a:t>
            </a:r>
            <a:r>
              <a:rPr lang="en-US" altLang="zh-TW" sz="1400" dirty="0">
                <a:latin typeface="+mn-ea"/>
                <a:ea typeface="+mn-ea"/>
              </a:rPr>
              <a:t>regression diagnostics</a:t>
            </a:r>
            <a:r>
              <a:rPr lang="zh-TW" altLang="en-US" sz="1400" dirty="0">
                <a:latin typeface="+mn-ea"/>
                <a:ea typeface="+mn-ea"/>
              </a:rPr>
              <a:t>）函數 </a:t>
            </a:r>
            <a:r>
              <a:rPr lang="en-US" altLang="zh-TW" sz="1400" dirty="0" err="1">
                <a:latin typeface="+mn-ea"/>
                <a:ea typeface="+mn-ea"/>
              </a:rPr>
              <a:t>ls.diag</a:t>
            </a:r>
            <a:r>
              <a:rPr lang="en-US" altLang="zh-TW" sz="1400" dirty="0">
                <a:latin typeface="+mn-ea"/>
                <a:ea typeface="+mn-ea"/>
              </a:rPr>
              <a:t>()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實際上，在回歸分析中比較常使用 </a:t>
            </a:r>
            <a:r>
              <a:rPr lang="en-US" altLang="zh-TW" sz="1400" dirty="0">
                <a:latin typeface="+mn-ea"/>
                <a:ea typeface="+mn-ea"/>
              </a:rPr>
              <a:t>lm() </a:t>
            </a:r>
            <a:r>
              <a:rPr lang="zh-TW" altLang="en-US" sz="1400" dirty="0">
                <a:latin typeface="+mn-ea"/>
                <a:ea typeface="+mn-ea"/>
              </a:rPr>
              <a:t>而不是 </a:t>
            </a:r>
            <a:r>
              <a:rPr lang="en-US" altLang="zh-TW" sz="1400" dirty="0" err="1">
                <a:latin typeface="+mn-ea"/>
                <a:ea typeface="+mn-ea"/>
              </a:rPr>
              <a:t>lsfit</a:t>
            </a:r>
            <a:r>
              <a:rPr lang="en-US" altLang="zh-TW" sz="1400" dirty="0">
                <a:latin typeface="+mn-ea"/>
                <a:ea typeface="+mn-ea"/>
              </a:rPr>
              <a:t>()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區塊矩陣</a:t>
            </a:r>
            <a:r>
              <a:rPr lang="en-US" altLang="zh-TW" sz="2800" b="1" smtClean="0"/>
              <a:t>						(1/3)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CAD2F8-04CF-452D-8D6E-23B43BCA527E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zh-TW" altLang="en-US" dirty="0" smtClean="0"/>
          </a:p>
        </p:txBody>
      </p:sp>
      <p:sp>
        <p:nvSpPr>
          <p:cNvPr id="2662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2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3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3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3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663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err="1">
                <a:latin typeface="+mn-ea"/>
                <a:ea typeface="+mn-ea"/>
              </a:rPr>
              <a:t>cbind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 err="1">
                <a:latin typeface="+mn-ea"/>
                <a:ea typeface="+mn-ea"/>
              </a:rPr>
              <a:t>rbind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函數可以把向量或矩陣拼成一個新的矩陣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altLang="zh-TW" sz="1400" dirty="0" err="1">
                <a:latin typeface="+mn-ea"/>
                <a:ea typeface="+mn-ea"/>
              </a:rPr>
              <a:t>cbind</a:t>
            </a:r>
            <a:r>
              <a:rPr lang="en-US" altLang="zh-TW" sz="1400" dirty="0">
                <a:latin typeface="+mn-ea"/>
                <a:ea typeface="+mn-ea"/>
              </a:rPr>
              <a:t>() 	</a:t>
            </a:r>
            <a:r>
              <a:rPr lang="zh-TW" altLang="en-US" sz="1400" dirty="0">
                <a:latin typeface="+mn-ea"/>
                <a:ea typeface="+mn-ea"/>
              </a:rPr>
              <a:t>是把向量或矩陣橫向拼成一個大矩陣。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</a:t>
            </a:r>
            <a:r>
              <a:rPr lang="en-US" altLang="zh-TW" sz="1400" dirty="0" err="1">
                <a:latin typeface="+mn-ea"/>
                <a:ea typeface="+mn-ea"/>
              </a:rPr>
              <a:t>rbind</a:t>
            </a:r>
            <a:r>
              <a:rPr lang="en-US" altLang="zh-TW" sz="1400" dirty="0">
                <a:latin typeface="+mn-ea"/>
                <a:ea typeface="+mn-ea"/>
              </a:rPr>
              <a:t>() 	</a:t>
            </a:r>
            <a:r>
              <a:rPr lang="zh-TW" altLang="en-US" sz="1400" dirty="0">
                <a:latin typeface="+mn-ea"/>
                <a:ea typeface="+mn-ea"/>
              </a:rPr>
              <a:t>則是以縱向的方式。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這兩個函數傳入的所有參數必須是任意長度的向量或是矩陣，如果傳入的參數是向量，則 </a:t>
            </a:r>
            <a:r>
              <a:rPr lang="en-US" altLang="zh-TW" sz="1400" dirty="0" err="1">
                <a:latin typeface="+mn-ea"/>
                <a:ea typeface="+mn-ea"/>
              </a:rPr>
              <a:t>cbind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會把向量當成行向量（</a:t>
            </a:r>
            <a:r>
              <a:rPr lang="en-US" altLang="zh-TW" sz="1400" dirty="0">
                <a:latin typeface="+mn-ea"/>
                <a:ea typeface="+mn-ea"/>
              </a:rPr>
              <a:t>column vector</a:t>
            </a:r>
            <a:r>
              <a:rPr lang="zh-TW" altLang="en-US" sz="1400" dirty="0">
                <a:latin typeface="+mn-ea"/>
                <a:ea typeface="+mn-ea"/>
              </a:rPr>
              <a:t>）使用，而 </a:t>
            </a:r>
            <a:r>
              <a:rPr lang="en-US" altLang="zh-TW" sz="1400" dirty="0" err="1">
                <a:latin typeface="+mn-ea"/>
                <a:ea typeface="+mn-ea"/>
              </a:rPr>
              <a:t>rbind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會把向量當成列向量使用</a:t>
            </a:r>
            <a:r>
              <a:rPr lang="en-US" altLang="zh-TW" sz="1400" dirty="0">
                <a:latin typeface="+mn-ea"/>
                <a:ea typeface="+mn-ea"/>
              </a:rPr>
              <a:t>(row vector)</a:t>
            </a:r>
            <a:r>
              <a:rPr lang="zh-TW" altLang="en-US" sz="1400" dirty="0">
                <a:latin typeface="+mn-ea"/>
                <a:ea typeface="+mn-ea"/>
              </a:rPr>
              <a:t>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 &lt;- c(1, 2, 3)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b &lt;- c(4, 5, 6)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c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cbind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(a, b)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rbind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(a, b)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>
                <a:latin typeface="+mn-ea"/>
                <a:ea typeface="+mn-ea"/>
              </a:rPr>
              <a:t>c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 b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1 4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2 5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3 6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而 </a:t>
            </a:r>
            <a:r>
              <a:rPr lang="en-US" altLang="zh-TW" sz="1400" dirty="0">
                <a:latin typeface="+mn-ea"/>
                <a:ea typeface="+mn-ea"/>
              </a:rPr>
              <a:t>d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[,2]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[,3]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    1    2    3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b    4    5   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區塊矩陣</a:t>
            </a:r>
            <a:r>
              <a:rPr lang="en-US" altLang="zh-TW" sz="2800" b="1" smtClean="0"/>
              <a:t>						(2/3)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336472-D596-4239-9991-B13F842F1C07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zh-TW" altLang="en-US" dirty="0" smtClean="0"/>
          </a:p>
        </p:txBody>
      </p:sp>
      <p:sp>
        <p:nvSpPr>
          <p:cNvPr id="2765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765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如果傳入的向量長度不一，則較短的向量會被重複使用，直到與最長的向量長度相同：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w &lt;- c(1, 2)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c(5, 6, 7, 8)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y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cbind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(w, x)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z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rbind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(w, x)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w x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1 5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2 6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1 7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[4,] 2 8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而 </a:t>
            </a:r>
            <a:r>
              <a:rPr lang="en-US" altLang="zh-TW" sz="1400" dirty="0">
                <a:latin typeface="+mn-ea"/>
                <a:ea typeface="+mn-ea"/>
              </a:rPr>
              <a:t>z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[,2] [,3] [,4]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w    1    2    1    2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   5    6    7    8</a:t>
            </a:r>
          </a:p>
          <a:p>
            <a:pPr lvl="3"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若傳入的是矩陣，則 </a:t>
            </a:r>
            <a:r>
              <a:rPr lang="en-US" altLang="zh-TW" sz="1400" dirty="0" err="1">
                <a:latin typeface="+mn-ea"/>
                <a:ea typeface="+mn-ea"/>
              </a:rPr>
              <a:t>cbind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只能接受所有矩陣的列（</a:t>
            </a:r>
            <a:r>
              <a:rPr lang="en-US" altLang="zh-TW" sz="1400" dirty="0">
                <a:latin typeface="+mn-ea"/>
                <a:ea typeface="+mn-ea"/>
              </a:rPr>
              <a:t>row</a:t>
            </a:r>
            <a:r>
              <a:rPr lang="zh-TW" altLang="en-US" sz="1400" dirty="0">
                <a:latin typeface="+mn-ea"/>
                <a:ea typeface="+mn-ea"/>
              </a:rPr>
              <a:t>）數都相同的情形，而 </a:t>
            </a:r>
            <a:r>
              <a:rPr lang="en-US" altLang="zh-TW" sz="1400" dirty="0" err="1">
                <a:latin typeface="+mn-ea"/>
                <a:ea typeface="+mn-ea"/>
              </a:rPr>
              <a:t>rbind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則只能接受所有矩陣的行（</a:t>
            </a:r>
            <a:r>
              <a:rPr lang="en-US" altLang="zh-TW" sz="1400" dirty="0">
                <a:latin typeface="+mn-ea"/>
                <a:ea typeface="+mn-ea"/>
              </a:rPr>
              <a:t>column</a:t>
            </a:r>
            <a:r>
              <a:rPr lang="zh-TW" altLang="en-US" sz="1400" dirty="0">
                <a:latin typeface="+mn-ea"/>
                <a:ea typeface="+mn-ea"/>
              </a:rPr>
              <a:t>）數都相同的情形：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 &lt;- array(1:6, c(3, 2))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B &lt;- array(7:9, c(3, 1))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C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cbind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(A, B)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陣列</a:t>
            </a:r>
            <a:r>
              <a:rPr lang="en-US" altLang="zh-TW" sz="2800" b="1" smtClean="0"/>
              <a:t>							(1/2)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B3314D-67B8-4FC4-A081-A5B022B26DD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陣列是一個帶有多個下標且型態相同的元素集合，例如數值所構成的陣列。在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中有一些簡單的函數可以建立與處理陣列，特別是針對矩陣的處理（矩陣在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中是陣列的一種）。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陣列有一個特別的屬性稱為維度向量（</a:t>
            </a:r>
            <a:r>
              <a:rPr lang="en-US" altLang="zh-TW" sz="1400" dirty="0">
                <a:latin typeface="+mn-ea"/>
                <a:ea typeface="+mn-ea"/>
              </a:rPr>
              <a:t>dimension vector</a:t>
            </a:r>
            <a:r>
              <a:rPr lang="zh-TW" altLang="en-US" sz="1400" dirty="0">
                <a:latin typeface="+mn-ea"/>
                <a:ea typeface="+mn-ea"/>
              </a:rPr>
              <a:t>），此向量是一個由正整數所構成的向量，如果它的長度為 </a:t>
            </a:r>
            <a:r>
              <a:rPr lang="en-US" altLang="zh-TW" sz="1400" dirty="0">
                <a:latin typeface="+mn-ea"/>
                <a:ea typeface="+mn-ea"/>
              </a:rPr>
              <a:t>k</a:t>
            </a:r>
            <a:r>
              <a:rPr lang="zh-TW" altLang="en-US" sz="1400" dirty="0">
                <a:latin typeface="+mn-ea"/>
                <a:ea typeface="+mn-ea"/>
              </a:rPr>
              <a:t>，那麼該陣列就是 </a:t>
            </a:r>
            <a:r>
              <a:rPr lang="en-US" altLang="zh-TW" sz="1400" dirty="0">
                <a:latin typeface="+mn-ea"/>
                <a:ea typeface="+mn-ea"/>
              </a:rPr>
              <a:t>k </a:t>
            </a:r>
            <a:r>
              <a:rPr lang="zh-TW" altLang="en-US" sz="1400" dirty="0">
                <a:latin typeface="+mn-ea"/>
                <a:ea typeface="+mn-ea"/>
              </a:rPr>
              <a:t>維的，例如一個矩陣是 </a:t>
            </a:r>
            <a:r>
              <a:rPr lang="en-US" altLang="zh-TW" sz="1400" dirty="0">
                <a:latin typeface="+mn-ea"/>
                <a:ea typeface="+mn-ea"/>
              </a:rPr>
              <a:t>2 </a:t>
            </a:r>
            <a:r>
              <a:rPr lang="zh-TW" altLang="en-US" sz="1400" dirty="0">
                <a:latin typeface="+mn-ea"/>
                <a:ea typeface="+mn-ea"/>
              </a:rPr>
              <a:t>維陣列。陣列中元素的下標可以從 </a:t>
            </a:r>
            <a:r>
              <a:rPr lang="en-US" altLang="zh-TW" sz="1400" dirty="0">
                <a:latin typeface="+mn-ea"/>
                <a:ea typeface="+mn-ea"/>
              </a:rPr>
              <a:t>1 </a:t>
            </a:r>
            <a:r>
              <a:rPr lang="zh-TW" altLang="en-US" sz="1400" dirty="0">
                <a:latin typeface="+mn-ea"/>
                <a:ea typeface="+mn-ea"/>
              </a:rPr>
              <a:t>一直標到維度向量中對應元素的值。若要查看一個向量的維度，可使用 </a:t>
            </a:r>
            <a:r>
              <a:rPr lang="en-US" altLang="zh-TW" sz="1400" dirty="0">
                <a:latin typeface="+mn-ea"/>
                <a:ea typeface="+mn-ea"/>
              </a:rPr>
              <a:t>dim() </a:t>
            </a:r>
            <a:r>
              <a:rPr lang="zh-TW" altLang="en-US" sz="1400" dirty="0">
                <a:latin typeface="+mn-ea"/>
                <a:ea typeface="+mn-ea"/>
              </a:rPr>
              <a:t>函數。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事實上陣列就是定義了維度屬性（</a:t>
            </a:r>
            <a:r>
              <a:rPr lang="en-US" altLang="zh-TW" sz="1400" dirty="0">
                <a:latin typeface="+mn-ea"/>
                <a:ea typeface="+mn-ea"/>
              </a:rPr>
              <a:t>dim</a:t>
            </a:r>
            <a:r>
              <a:rPr lang="zh-TW" altLang="en-US" sz="1400" dirty="0">
                <a:latin typeface="+mn-ea"/>
                <a:ea typeface="+mn-ea"/>
              </a:rPr>
              <a:t>）之後的向量。假設 </a:t>
            </a:r>
            <a:r>
              <a:rPr lang="en-US" altLang="zh-TW" sz="1400" dirty="0">
                <a:latin typeface="+mn-ea"/>
                <a:ea typeface="+mn-ea"/>
              </a:rPr>
              <a:t>z </a:t>
            </a:r>
            <a:r>
              <a:rPr lang="zh-TW" altLang="en-US" sz="1400" dirty="0">
                <a:latin typeface="+mn-ea"/>
                <a:ea typeface="+mn-ea"/>
              </a:rPr>
              <a:t>是一個包含 </a:t>
            </a:r>
            <a:r>
              <a:rPr lang="en-US" altLang="zh-TW" sz="1400" dirty="0">
                <a:latin typeface="+mn-ea"/>
                <a:ea typeface="+mn-ea"/>
              </a:rPr>
              <a:t>20 </a:t>
            </a:r>
            <a:r>
              <a:rPr lang="zh-TW" altLang="en-US" sz="1400" dirty="0">
                <a:latin typeface="+mn-ea"/>
                <a:ea typeface="+mn-ea"/>
              </a:rPr>
              <a:t>個元素的向量：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z &lt;- 1:20</a:t>
            </a:r>
          </a:p>
          <a:p>
            <a:pPr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可以使用 </a:t>
            </a:r>
            <a:r>
              <a:rPr lang="en-US" altLang="zh-TW" sz="1400" dirty="0">
                <a:latin typeface="+mn-ea"/>
                <a:ea typeface="+mn-ea"/>
              </a:rPr>
              <a:t>dim() </a:t>
            </a:r>
            <a:r>
              <a:rPr lang="zh-TW" altLang="en-US" sz="1400" dirty="0">
                <a:latin typeface="+mn-ea"/>
                <a:ea typeface="+mn-ea"/>
              </a:rPr>
              <a:t>函數指定其維度屬性，讓此向量變成一個 </a:t>
            </a:r>
            <a:r>
              <a:rPr lang="en-US" altLang="zh-TW" sz="1400" dirty="0">
                <a:latin typeface="+mn-ea"/>
                <a:ea typeface="+mn-ea"/>
              </a:rPr>
              <a:t>4 × 5 </a:t>
            </a:r>
            <a:r>
              <a:rPr lang="zh-TW" altLang="en-US" sz="1400" dirty="0">
                <a:latin typeface="+mn-ea"/>
                <a:ea typeface="+mn-ea"/>
              </a:rPr>
              <a:t>的陣列，而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會將原本向量中的資料依照 </a:t>
            </a:r>
            <a:r>
              <a:rPr lang="en-US" altLang="zh-TW" sz="1400" dirty="0">
                <a:latin typeface="+mn-ea"/>
                <a:ea typeface="+mn-ea"/>
              </a:rPr>
              <a:t>column major order </a:t>
            </a:r>
            <a:r>
              <a:rPr lang="zh-TW" altLang="en-US" sz="1400" dirty="0">
                <a:latin typeface="+mn-ea"/>
                <a:ea typeface="+mn-ea"/>
              </a:rPr>
              <a:t>的方式排列：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dim(z) &lt;- c(4, 5)</a:t>
            </a:r>
          </a:p>
          <a:p>
            <a:pPr lvl="1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現在的 </a:t>
            </a:r>
            <a:r>
              <a:rPr lang="en-US" altLang="zh-TW" sz="1400" dirty="0">
                <a:latin typeface="+mn-ea"/>
                <a:ea typeface="+mn-ea"/>
              </a:rPr>
              <a:t>z </a:t>
            </a:r>
            <a:r>
              <a:rPr lang="zh-TW" altLang="en-US" sz="1400" dirty="0">
                <a:latin typeface="+mn-ea"/>
                <a:ea typeface="+mn-ea"/>
              </a:rPr>
              <a:t>為（請留意各元素排列的順序）：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[,2] [,3]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[,4] [,5]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[1,]    1    5    9  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13   17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[2,]    2    6   10   14   18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[3,]    3    7   11   15   19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[4,]    4    8   12   16   20</a:t>
            </a:r>
          </a:p>
          <a:p>
            <a:pPr lvl="1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也</a:t>
            </a:r>
            <a:r>
              <a:rPr lang="zh-TW" altLang="en-US" sz="1400" dirty="0" smtClean="0">
                <a:latin typeface="+mn-ea"/>
                <a:ea typeface="+mn-ea"/>
              </a:rPr>
              <a:t>可以將 </a:t>
            </a:r>
            <a:r>
              <a:rPr lang="en-US" altLang="zh-TW" sz="1400" dirty="0">
                <a:latin typeface="+mn-ea"/>
                <a:ea typeface="+mn-ea"/>
              </a:rPr>
              <a:t>z </a:t>
            </a:r>
            <a:r>
              <a:rPr lang="zh-TW" altLang="en-US" sz="1400" dirty="0">
                <a:latin typeface="+mn-ea"/>
                <a:ea typeface="+mn-ea"/>
              </a:rPr>
              <a:t>指定為三維陣列：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dim(z) &lt;- c(2, 5, 2)</a:t>
            </a:r>
          </a:p>
        </p:txBody>
      </p:sp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3" cstate="print"/>
          <a:srcRect r="21976"/>
          <a:stretch>
            <a:fillRect/>
          </a:stretch>
        </p:blipFill>
        <p:spPr bwMode="auto">
          <a:xfrm>
            <a:off x="4697413" y="3573463"/>
            <a:ext cx="3835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區塊矩陣</a:t>
            </a:r>
            <a:r>
              <a:rPr lang="en-US" altLang="zh-TW" sz="2800" b="1" smtClean="0"/>
              <a:t>						(3/3)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74902C-DE08-470E-B88A-AACD517E3B42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zh-TW" altLang="en-US" dirty="0" smtClean="0"/>
          </a:p>
        </p:txBody>
      </p:sp>
      <p:sp>
        <p:nvSpPr>
          <p:cNvPr id="2867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7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7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7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8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868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>
                <a:latin typeface="+mn-ea"/>
                <a:ea typeface="+mn-ea"/>
              </a:rPr>
              <a:t>C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[,2] [,3]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 4    7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2    5    8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   3    6    9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err="1">
                <a:latin typeface="+mn-ea"/>
                <a:ea typeface="+mn-ea"/>
              </a:rPr>
              <a:t>rbind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 err="1">
                <a:latin typeface="+mn-ea"/>
                <a:ea typeface="+mn-ea"/>
              </a:rPr>
              <a:t>cbind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的傳回值都是矩陣型態，因此 </a:t>
            </a:r>
            <a:r>
              <a:rPr lang="en-US" altLang="zh-TW" sz="1400" dirty="0" err="1">
                <a:latin typeface="+mn-ea"/>
                <a:ea typeface="+mn-ea"/>
              </a:rPr>
              <a:t>cbind</a:t>
            </a:r>
            <a:r>
              <a:rPr lang="en-US" altLang="zh-TW" sz="1400" dirty="0">
                <a:latin typeface="+mn-ea"/>
                <a:ea typeface="+mn-ea"/>
              </a:rPr>
              <a:t>(x) 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 err="1">
                <a:latin typeface="+mn-ea"/>
                <a:ea typeface="+mn-ea"/>
              </a:rPr>
              <a:t>rbind</a:t>
            </a:r>
            <a:r>
              <a:rPr lang="en-US" altLang="zh-TW" sz="1400" dirty="0">
                <a:latin typeface="+mn-ea"/>
                <a:ea typeface="+mn-ea"/>
              </a:rPr>
              <a:t>(x) </a:t>
            </a:r>
            <a:r>
              <a:rPr lang="zh-TW" altLang="en-US" sz="1400" dirty="0">
                <a:latin typeface="+mn-ea"/>
                <a:ea typeface="+mn-ea"/>
              </a:rPr>
              <a:t>是個把向量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分別轉換成行向量或列向量最簡單的方法。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陣列與 </a:t>
            </a:r>
            <a:r>
              <a:rPr lang="en-US" altLang="zh-TW" sz="2800" b="1" smtClean="0"/>
              <a:t>c() </a:t>
            </a:r>
            <a:r>
              <a:rPr lang="zh-TW" altLang="en-US" sz="2800" b="1" smtClean="0"/>
              <a:t>函數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FCE9E0-D98E-45DC-9075-4E8FBE770BAB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zh-TW" altLang="en-US" dirty="0" smtClean="0"/>
          </a:p>
        </p:txBody>
      </p:sp>
      <p:sp>
        <p:nvSpPr>
          <p:cNvPr id="2970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2970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前面提到的 </a:t>
            </a:r>
            <a:r>
              <a:rPr lang="en-US" altLang="zh-TW" sz="1400" dirty="0" err="1">
                <a:latin typeface="+mn-ea"/>
                <a:ea typeface="+mn-ea"/>
              </a:rPr>
              <a:t>cbind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 err="1">
                <a:latin typeface="+mn-ea"/>
                <a:ea typeface="+mn-ea"/>
              </a:rPr>
              <a:t>rbind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函數是考慮 </a:t>
            </a:r>
            <a:r>
              <a:rPr lang="en-US" altLang="zh-TW" sz="1400" dirty="0">
                <a:latin typeface="+mn-ea"/>
                <a:ea typeface="+mn-ea"/>
              </a:rPr>
              <a:t>dim </a:t>
            </a:r>
            <a:r>
              <a:rPr lang="zh-TW" altLang="en-US" sz="1400" dirty="0">
                <a:latin typeface="+mn-ea"/>
                <a:ea typeface="+mn-ea"/>
              </a:rPr>
              <a:t>屬性的連接函數，而 </a:t>
            </a:r>
            <a:r>
              <a:rPr lang="en-US" altLang="zh-TW" sz="1400" dirty="0">
                <a:latin typeface="+mn-ea"/>
                <a:ea typeface="+mn-ea"/>
              </a:rPr>
              <a:t>c() </a:t>
            </a:r>
            <a:r>
              <a:rPr lang="zh-TW" altLang="en-US" sz="1400" dirty="0">
                <a:latin typeface="+mn-ea"/>
                <a:ea typeface="+mn-ea"/>
              </a:rPr>
              <a:t>函數則是不考慮這些數值物件的 </a:t>
            </a:r>
            <a:r>
              <a:rPr lang="en-US" altLang="zh-TW" sz="1400" dirty="0">
                <a:latin typeface="+mn-ea"/>
                <a:ea typeface="+mn-ea"/>
              </a:rPr>
              <a:t>dim </a:t>
            </a:r>
            <a:r>
              <a:rPr lang="zh-TW" altLang="en-US" sz="1400" dirty="0">
                <a:latin typeface="+mn-ea"/>
                <a:ea typeface="+mn-ea"/>
              </a:rPr>
              <a:t>和 </a:t>
            </a:r>
            <a:r>
              <a:rPr lang="en-US" altLang="zh-TW" sz="1400" dirty="0" err="1">
                <a:latin typeface="+mn-ea"/>
                <a:ea typeface="+mn-ea"/>
              </a:rPr>
              <a:t>dimnames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屬性，這一點在有些時候非常有用。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將一個陣列強制轉換成一般向量的標準方式是使用函數 </a:t>
            </a:r>
            <a:r>
              <a:rPr lang="en-US" altLang="zh-TW" sz="1400" dirty="0" err="1">
                <a:latin typeface="+mn-ea"/>
                <a:ea typeface="+mn-ea"/>
              </a:rPr>
              <a:t>as.vector</a:t>
            </a:r>
            <a:r>
              <a:rPr lang="en-US" altLang="zh-TW" sz="1400" dirty="0">
                <a:latin typeface="+mn-ea"/>
                <a:ea typeface="+mn-ea"/>
              </a:rPr>
              <a:t>()</a:t>
            </a:r>
            <a:r>
              <a:rPr lang="zh-TW" altLang="en-US" sz="1400" dirty="0">
                <a:latin typeface="+mn-ea"/>
                <a:ea typeface="+mn-ea"/>
              </a:rPr>
              <a:t>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array(1:6, c(3, 2))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Xvec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as.vector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(X)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但也可以使用 </a:t>
            </a:r>
            <a:r>
              <a:rPr lang="en-US" altLang="zh-TW" sz="1400" dirty="0">
                <a:latin typeface="+mn-ea"/>
                <a:ea typeface="+mn-ea"/>
              </a:rPr>
              <a:t>c()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splua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]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Xvec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c(X)[/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splus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]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兩者功用相同，但習慣上一般建議使用前者。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編輯資料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9B10C4-DD46-4113-904C-87507D1072A6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zh-TW" altLang="en-US" dirty="0" smtClean="0"/>
          </a:p>
        </p:txBody>
      </p:sp>
      <p:sp>
        <p:nvSpPr>
          <p:cNvPr id="1638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8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若要手動編輯資料欄或是矩陣時，可以使用 </a:t>
            </a:r>
            <a:r>
              <a:rPr lang="en-US" altLang="zh-TW" sz="1400" dirty="0">
                <a:latin typeface="+mn-ea"/>
                <a:ea typeface="+mn-ea"/>
              </a:rPr>
              <a:t>edit()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m &lt;- array(1:9, c(3,3))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m.new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edit(m)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使用 </a:t>
            </a:r>
            <a:r>
              <a:rPr lang="en-US" altLang="zh-TW" sz="1400" dirty="0">
                <a:latin typeface="+mn-ea"/>
                <a:ea typeface="+mn-ea"/>
              </a:rPr>
              <a:t>edit() </a:t>
            </a:r>
            <a:r>
              <a:rPr lang="zh-TW" altLang="en-US" sz="1400" dirty="0">
                <a:latin typeface="+mn-ea"/>
                <a:ea typeface="+mn-ea"/>
              </a:rPr>
              <a:t>函數編輯時，會出現一個編輯視窗，這在進行一些小修改時很有用。若是想直接改變原本變數中的值，則使用：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fix(m)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其作用等同於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m &lt;- edit(m)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亦可用作手動輸入資料的工具：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new.data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edit(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data.frame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())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因子分佈表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90C099-5829-48B2-82C8-4E37E3EC908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zh-TW" altLang="en-US" dirty="0" smtClean="0"/>
          </a:p>
        </p:txBody>
      </p:sp>
      <p:sp>
        <p:nvSpPr>
          <p:cNvPr id="3072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前面提到過因子（</a:t>
            </a:r>
            <a:r>
              <a:rPr lang="en-US" altLang="zh-TW" sz="1400" dirty="0">
                <a:latin typeface="+mn-ea"/>
                <a:ea typeface="+mn-ea"/>
              </a:rPr>
              <a:t>factor</a:t>
            </a:r>
            <a:r>
              <a:rPr lang="zh-TW" altLang="en-US" sz="1400" dirty="0">
                <a:latin typeface="+mn-ea"/>
                <a:ea typeface="+mn-ea"/>
              </a:rPr>
              <a:t>）會把資料分群，而 </a:t>
            </a:r>
            <a:r>
              <a:rPr lang="en-US" altLang="zh-TW" sz="1400" dirty="0">
                <a:latin typeface="+mn-ea"/>
                <a:ea typeface="+mn-ea"/>
              </a:rPr>
              <a:t>table() </a:t>
            </a:r>
            <a:r>
              <a:rPr lang="zh-TW" altLang="en-US" sz="1400" dirty="0">
                <a:latin typeface="+mn-ea"/>
                <a:ea typeface="+mn-ea"/>
              </a:rPr>
              <a:t>函數可以從同樣長度的不同因子中計算出頻率表，如果輸入 </a:t>
            </a:r>
            <a:r>
              <a:rPr lang="en-US" altLang="zh-TW" sz="1400" dirty="0">
                <a:latin typeface="+mn-ea"/>
                <a:ea typeface="+mn-ea"/>
              </a:rPr>
              <a:t>k </a:t>
            </a:r>
            <a:r>
              <a:rPr lang="zh-TW" altLang="en-US" sz="1400" dirty="0">
                <a:latin typeface="+mn-ea"/>
                <a:ea typeface="+mn-ea"/>
              </a:rPr>
              <a:t>個因子參數，會得到 </a:t>
            </a:r>
            <a:r>
              <a:rPr lang="en-US" altLang="zh-TW" sz="1400" dirty="0">
                <a:latin typeface="+mn-ea"/>
                <a:ea typeface="+mn-ea"/>
              </a:rPr>
              <a:t>k </a:t>
            </a:r>
            <a:r>
              <a:rPr lang="zh-TW" altLang="en-US" sz="1400" dirty="0">
                <a:latin typeface="+mn-ea"/>
                <a:ea typeface="+mn-ea"/>
              </a:rPr>
              <a:t>維的頻率分佈陣列。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延續因子章節的範例，</a:t>
            </a:r>
            <a:r>
              <a:rPr lang="en-US" altLang="zh-TW" sz="1400" dirty="0" err="1">
                <a:latin typeface="+mn-ea"/>
                <a:ea typeface="+mn-ea"/>
              </a:rPr>
              <a:t>statef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是由州名所產生的因子，可使用 </a:t>
            </a:r>
            <a:r>
              <a:rPr lang="en-US" altLang="zh-TW" sz="1400" dirty="0">
                <a:latin typeface="+mn-ea"/>
                <a:ea typeface="+mn-ea"/>
              </a:rPr>
              <a:t>table() </a:t>
            </a:r>
            <a:r>
              <a:rPr lang="zh-TW" altLang="en-US" sz="1400" dirty="0">
                <a:latin typeface="+mn-ea"/>
                <a:ea typeface="+mn-ea"/>
              </a:rPr>
              <a:t>函數得到頻率分佈表：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table(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 </a:t>
            </a:r>
            <a:r>
              <a:rPr lang="en-US" altLang="zh-TW" sz="1400" dirty="0" err="1">
                <a:latin typeface="+mn-ea"/>
                <a:ea typeface="+mn-ea"/>
              </a:rPr>
              <a:t>statefr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act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2   6   2   5   4   2   5   4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這些頻率會依照因子的 </a:t>
            </a:r>
            <a:r>
              <a:rPr lang="en-US" altLang="zh-TW" sz="1400" dirty="0">
                <a:latin typeface="+mn-ea"/>
                <a:ea typeface="+mn-ea"/>
              </a:rPr>
              <a:t>levels </a:t>
            </a:r>
            <a:r>
              <a:rPr lang="zh-TW" altLang="en-US" sz="1400" dirty="0">
                <a:latin typeface="+mn-ea"/>
                <a:ea typeface="+mn-ea"/>
              </a:rPr>
              <a:t>排序與標記。下面這個指令也有同樣的作用，只是比較繁瑣：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tapply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length)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延續因子章節 </a:t>
            </a:r>
            <a:r>
              <a:rPr lang="en-US" altLang="zh-TW" sz="1400" dirty="0" err="1">
                <a:latin typeface="+mn-ea"/>
                <a:ea typeface="+mn-ea"/>
              </a:rPr>
              <a:t>tapply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函數的例子，使用 </a:t>
            </a:r>
            <a:r>
              <a:rPr lang="en-US" altLang="zh-TW" sz="1400" dirty="0">
                <a:latin typeface="+mn-ea"/>
                <a:ea typeface="+mn-ea"/>
              </a:rPr>
              <a:t>cut() </a:t>
            </a:r>
            <a:r>
              <a:rPr lang="zh-TW" altLang="en-US" sz="1400" dirty="0">
                <a:latin typeface="+mn-ea"/>
                <a:ea typeface="+mn-ea"/>
              </a:rPr>
              <a:t>函數產生一個將收入（</a:t>
            </a:r>
            <a:r>
              <a:rPr lang="en-US" altLang="zh-TW" sz="1400" dirty="0">
                <a:latin typeface="+mn-ea"/>
                <a:ea typeface="+mn-ea"/>
              </a:rPr>
              <a:t>incomes</a:t>
            </a:r>
            <a:r>
              <a:rPr lang="zh-TW" altLang="en-US" sz="1400" dirty="0">
                <a:latin typeface="+mn-ea"/>
                <a:ea typeface="+mn-ea"/>
              </a:rPr>
              <a:t>）分成幾個群組：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incomef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factor(cut(incomes,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breaks = 35 + 10 * (0:7)))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然後結合 </a:t>
            </a:r>
            <a:r>
              <a:rPr lang="en-US" altLang="zh-TW" sz="1400" dirty="0" err="1">
                <a:latin typeface="+mn-ea"/>
                <a:ea typeface="+mn-ea"/>
              </a:rPr>
              <a:t>statef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 err="1">
                <a:latin typeface="+mn-ea"/>
                <a:ea typeface="+mn-ea"/>
              </a:rPr>
              <a:t>incomef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可得到一個二維頻率分佈表：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table(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incomef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得到的頻率分佈表為：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incomef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act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nsw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qld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tas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vic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wa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(35,45]   1   1  0   1  0   0   1  0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(45,55]   1   1  1   1  2   0   1  3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(55,65]   0   3  1   3  2   2   2  1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(65,75]   0   1  0   0  0   0   1  0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使用類似的方法也可以得到更高維的頻率分佈表。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資料矩陣的統計摘要</a:t>
            </a:r>
            <a:r>
              <a:rPr lang="en-US" altLang="zh-TW" sz="2800" b="1" dirty="0" smtClean="0"/>
              <a:t>	(1/2)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90C099-5829-48B2-82C8-4E37E3EC908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zh-TW" altLang="en-US" dirty="0" smtClean="0"/>
          </a:p>
        </p:txBody>
      </p:sp>
      <p:sp>
        <p:nvSpPr>
          <p:cNvPr id="3072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可針對列矩陣作統計資料的敘述，常見的矩陣統計函數有平均數、變異係數等。以下皆用範例介紹：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TW" sz="1400" dirty="0" smtClean="0">
                <a:latin typeface="+mn-ea"/>
                <a:ea typeface="+mn-ea"/>
              </a:rPr>
              <a:t>	data = c(-1,7,10,-2,9,10); data</a:t>
            </a: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altLang="zh-TW" sz="1400" dirty="0" smtClean="0">
                <a:latin typeface="+mn-ea"/>
                <a:ea typeface="+mn-ea"/>
              </a:rPr>
              <a:t>	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[1] -1  7 10 -2  9 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10</a:t>
            </a:r>
          </a:p>
          <a:p>
            <a:pPr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	</a:t>
            </a:r>
            <a:r>
              <a:rPr lang="en-US" altLang="zh-TW" sz="1400" dirty="0">
                <a:latin typeface="+mn-ea"/>
                <a:ea typeface="+mn-ea"/>
              </a:rPr>
              <a:t>mat = matrix(</a:t>
            </a:r>
            <a:r>
              <a:rPr lang="en-US" altLang="zh-TW" sz="1400" dirty="0" err="1">
                <a:latin typeface="+mn-ea"/>
                <a:ea typeface="+mn-ea"/>
              </a:rPr>
              <a:t>data,2,3</a:t>
            </a:r>
            <a:r>
              <a:rPr lang="en-US" altLang="zh-TW" sz="1400" dirty="0">
                <a:latin typeface="+mn-ea"/>
                <a:ea typeface="+mn-ea"/>
              </a:rPr>
              <a:t>);mat		#</a:t>
            </a:r>
            <a:r>
              <a:rPr lang="zh-TW" altLang="en-US" sz="1400" dirty="0">
                <a:latin typeface="+mn-ea"/>
                <a:ea typeface="+mn-ea"/>
              </a:rPr>
              <a:t>利用</a:t>
            </a:r>
            <a:r>
              <a:rPr lang="en-US" altLang="zh-TW" sz="1400" dirty="0">
                <a:latin typeface="+mn-ea"/>
                <a:ea typeface="+mn-ea"/>
              </a:rPr>
              <a:t>data</a:t>
            </a:r>
            <a:r>
              <a:rPr lang="zh-TW" altLang="en-US" sz="1400" dirty="0">
                <a:latin typeface="+mn-ea"/>
                <a:ea typeface="+mn-ea"/>
              </a:rPr>
              <a:t>建立</a:t>
            </a:r>
            <a:r>
              <a:rPr lang="en-US" altLang="zh-TW" sz="1400" dirty="0">
                <a:latin typeface="+mn-ea"/>
                <a:ea typeface="+mn-ea"/>
              </a:rPr>
              <a:t>2</a:t>
            </a:r>
            <a:r>
              <a:rPr lang="zh-TW" altLang="en-US" sz="1400" dirty="0">
                <a:latin typeface="+mn-ea"/>
                <a:ea typeface="+mn-ea"/>
              </a:rPr>
              <a:t>*</a:t>
            </a:r>
            <a:r>
              <a:rPr lang="en-US" altLang="zh-TW" sz="1400" dirty="0">
                <a:latin typeface="+mn-ea"/>
                <a:ea typeface="+mn-ea"/>
              </a:rPr>
              <a:t>3</a:t>
            </a:r>
            <a:r>
              <a:rPr lang="zh-TW" altLang="en-US" sz="1400" dirty="0">
                <a:latin typeface="+mn-ea"/>
                <a:ea typeface="+mn-ea"/>
              </a:rPr>
              <a:t>矩陣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	 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[,1] 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 [,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2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]  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[,3]</a:t>
            </a:r>
          </a:p>
          <a:p>
            <a:pPr lvl="2">
              <a:defRPr/>
            </a:pP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[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1,]   -1   10    9</a:t>
            </a:r>
          </a:p>
          <a:p>
            <a:pPr lvl="2">
              <a:defRPr/>
            </a:pP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[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2,]    7   -2   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10</a:t>
            </a:r>
          </a:p>
          <a:p>
            <a:pPr lvl="2">
              <a:defRPr/>
            </a:pPr>
            <a:r>
              <a:rPr lang="en-US" altLang="zh-TW" sz="1400" dirty="0" err="1">
                <a:latin typeface="+mn-ea"/>
                <a:ea typeface="+mn-ea"/>
              </a:rPr>
              <a:t>colnames</a:t>
            </a:r>
            <a:r>
              <a:rPr lang="en-US" altLang="zh-TW" sz="1400" dirty="0">
                <a:latin typeface="+mn-ea"/>
                <a:ea typeface="+mn-ea"/>
              </a:rPr>
              <a:t>(mat) = c(</a:t>
            </a:r>
            <a:r>
              <a:rPr lang="pt-BR" altLang="zh-TW" sz="1400" dirty="0">
                <a:latin typeface="+mn-ea"/>
                <a:ea typeface="+mn-ea"/>
              </a:rPr>
              <a:t>“</a:t>
            </a:r>
            <a:r>
              <a:rPr lang="en-US" altLang="zh-TW" sz="1400" dirty="0" err="1">
                <a:latin typeface="+mn-ea"/>
                <a:ea typeface="+mn-ea"/>
              </a:rPr>
              <a:t>c1</a:t>
            </a:r>
            <a:r>
              <a:rPr lang="pt-BR" altLang="zh-TW" sz="1400" dirty="0">
                <a:latin typeface="+mn-ea"/>
                <a:ea typeface="+mn-ea"/>
              </a:rPr>
              <a:t>”</a:t>
            </a:r>
            <a:r>
              <a:rPr lang="en-US" altLang="zh-TW" sz="1400" dirty="0">
                <a:latin typeface="+mn-ea"/>
                <a:ea typeface="+mn-ea"/>
              </a:rPr>
              <a:t>,</a:t>
            </a:r>
            <a:r>
              <a:rPr lang="pt-BR" altLang="zh-TW" sz="1400" dirty="0">
                <a:latin typeface="+mn-ea"/>
                <a:ea typeface="+mn-ea"/>
              </a:rPr>
              <a:t> “</a:t>
            </a:r>
            <a:r>
              <a:rPr lang="en-US" altLang="zh-TW" sz="1400" dirty="0" err="1">
                <a:latin typeface="+mn-ea"/>
                <a:ea typeface="+mn-ea"/>
              </a:rPr>
              <a:t>c2</a:t>
            </a:r>
            <a:r>
              <a:rPr lang="pt-BR" altLang="zh-TW" sz="1400" dirty="0">
                <a:latin typeface="+mn-ea"/>
                <a:ea typeface="+mn-ea"/>
              </a:rPr>
              <a:t>”</a:t>
            </a:r>
            <a:r>
              <a:rPr lang="en-US" altLang="zh-TW" sz="1400" dirty="0">
                <a:latin typeface="+mn-ea"/>
                <a:ea typeface="+mn-ea"/>
              </a:rPr>
              <a:t>,</a:t>
            </a:r>
            <a:r>
              <a:rPr lang="pt-BR" altLang="zh-TW" sz="1400" dirty="0">
                <a:latin typeface="+mn-ea"/>
                <a:ea typeface="+mn-ea"/>
              </a:rPr>
              <a:t> “</a:t>
            </a:r>
            <a:r>
              <a:rPr lang="en-US" altLang="zh-TW" sz="1400" dirty="0" err="1">
                <a:latin typeface="+mn-ea"/>
                <a:ea typeface="+mn-ea"/>
              </a:rPr>
              <a:t>c3</a:t>
            </a:r>
            <a:r>
              <a:rPr lang="pt-BR" altLang="zh-TW" sz="1400" dirty="0">
                <a:latin typeface="+mn-ea"/>
                <a:ea typeface="+mn-ea"/>
              </a:rPr>
              <a:t>”</a:t>
            </a:r>
            <a:r>
              <a:rPr lang="en-US" altLang="zh-TW" sz="1400" dirty="0">
                <a:latin typeface="+mn-ea"/>
                <a:ea typeface="+mn-ea"/>
              </a:rPr>
              <a:t>)		#</a:t>
            </a:r>
            <a:r>
              <a:rPr lang="zh-TW" altLang="en-US" sz="1400" dirty="0">
                <a:latin typeface="+mn-ea"/>
                <a:ea typeface="+mn-ea"/>
              </a:rPr>
              <a:t>更改行名為</a:t>
            </a:r>
            <a:r>
              <a:rPr lang="en-US" altLang="zh-TW" sz="1400" dirty="0" err="1">
                <a:latin typeface="+mn-ea"/>
                <a:ea typeface="+mn-ea"/>
              </a:rPr>
              <a:t>c1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 err="1">
                <a:latin typeface="+mn-ea"/>
                <a:ea typeface="+mn-ea"/>
              </a:rPr>
              <a:t>c2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 err="1">
                <a:latin typeface="+mn-ea"/>
                <a:ea typeface="+mn-ea"/>
              </a:rPr>
              <a:t>c3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 err="1">
                <a:latin typeface="+mn-ea"/>
                <a:ea typeface="+mn-ea"/>
              </a:rPr>
              <a:t>rownames</a:t>
            </a:r>
            <a:r>
              <a:rPr lang="en-US" altLang="zh-TW" sz="1400" dirty="0">
                <a:latin typeface="+mn-ea"/>
                <a:ea typeface="+mn-ea"/>
              </a:rPr>
              <a:t>(mat) = c(“</a:t>
            </a:r>
            <a:r>
              <a:rPr lang="en-US" altLang="zh-TW" sz="1400" dirty="0" err="1">
                <a:latin typeface="+mn-ea"/>
                <a:ea typeface="+mn-ea"/>
              </a:rPr>
              <a:t>r1</a:t>
            </a:r>
            <a:r>
              <a:rPr lang="en-US" altLang="zh-TW" sz="1400" dirty="0">
                <a:latin typeface="+mn-ea"/>
                <a:ea typeface="+mn-ea"/>
              </a:rPr>
              <a:t>”, “</a:t>
            </a:r>
            <a:r>
              <a:rPr lang="en-US" altLang="zh-TW" sz="1400" dirty="0" err="1">
                <a:latin typeface="+mn-ea"/>
                <a:ea typeface="+mn-ea"/>
              </a:rPr>
              <a:t>r2</a:t>
            </a:r>
            <a:r>
              <a:rPr lang="en-US" altLang="zh-TW" sz="1400" dirty="0">
                <a:latin typeface="+mn-ea"/>
                <a:ea typeface="+mn-ea"/>
              </a:rPr>
              <a:t>”)		#</a:t>
            </a:r>
            <a:r>
              <a:rPr lang="zh-TW" altLang="en-US" sz="1400" dirty="0">
                <a:latin typeface="+mn-ea"/>
                <a:ea typeface="+mn-ea"/>
              </a:rPr>
              <a:t>更改列名為</a:t>
            </a:r>
            <a:r>
              <a:rPr lang="en-US" altLang="zh-TW" sz="1400" dirty="0" err="1">
                <a:latin typeface="+mn-ea"/>
                <a:ea typeface="+mn-ea"/>
              </a:rPr>
              <a:t>r1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 err="1">
                <a:latin typeface="+mn-ea"/>
                <a:ea typeface="+mn-ea"/>
              </a:rPr>
              <a:t>r2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 err="1">
                <a:latin typeface="+mn-ea"/>
                <a:ea typeface="+mn-ea"/>
              </a:rPr>
              <a:t>dimnames</a:t>
            </a:r>
            <a:r>
              <a:rPr lang="en-US" altLang="zh-TW" sz="1400" dirty="0">
                <a:latin typeface="+mn-ea"/>
                <a:ea typeface="+mn-ea"/>
              </a:rPr>
              <a:t>(mat)</a:t>
            </a: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	</a:t>
            </a:r>
            <a:r>
              <a:rPr lang="pt-BR" altLang="zh-TW" sz="1400" dirty="0">
                <a:solidFill>
                  <a:srgbClr val="0070C0"/>
                </a:solidFill>
                <a:latin typeface="+mn-ea"/>
                <a:ea typeface="+mn-ea"/>
              </a:rPr>
              <a:t>[[1]]</a:t>
            </a:r>
          </a:p>
          <a:p>
            <a:pPr lvl="2">
              <a:defRPr/>
            </a:pPr>
            <a:r>
              <a:rPr lang="pt-BR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[</a:t>
            </a:r>
            <a:r>
              <a:rPr lang="pt-BR" altLang="zh-TW" sz="1400" dirty="0">
                <a:solidFill>
                  <a:srgbClr val="0070C0"/>
                </a:solidFill>
                <a:latin typeface="+mn-ea"/>
                <a:ea typeface="+mn-ea"/>
              </a:rPr>
              <a:t>1] "r1" "r2"</a:t>
            </a:r>
          </a:p>
          <a:p>
            <a:pPr lvl="2">
              <a:defRPr/>
            </a:pPr>
            <a:endParaRPr lang="pt-BR" altLang="zh-TW" sz="1400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2">
              <a:defRPr/>
            </a:pPr>
            <a:r>
              <a:rPr lang="pt-BR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[[</a:t>
            </a:r>
            <a:r>
              <a:rPr lang="pt-BR" altLang="zh-TW" sz="1400" dirty="0">
                <a:solidFill>
                  <a:srgbClr val="0070C0"/>
                </a:solidFill>
                <a:latin typeface="+mn-ea"/>
                <a:ea typeface="+mn-ea"/>
              </a:rPr>
              <a:t>2]]</a:t>
            </a:r>
          </a:p>
          <a:p>
            <a:pPr lvl="2">
              <a:defRPr/>
            </a:pPr>
            <a:r>
              <a:rPr lang="pt-BR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[</a:t>
            </a:r>
            <a:r>
              <a:rPr lang="pt-BR" altLang="zh-TW" sz="1400" dirty="0">
                <a:solidFill>
                  <a:srgbClr val="0070C0"/>
                </a:solidFill>
                <a:latin typeface="+mn-ea"/>
                <a:ea typeface="+mn-ea"/>
              </a:rPr>
              <a:t>1] "c1" "c2" "</a:t>
            </a:r>
            <a:r>
              <a:rPr lang="pt-BR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c3”</a:t>
            </a:r>
          </a:p>
          <a:p>
            <a:pPr lvl="2">
              <a:defRPr/>
            </a:pPr>
            <a:r>
              <a:rPr lang="pt-BR" altLang="zh-TW" sz="1400" dirty="0" smtClean="0">
                <a:latin typeface="+mn-ea"/>
                <a:ea typeface="+mn-ea"/>
              </a:rPr>
              <a:t>mat				#mat</a:t>
            </a:r>
            <a:r>
              <a:rPr lang="zh-TW" altLang="en-US" sz="1400" dirty="0" smtClean="0">
                <a:latin typeface="+mn-ea"/>
                <a:ea typeface="+mn-ea"/>
              </a:rPr>
              <a:t>的</a:t>
            </a:r>
            <a:r>
              <a:rPr lang="zh-TW" altLang="en-US" sz="1400" dirty="0">
                <a:latin typeface="+mn-ea"/>
                <a:ea typeface="+mn-ea"/>
              </a:rPr>
              <a:t>內容</a:t>
            </a:r>
            <a:endParaRPr lang="pt-BR" altLang="zh-TW" sz="1400" dirty="0">
              <a:latin typeface="+mn-ea"/>
              <a:ea typeface="+mn-ea"/>
            </a:endParaRPr>
          </a:p>
          <a:p>
            <a:pPr lvl="2">
              <a:defRPr/>
            </a:pPr>
            <a:r>
              <a:rPr lang="pt-BR" altLang="zh-TW" sz="1400" dirty="0">
                <a:solidFill>
                  <a:srgbClr val="0070C0"/>
                </a:solidFill>
                <a:latin typeface="+mn-ea"/>
                <a:ea typeface="+mn-ea"/>
              </a:rPr>
              <a:t>	 c1 c2 c3</a:t>
            </a:r>
          </a:p>
          <a:p>
            <a:pPr lvl="2">
              <a:defRPr/>
            </a:pPr>
            <a:r>
              <a:rPr lang="pt-BR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r1 </a:t>
            </a:r>
            <a:r>
              <a:rPr lang="pt-BR" altLang="zh-TW" sz="1400" dirty="0">
                <a:solidFill>
                  <a:srgbClr val="0070C0"/>
                </a:solidFill>
                <a:latin typeface="+mn-ea"/>
                <a:ea typeface="+mn-ea"/>
              </a:rPr>
              <a:t>-1 10  9</a:t>
            </a:r>
          </a:p>
          <a:p>
            <a:pPr lvl="2">
              <a:defRPr/>
            </a:pPr>
            <a:r>
              <a:rPr lang="pt-BR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r2  </a:t>
            </a:r>
            <a:r>
              <a:rPr lang="pt-BR" altLang="zh-TW" sz="1400" dirty="0">
                <a:solidFill>
                  <a:srgbClr val="0070C0"/>
                </a:solidFill>
                <a:latin typeface="+mn-ea"/>
                <a:ea typeface="+mn-ea"/>
              </a:rPr>
              <a:t>7 -2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資料矩陣的統計摘要</a:t>
            </a:r>
            <a:r>
              <a:rPr lang="en-US" altLang="zh-TW" sz="2800" b="1" dirty="0" smtClean="0"/>
              <a:t>	(2/2)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90C099-5829-48B2-82C8-4E37E3EC908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zh-TW" altLang="en-US" dirty="0" smtClean="0"/>
          </a:p>
        </p:txBody>
      </p:sp>
      <p:sp>
        <p:nvSpPr>
          <p:cNvPr id="3072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072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2">
              <a:defRPr/>
            </a:pPr>
            <a:r>
              <a:rPr lang="en-US" altLang="zh-TW" sz="1400" dirty="0" smtClean="0">
                <a:latin typeface="+mn-ea"/>
                <a:ea typeface="+mn-ea"/>
              </a:rPr>
              <a:t>apply(</a:t>
            </a:r>
            <a:r>
              <a:rPr lang="en-US" altLang="zh-TW" sz="1400" dirty="0" err="1" smtClean="0">
                <a:latin typeface="+mn-ea"/>
                <a:ea typeface="+mn-ea"/>
              </a:rPr>
              <a:t>mat,1,mean</a:t>
            </a:r>
            <a:r>
              <a:rPr lang="en-US" altLang="zh-TW" sz="1400" dirty="0">
                <a:latin typeface="+mn-ea"/>
                <a:ea typeface="+mn-ea"/>
              </a:rPr>
              <a:t>)		</a:t>
            </a:r>
            <a:r>
              <a:rPr lang="en-US" altLang="zh-TW" sz="1400" dirty="0" smtClean="0">
                <a:latin typeface="+mn-ea"/>
                <a:ea typeface="+mn-ea"/>
              </a:rPr>
              <a:t>#</a:t>
            </a:r>
            <a:r>
              <a:rPr lang="zh-TW" altLang="en-US" sz="1400" dirty="0">
                <a:latin typeface="+mn-ea"/>
                <a:ea typeface="+mn-ea"/>
              </a:rPr>
              <a:t>計算列平均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	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r1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r2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</a:p>
          <a:p>
            <a:pPr lvl="2">
              <a:defRPr/>
            </a:pP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 	6  5 </a:t>
            </a:r>
          </a:p>
          <a:p>
            <a:pPr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也</a:t>
            </a:r>
            <a:r>
              <a:rPr lang="zh-TW" altLang="en-US" sz="1400" dirty="0">
                <a:latin typeface="+mn-ea"/>
                <a:ea typeface="+mn-ea"/>
              </a:rPr>
              <a:t>可這麼</a:t>
            </a:r>
            <a:r>
              <a:rPr lang="zh-TW" altLang="en-US" sz="1400" dirty="0" smtClean="0">
                <a:latin typeface="+mn-ea"/>
                <a:ea typeface="+mn-ea"/>
              </a:rPr>
              <a:t>寫 </a:t>
            </a:r>
            <a:r>
              <a:rPr lang="en-US" altLang="zh-TW" sz="1400" dirty="0" smtClean="0">
                <a:latin typeface="+mn-ea"/>
                <a:ea typeface="+mn-ea"/>
              </a:rPr>
              <a:t> </a:t>
            </a:r>
            <a:r>
              <a:rPr lang="en-US" altLang="zh-TW" sz="1400" dirty="0">
                <a:latin typeface="+mn-ea"/>
                <a:ea typeface="+mn-ea"/>
              </a:rPr>
              <a:t>mean(mat[1,])</a:t>
            </a:r>
          </a:p>
          <a:p>
            <a:pPr lvl="1">
              <a:defRPr/>
            </a:pPr>
            <a:r>
              <a:rPr lang="en-US" altLang="zh-TW" sz="1400" dirty="0" smtClean="0">
                <a:latin typeface="+mn-ea"/>
                <a:ea typeface="+mn-ea"/>
              </a:rPr>
              <a:t>		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[1] 6</a:t>
            </a: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 </a:t>
            </a:r>
            <a:r>
              <a:rPr lang="en-US" altLang="zh-TW" sz="1400" dirty="0" smtClean="0">
                <a:latin typeface="+mn-ea"/>
                <a:ea typeface="+mn-ea"/>
              </a:rPr>
              <a:t>mean(mat[2</a:t>
            </a:r>
            <a:r>
              <a:rPr lang="en-US" altLang="zh-TW" sz="1400" dirty="0">
                <a:latin typeface="+mn-ea"/>
                <a:ea typeface="+mn-ea"/>
              </a:rPr>
              <a:t>,])</a:t>
            </a:r>
          </a:p>
          <a:p>
            <a:pPr lvl="1">
              <a:defRPr/>
            </a:pPr>
            <a:r>
              <a:rPr lang="en-US" altLang="zh-TW" sz="1400" dirty="0" smtClean="0">
                <a:latin typeface="+mn-ea"/>
                <a:ea typeface="+mn-ea"/>
              </a:rPr>
              <a:t>		[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1] 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5</a:t>
            </a:r>
            <a:endParaRPr lang="en-US" altLang="zh-TW" sz="1400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>
                <a:latin typeface="+mn-ea"/>
                <a:ea typeface="+mn-ea"/>
              </a:rPr>
              <a:t>apply(</a:t>
            </a:r>
            <a:r>
              <a:rPr lang="en-US" altLang="zh-TW" sz="1400" dirty="0" err="1">
                <a:latin typeface="+mn-ea"/>
                <a:ea typeface="+mn-ea"/>
              </a:rPr>
              <a:t>mat,2,mean</a:t>
            </a:r>
            <a:r>
              <a:rPr lang="en-US" altLang="zh-TW" sz="1400" dirty="0">
                <a:latin typeface="+mn-ea"/>
                <a:ea typeface="+mn-ea"/>
              </a:rPr>
              <a:t>)		</a:t>
            </a:r>
            <a:r>
              <a:rPr lang="en-US" altLang="zh-TW" sz="1400" dirty="0" smtClean="0">
                <a:latin typeface="+mn-ea"/>
                <a:ea typeface="+mn-ea"/>
              </a:rPr>
              <a:t>#</a:t>
            </a:r>
            <a:r>
              <a:rPr lang="zh-TW" altLang="en-US" sz="1400" dirty="0">
                <a:latin typeface="+mn-ea"/>
                <a:ea typeface="+mn-ea"/>
              </a:rPr>
              <a:t>計算行平均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	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c1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c2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c3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</a:p>
          <a:p>
            <a:pPr lvl="2">
              <a:defRPr/>
            </a:pP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3.0 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4.0 9.5 </a:t>
            </a:r>
          </a:p>
          <a:p>
            <a:pPr lvl="2">
              <a:defRPr/>
            </a:pPr>
            <a:r>
              <a:rPr lang="en-US" altLang="zh-TW" sz="1400" dirty="0">
                <a:latin typeface="+mn-ea"/>
                <a:ea typeface="+mn-ea"/>
              </a:rPr>
              <a:t>apply(</a:t>
            </a:r>
            <a:r>
              <a:rPr lang="en-US" altLang="zh-TW" sz="1400" dirty="0" err="1">
                <a:latin typeface="+mn-ea"/>
                <a:ea typeface="+mn-ea"/>
              </a:rPr>
              <a:t>mat,1,var</a:t>
            </a:r>
            <a:r>
              <a:rPr lang="en-US" altLang="zh-TW" sz="1400" dirty="0">
                <a:latin typeface="+mn-ea"/>
                <a:ea typeface="+mn-ea"/>
              </a:rPr>
              <a:t>)		#</a:t>
            </a:r>
            <a:r>
              <a:rPr lang="zh-TW" altLang="en-US" sz="1400" dirty="0">
                <a:latin typeface="+mn-ea"/>
                <a:ea typeface="+mn-ea"/>
              </a:rPr>
              <a:t>計算列變異數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	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r1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r2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</a:p>
          <a:p>
            <a:pPr lvl="2">
              <a:defRPr/>
            </a:pP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37 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39 </a:t>
            </a:r>
            <a:endParaRPr lang="en-US" altLang="zh-TW" sz="1400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 smtClean="0">
                <a:latin typeface="+mn-ea"/>
                <a:ea typeface="+mn-ea"/>
              </a:rPr>
              <a:t>apply(</a:t>
            </a:r>
            <a:r>
              <a:rPr lang="en-US" altLang="zh-TW" sz="1400" dirty="0" err="1" smtClean="0">
                <a:latin typeface="+mn-ea"/>
                <a:ea typeface="+mn-ea"/>
              </a:rPr>
              <a:t>mat,2,var</a:t>
            </a:r>
            <a:r>
              <a:rPr lang="en-US" altLang="zh-TW" sz="1400" dirty="0">
                <a:latin typeface="+mn-ea"/>
                <a:ea typeface="+mn-ea"/>
              </a:rPr>
              <a:t>)		#</a:t>
            </a:r>
            <a:r>
              <a:rPr lang="zh-TW" altLang="en-US" sz="1400" dirty="0">
                <a:latin typeface="+mn-ea"/>
                <a:ea typeface="+mn-ea"/>
              </a:rPr>
              <a:t>計算行變異數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	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c1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 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c2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 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c3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</a:p>
          <a:p>
            <a:pPr lvl="2">
              <a:defRPr/>
            </a:pP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	32.0 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72.0  0.5 </a:t>
            </a:r>
            <a:endParaRPr lang="en-US" altLang="zh-TW" sz="1400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>
                <a:latin typeface="+mn-ea"/>
                <a:ea typeface="+mn-ea"/>
              </a:rPr>
              <a:t>summary(mat)		#</a:t>
            </a:r>
            <a:r>
              <a:rPr lang="zh-TW" altLang="en-US" sz="1400" dirty="0">
                <a:latin typeface="+mn-ea"/>
                <a:ea typeface="+mn-ea"/>
              </a:rPr>
              <a:t>主要摘要值</a:t>
            </a:r>
            <a:endParaRPr lang="en-US" altLang="zh-TW" sz="1400" dirty="0">
              <a:latin typeface="+mn-ea"/>
              <a:ea typeface="+mn-ea"/>
            </a:endParaRP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      </a:t>
            </a:r>
            <a:r>
              <a:rPr lang="en-US" altLang="zh-TW" sz="1400" dirty="0" smtClean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c1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         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c2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          </a:t>
            </a:r>
            <a:r>
              <a:rPr lang="en-US" altLang="zh-TW" sz="1400" dirty="0" err="1">
                <a:solidFill>
                  <a:srgbClr val="0070C0"/>
                </a:solidFill>
                <a:latin typeface="+mn-ea"/>
                <a:ea typeface="+mn-ea"/>
              </a:rPr>
              <a:t>c3</a:t>
            </a: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      </a:t>
            </a: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Min.   :-1   Min.   :-2   Min.   : 9.00  </a:t>
            </a: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1st Qu.: 1   1st Qu.: 1   1st Qu.: 9.25  </a:t>
            </a: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Median : 3   Median : 4   Median : 9.50  </a:t>
            </a: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Mean   : 3   Mean   : 4   Mean   : 9.50  </a:t>
            </a: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3rd Qu.: 5   3rd Qu.: 7   3rd Qu.: 9.75  </a:t>
            </a:r>
          </a:p>
          <a:p>
            <a:pPr lvl="2">
              <a:defRPr/>
            </a:pPr>
            <a:r>
              <a:rPr lang="en-US" altLang="zh-TW" sz="1400" dirty="0">
                <a:solidFill>
                  <a:srgbClr val="0070C0"/>
                </a:solidFill>
                <a:latin typeface="+mn-ea"/>
                <a:ea typeface="+mn-ea"/>
              </a:rPr>
              <a:t> Max.   : 7   Max.   :10   Max.   :10.00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800" b="1" dirty="0" smtClean="0"/>
              <a:t>Homework	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FA9B0D-46CD-4381-AE6D-80709DE010C6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zh-TW" altLang="en-US" dirty="0" smtClean="0"/>
          </a:p>
        </p:txBody>
      </p:sp>
      <p:sp>
        <p:nvSpPr>
          <p:cNvPr id="3174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174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175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175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175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3175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AutoNum type="arabicPeriod"/>
              <a:defRPr/>
            </a:pPr>
            <a:r>
              <a:rPr lang="zh-TW" altLang="en-US" sz="1600" dirty="0" smtClean="0">
                <a:latin typeface="+mn-ea"/>
                <a:ea typeface="+mn-ea"/>
              </a:rPr>
              <a:t>請繪製陣列外積中第</a:t>
            </a:r>
            <a:r>
              <a:rPr lang="en-US" altLang="zh-TW" sz="1600" dirty="0" smtClean="0">
                <a:latin typeface="+mn-ea"/>
                <a:ea typeface="+mn-ea"/>
              </a:rPr>
              <a:t>10</a:t>
            </a:r>
            <a:r>
              <a:rPr lang="zh-TW" altLang="en-US" sz="1600" dirty="0" smtClean="0">
                <a:latin typeface="+mn-ea"/>
                <a:ea typeface="+mn-ea"/>
              </a:rPr>
              <a:t>頁下方的圖形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342900" indent="-342900">
              <a:buAutoNum type="arabicPeriod"/>
              <a:defRPr/>
            </a:pPr>
            <a:r>
              <a:rPr lang="zh-TW" altLang="en-US" sz="1600" dirty="0">
                <a:latin typeface="+mn-ea"/>
                <a:ea typeface="+mn-ea"/>
              </a:rPr>
              <a:t>已</a:t>
            </a:r>
            <a:r>
              <a:rPr lang="zh-TW" altLang="en-US" sz="1600" dirty="0" smtClean="0">
                <a:latin typeface="+mn-ea"/>
                <a:ea typeface="+mn-ea"/>
              </a:rPr>
              <a:t>知</a:t>
            </a:r>
            <a:r>
              <a:rPr lang="en-US" altLang="zh-TW" sz="1600" dirty="0" err="1" smtClean="0">
                <a:latin typeface="+mn-ea"/>
                <a:ea typeface="+mn-ea"/>
              </a:rPr>
              <a:t>w1</a:t>
            </a:r>
            <a:r>
              <a:rPr lang="en-US" altLang="zh-TW" sz="1600" dirty="0" smtClean="0">
                <a:latin typeface="+mn-ea"/>
                <a:ea typeface="+mn-ea"/>
              </a:rPr>
              <a:t>=-7,3,10,1,6,2</a:t>
            </a:r>
            <a:r>
              <a:rPr lang="zh-TW" altLang="en-US" sz="1600" dirty="0" smtClean="0">
                <a:latin typeface="+mn-ea"/>
                <a:ea typeface="+mn-ea"/>
              </a:rPr>
              <a:t>且</a:t>
            </a:r>
            <a:r>
              <a:rPr lang="en-US" altLang="zh-TW" sz="1600" dirty="0" err="1" smtClean="0">
                <a:latin typeface="+mn-ea"/>
                <a:ea typeface="+mn-ea"/>
              </a:rPr>
              <a:t>w2</a:t>
            </a:r>
            <a:r>
              <a:rPr lang="en-US" altLang="zh-TW" sz="1600" dirty="0" smtClean="0">
                <a:latin typeface="+mn-ea"/>
                <a:ea typeface="+mn-ea"/>
              </a:rPr>
              <a:t>=5,8,17,4,1,-4,2,-4</a:t>
            </a:r>
          </a:p>
          <a:p>
            <a:pPr marL="800100" lvl="1" indent="-342900">
              <a:buFont typeface="+mj-lt"/>
              <a:buAutoNum type="arabicParenR"/>
              <a:defRPr/>
            </a:pPr>
            <a:r>
              <a:rPr lang="zh-TW" altLang="en-US" sz="1600" dirty="0" smtClean="0">
                <a:latin typeface="+mn-ea"/>
                <a:ea typeface="+mn-ea"/>
              </a:rPr>
              <a:t>將兩數列合併成新數列，並命名為</a:t>
            </a:r>
            <a:r>
              <a:rPr lang="en-US" altLang="zh-TW" sz="1600" dirty="0" err="1" smtClean="0">
                <a:latin typeface="+mn-ea"/>
                <a:ea typeface="+mn-ea"/>
              </a:rPr>
              <a:t>w3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800100" lvl="1" indent="-342900">
              <a:buFont typeface="+mj-lt"/>
              <a:buAutoNum type="arabicParenR"/>
              <a:defRPr/>
            </a:pPr>
            <a:r>
              <a:rPr lang="zh-TW" altLang="en-US" sz="1600" dirty="0">
                <a:latin typeface="+mn-ea"/>
                <a:ea typeface="+mn-ea"/>
              </a:rPr>
              <a:t>利用</a:t>
            </a:r>
            <a:r>
              <a:rPr lang="en-US" altLang="zh-TW" sz="1600" dirty="0" err="1">
                <a:latin typeface="+mn-ea"/>
                <a:ea typeface="+mn-ea"/>
              </a:rPr>
              <a:t>w3</a:t>
            </a:r>
            <a:r>
              <a:rPr lang="zh-TW" altLang="en-US" sz="1600" dirty="0" smtClean="0">
                <a:latin typeface="+mn-ea"/>
                <a:ea typeface="+mn-ea"/>
              </a:rPr>
              <a:t>第</a:t>
            </a:r>
            <a:r>
              <a:rPr lang="en-US" altLang="zh-TW" sz="1600" dirty="0" smtClean="0">
                <a:latin typeface="+mn-ea"/>
                <a:ea typeface="+mn-ea"/>
              </a:rPr>
              <a:t>2~13</a:t>
            </a:r>
            <a:r>
              <a:rPr lang="zh-TW" altLang="en-US" sz="1600" dirty="0" smtClean="0">
                <a:latin typeface="+mn-ea"/>
                <a:ea typeface="+mn-ea"/>
              </a:rPr>
              <a:t>元素產生</a:t>
            </a:r>
            <a:r>
              <a:rPr lang="en-US" altLang="zh-TW" sz="1600" dirty="0" smtClean="0">
                <a:latin typeface="+mn-ea"/>
                <a:ea typeface="+mn-ea"/>
              </a:rPr>
              <a:t>6</a:t>
            </a:r>
            <a:r>
              <a:rPr lang="zh-TW" altLang="en-US" sz="1600" dirty="0" smtClean="0">
                <a:latin typeface="+mn-ea"/>
                <a:ea typeface="+mn-ea"/>
              </a:rPr>
              <a:t>*</a:t>
            </a:r>
            <a:r>
              <a:rPr lang="en-US" altLang="zh-TW" sz="1600" dirty="0" smtClean="0">
                <a:latin typeface="+mn-ea"/>
                <a:ea typeface="+mn-ea"/>
              </a:rPr>
              <a:t>2</a:t>
            </a:r>
            <a:r>
              <a:rPr lang="zh-TW" altLang="en-US" sz="1600" dirty="0" smtClean="0">
                <a:latin typeface="+mn-ea"/>
                <a:ea typeface="+mn-ea"/>
              </a:rPr>
              <a:t>矩陣並命名</a:t>
            </a:r>
            <a:r>
              <a:rPr lang="zh-TW" altLang="en-US" sz="1600" dirty="0">
                <a:latin typeface="+mn-ea"/>
                <a:ea typeface="+mn-ea"/>
              </a:rPr>
              <a:t>為</a:t>
            </a:r>
            <a:r>
              <a:rPr lang="en-US" altLang="zh-TW" sz="1600" dirty="0" err="1">
                <a:latin typeface="+mn-ea"/>
                <a:ea typeface="+mn-ea"/>
              </a:rPr>
              <a:t>mat1</a:t>
            </a:r>
            <a:r>
              <a:rPr lang="zh-TW" altLang="en-US" sz="1600" dirty="0">
                <a:latin typeface="+mn-ea"/>
                <a:ea typeface="+mn-ea"/>
              </a:rPr>
              <a:t>。計算其平均數與變異數</a:t>
            </a:r>
            <a:endParaRPr lang="en-US" altLang="zh-TW" sz="1600" dirty="0">
              <a:latin typeface="+mn-ea"/>
              <a:ea typeface="+mn-ea"/>
            </a:endParaRPr>
          </a:p>
          <a:p>
            <a:pPr marL="800100" lvl="1" indent="-342900">
              <a:buFont typeface="+mj-lt"/>
              <a:buAutoNum type="arabicParenR"/>
              <a:defRPr/>
            </a:pPr>
            <a:r>
              <a:rPr lang="zh-TW" altLang="en-US" sz="1600" dirty="0">
                <a:latin typeface="+mn-ea"/>
                <a:ea typeface="+mn-ea"/>
              </a:rPr>
              <a:t>利用</a:t>
            </a:r>
            <a:r>
              <a:rPr lang="en-US" altLang="zh-TW" sz="1600" dirty="0" err="1">
                <a:latin typeface="+mn-ea"/>
                <a:ea typeface="+mn-ea"/>
              </a:rPr>
              <a:t>w3</a:t>
            </a:r>
            <a:r>
              <a:rPr lang="zh-TW" altLang="en-US" sz="1600" dirty="0">
                <a:latin typeface="+mn-ea"/>
                <a:ea typeface="+mn-ea"/>
              </a:rPr>
              <a:t>第</a:t>
            </a:r>
            <a:r>
              <a:rPr lang="en-US" altLang="zh-TW" sz="1600" dirty="0">
                <a:latin typeface="+mn-ea"/>
                <a:ea typeface="+mn-ea"/>
              </a:rPr>
              <a:t>4~11</a:t>
            </a:r>
            <a:r>
              <a:rPr lang="zh-TW" altLang="en-US" sz="1600" dirty="0">
                <a:latin typeface="+mn-ea"/>
                <a:ea typeface="+mn-ea"/>
              </a:rPr>
              <a:t>元素</a:t>
            </a:r>
            <a:r>
              <a:rPr lang="zh-TW" altLang="en-US" sz="1600" dirty="0" smtClean="0">
                <a:latin typeface="+mn-ea"/>
                <a:ea typeface="+mn-ea"/>
              </a:rPr>
              <a:t>產生</a:t>
            </a:r>
            <a:r>
              <a:rPr lang="en-US" altLang="zh-TW" sz="1600" dirty="0" smtClean="0">
                <a:latin typeface="+mn-ea"/>
                <a:ea typeface="+mn-ea"/>
              </a:rPr>
              <a:t>2</a:t>
            </a:r>
            <a:r>
              <a:rPr lang="zh-TW" altLang="en-US" sz="1600" dirty="0" smtClean="0">
                <a:latin typeface="+mn-ea"/>
                <a:ea typeface="+mn-ea"/>
              </a:rPr>
              <a:t>*</a:t>
            </a:r>
            <a:r>
              <a:rPr lang="en-US" altLang="zh-TW" sz="1600" dirty="0" smtClean="0">
                <a:latin typeface="+mn-ea"/>
                <a:ea typeface="+mn-ea"/>
              </a:rPr>
              <a:t>4</a:t>
            </a:r>
            <a:r>
              <a:rPr lang="zh-TW" altLang="en-US" sz="1600" dirty="0" smtClean="0">
                <a:latin typeface="+mn-ea"/>
                <a:ea typeface="+mn-ea"/>
              </a:rPr>
              <a:t>矩陣</a:t>
            </a:r>
            <a:r>
              <a:rPr lang="zh-TW" altLang="en-US" sz="1600" dirty="0">
                <a:latin typeface="+mn-ea"/>
                <a:ea typeface="+mn-ea"/>
              </a:rPr>
              <a:t>並命名為</a:t>
            </a:r>
            <a:r>
              <a:rPr lang="en-US" altLang="zh-TW" sz="1600" dirty="0" err="1" smtClean="0">
                <a:latin typeface="+mn-ea"/>
                <a:ea typeface="+mn-ea"/>
              </a:rPr>
              <a:t>mat2</a:t>
            </a:r>
            <a:r>
              <a:rPr lang="zh-TW" altLang="en-US" sz="1600" dirty="0" smtClean="0">
                <a:latin typeface="+mn-ea"/>
                <a:ea typeface="+mn-ea"/>
              </a:rPr>
              <a:t>。</a:t>
            </a:r>
            <a:r>
              <a:rPr lang="zh-TW" altLang="en-US" sz="1600" dirty="0">
                <a:latin typeface="+mn-ea"/>
                <a:ea typeface="+mn-ea"/>
              </a:rPr>
              <a:t>計算其平均數與變異數</a:t>
            </a:r>
            <a:endParaRPr lang="en-US" altLang="zh-TW" sz="1600" dirty="0">
              <a:latin typeface="+mn-ea"/>
              <a:ea typeface="+mn-ea"/>
            </a:endParaRPr>
          </a:p>
          <a:p>
            <a:pPr marL="800100" lvl="1" indent="-342900">
              <a:buFont typeface="+mj-lt"/>
              <a:buAutoNum type="arabicParenR"/>
              <a:defRPr/>
            </a:pPr>
            <a:endParaRPr lang="en-US" altLang="zh-TW" sz="1600" dirty="0" smtClean="0">
              <a:latin typeface="+mn-ea"/>
              <a:ea typeface="+mn-ea"/>
            </a:endParaRPr>
          </a:p>
          <a:p>
            <a:pPr marL="342900" indent="-342900">
              <a:buAutoNum type="arabicPeriod"/>
              <a:defRPr/>
            </a:pPr>
            <a:r>
              <a:rPr lang="zh-TW" altLang="en-US" sz="1600" dirty="0" smtClean="0">
                <a:latin typeface="+mn-ea"/>
                <a:ea typeface="+mn-ea"/>
              </a:rPr>
              <a:t>產生以下矩陣且命名為</a:t>
            </a:r>
            <a:r>
              <a:rPr lang="en-US" altLang="zh-TW" sz="1600" dirty="0" err="1" smtClean="0">
                <a:latin typeface="+mn-ea"/>
                <a:ea typeface="+mn-ea"/>
              </a:rPr>
              <a:t>mat3</a:t>
            </a:r>
            <a:r>
              <a:rPr lang="zh-TW" altLang="en-US" sz="1600" dirty="0" smtClean="0">
                <a:latin typeface="+mn-ea"/>
                <a:ea typeface="+mn-ea"/>
              </a:rPr>
              <a:t>：</a:t>
            </a:r>
            <a:r>
              <a:rPr lang="en-US" altLang="zh-TW" sz="1600" dirty="0" smtClean="0">
                <a:latin typeface="+mn-ea"/>
                <a:ea typeface="+mn-ea"/>
              </a:rPr>
              <a:t/>
            </a:r>
            <a:br>
              <a:rPr lang="en-US" altLang="zh-TW" sz="1600" dirty="0" smtClean="0">
                <a:latin typeface="+mn-ea"/>
                <a:ea typeface="+mn-ea"/>
              </a:rPr>
            </a:br>
            <a:r>
              <a:rPr lang="en-US" altLang="zh-TW" sz="1600" dirty="0" smtClean="0">
                <a:latin typeface="+mn-ea"/>
                <a:ea typeface="+mn-ea"/>
              </a:rPr>
              <a:t>		</a:t>
            </a:r>
            <a:r>
              <a:rPr lang="en-US" altLang="zh-TW" sz="1600" dirty="0" err="1" smtClean="0">
                <a:latin typeface="+mn-ea"/>
                <a:ea typeface="+mn-ea"/>
              </a:rPr>
              <a:t>num1</a:t>
            </a:r>
            <a:r>
              <a:rPr lang="en-US" altLang="zh-TW" sz="1600" dirty="0" smtClean="0">
                <a:latin typeface="+mn-ea"/>
                <a:ea typeface="+mn-ea"/>
              </a:rPr>
              <a:t>	</a:t>
            </a:r>
            <a:r>
              <a:rPr lang="en-US" altLang="zh-TW" sz="1600" dirty="0" err="1" smtClean="0">
                <a:latin typeface="+mn-ea"/>
                <a:ea typeface="+mn-ea"/>
              </a:rPr>
              <a:t>num2</a:t>
            </a:r>
            <a:r>
              <a:rPr lang="en-US" altLang="zh-TW" sz="1600" dirty="0" smtClean="0">
                <a:latin typeface="+mn-ea"/>
                <a:ea typeface="+mn-ea"/>
              </a:rPr>
              <a:t>	text	</a:t>
            </a:r>
            <a:r>
              <a:rPr lang="en-US" altLang="zh-TW" sz="1600" dirty="0" err="1" smtClean="0">
                <a:latin typeface="+mn-ea"/>
                <a:ea typeface="+mn-ea"/>
              </a:rPr>
              <a:t>num3</a:t>
            </a:r>
            <a:r>
              <a:rPr lang="en-US" altLang="zh-TW" sz="1600" dirty="0">
                <a:latin typeface="+mn-ea"/>
                <a:ea typeface="+mn-ea"/>
              </a:rPr>
              <a:t/>
            </a:r>
            <a:br>
              <a:rPr lang="en-US" altLang="zh-TW" sz="1600" dirty="0">
                <a:latin typeface="+mn-ea"/>
                <a:ea typeface="+mn-ea"/>
              </a:rPr>
            </a:br>
            <a:r>
              <a:rPr lang="en-US" altLang="zh-TW" sz="1600" dirty="0" smtClean="0">
                <a:latin typeface="+mn-ea"/>
                <a:ea typeface="+mn-ea"/>
              </a:rPr>
              <a:t>	</a:t>
            </a:r>
            <a:r>
              <a:rPr lang="en-US" altLang="zh-TW" sz="1600" dirty="0" err="1" smtClean="0">
                <a:latin typeface="+mn-ea"/>
                <a:ea typeface="+mn-ea"/>
              </a:rPr>
              <a:t>stat1</a:t>
            </a:r>
            <a:r>
              <a:rPr lang="en-US" altLang="zh-TW" sz="1600" dirty="0" smtClean="0">
                <a:latin typeface="+mn-ea"/>
                <a:ea typeface="+mn-ea"/>
              </a:rPr>
              <a:t>	3	20	</a:t>
            </a:r>
            <a:r>
              <a:rPr lang="en-US" altLang="zh-TW" sz="1600" dirty="0" err="1" smtClean="0">
                <a:latin typeface="+mn-ea"/>
                <a:ea typeface="+mn-ea"/>
              </a:rPr>
              <a:t>k2</a:t>
            </a:r>
            <a:r>
              <a:rPr lang="en-US" altLang="zh-TW" sz="1600" dirty="0" smtClean="0">
                <a:latin typeface="+mn-ea"/>
                <a:ea typeface="+mn-ea"/>
              </a:rPr>
              <a:t>	800</a:t>
            </a:r>
            <a:br>
              <a:rPr lang="en-US" altLang="zh-TW" sz="1600" dirty="0" smtClean="0">
                <a:latin typeface="+mn-ea"/>
                <a:ea typeface="+mn-ea"/>
              </a:rPr>
            </a:br>
            <a:r>
              <a:rPr lang="en-US" altLang="zh-TW" sz="1600" dirty="0" smtClean="0">
                <a:latin typeface="+mn-ea"/>
                <a:ea typeface="+mn-ea"/>
              </a:rPr>
              <a:t>	</a:t>
            </a:r>
            <a:r>
              <a:rPr lang="en-US" altLang="zh-TW" sz="1600" dirty="0" err="1" smtClean="0">
                <a:latin typeface="+mn-ea"/>
                <a:ea typeface="+mn-ea"/>
              </a:rPr>
              <a:t>stat2</a:t>
            </a:r>
            <a:r>
              <a:rPr lang="en-US" altLang="zh-TW" sz="1600" dirty="0" smtClean="0">
                <a:latin typeface="+mn-ea"/>
                <a:ea typeface="+mn-ea"/>
              </a:rPr>
              <a:t>	5	80	</a:t>
            </a:r>
            <a:r>
              <a:rPr lang="en-US" altLang="zh-TW" sz="1600" dirty="0" err="1" smtClean="0">
                <a:latin typeface="+mn-ea"/>
                <a:ea typeface="+mn-ea"/>
              </a:rPr>
              <a:t>k5</a:t>
            </a:r>
            <a:r>
              <a:rPr lang="en-US" altLang="zh-TW" sz="1600" dirty="0" smtClean="0">
                <a:latin typeface="+mn-ea"/>
                <a:ea typeface="+mn-ea"/>
              </a:rPr>
              <a:t>	200</a:t>
            </a:r>
            <a:br>
              <a:rPr lang="en-US" altLang="zh-TW" sz="1600" dirty="0" smtClean="0">
                <a:latin typeface="+mn-ea"/>
                <a:ea typeface="+mn-ea"/>
              </a:rPr>
            </a:br>
            <a:r>
              <a:rPr lang="en-US" altLang="zh-TW" sz="1600" dirty="0" smtClean="0">
                <a:latin typeface="+mn-ea"/>
                <a:ea typeface="+mn-ea"/>
              </a:rPr>
              <a:t>	</a:t>
            </a:r>
            <a:r>
              <a:rPr lang="en-US" altLang="zh-TW" sz="1600" dirty="0" err="1" smtClean="0">
                <a:latin typeface="+mn-ea"/>
                <a:ea typeface="+mn-ea"/>
              </a:rPr>
              <a:t>stat3</a:t>
            </a:r>
            <a:r>
              <a:rPr lang="en-US" altLang="zh-TW" sz="1600" dirty="0" smtClean="0">
                <a:latin typeface="+mn-ea"/>
                <a:ea typeface="+mn-ea"/>
              </a:rPr>
              <a:t>	1	40	</a:t>
            </a:r>
            <a:r>
              <a:rPr lang="en-US" altLang="zh-TW" sz="1600" dirty="0" err="1" smtClean="0">
                <a:latin typeface="+mn-ea"/>
                <a:ea typeface="+mn-ea"/>
              </a:rPr>
              <a:t>k1</a:t>
            </a:r>
            <a:r>
              <a:rPr lang="en-US" altLang="zh-TW" sz="1600" dirty="0" smtClean="0">
                <a:latin typeface="+mn-ea"/>
                <a:ea typeface="+mn-ea"/>
              </a:rPr>
              <a:t>	900</a:t>
            </a:r>
            <a:br>
              <a:rPr lang="en-US" altLang="zh-TW" sz="1600" dirty="0" smtClean="0">
                <a:latin typeface="+mn-ea"/>
                <a:ea typeface="+mn-ea"/>
              </a:rPr>
            </a:br>
            <a:r>
              <a:rPr lang="en-US" altLang="zh-TW" sz="1600" dirty="0" smtClean="0">
                <a:latin typeface="+mn-ea"/>
                <a:ea typeface="+mn-ea"/>
              </a:rPr>
              <a:t>	</a:t>
            </a:r>
            <a:r>
              <a:rPr lang="en-US" altLang="zh-TW" sz="1600" dirty="0" err="1" smtClean="0">
                <a:latin typeface="+mn-ea"/>
                <a:ea typeface="+mn-ea"/>
              </a:rPr>
              <a:t>stat4</a:t>
            </a:r>
            <a:r>
              <a:rPr lang="en-US" altLang="zh-TW" sz="1600" dirty="0" smtClean="0">
                <a:latin typeface="+mn-ea"/>
                <a:ea typeface="+mn-ea"/>
              </a:rPr>
              <a:t>	9	10	</a:t>
            </a:r>
            <a:r>
              <a:rPr lang="en-US" altLang="zh-TW" sz="1600" dirty="0" err="1" smtClean="0">
                <a:latin typeface="+mn-ea"/>
                <a:ea typeface="+mn-ea"/>
              </a:rPr>
              <a:t>k3</a:t>
            </a:r>
            <a:r>
              <a:rPr lang="en-US" altLang="zh-TW" sz="1600" dirty="0" smtClean="0">
                <a:latin typeface="+mn-ea"/>
                <a:ea typeface="+mn-ea"/>
              </a:rPr>
              <a:t>	400</a:t>
            </a:r>
            <a:br>
              <a:rPr lang="en-US" altLang="zh-TW" sz="1600" dirty="0" smtClean="0">
                <a:latin typeface="+mn-ea"/>
                <a:ea typeface="+mn-ea"/>
              </a:rPr>
            </a:br>
            <a:r>
              <a:rPr lang="en-US" altLang="zh-TW" sz="1600" dirty="0" smtClean="0">
                <a:latin typeface="+mn-ea"/>
                <a:ea typeface="+mn-ea"/>
              </a:rPr>
              <a:t>	</a:t>
            </a:r>
            <a:r>
              <a:rPr lang="en-US" altLang="zh-TW" sz="1600" dirty="0" err="1" smtClean="0">
                <a:latin typeface="+mn-ea"/>
                <a:ea typeface="+mn-ea"/>
              </a:rPr>
              <a:t>stat5</a:t>
            </a:r>
            <a:r>
              <a:rPr lang="en-US" altLang="zh-TW" sz="1600" dirty="0" smtClean="0">
                <a:latin typeface="+mn-ea"/>
                <a:ea typeface="+mn-ea"/>
              </a:rPr>
              <a:t>	2	70	</a:t>
            </a:r>
            <a:r>
              <a:rPr lang="en-US" altLang="zh-TW" sz="1600" dirty="0" err="1" smtClean="0">
                <a:latin typeface="+mn-ea"/>
                <a:ea typeface="+mn-ea"/>
              </a:rPr>
              <a:t>k4</a:t>
            </a:r>
            <a:r>
              <a:rPr lang="en-US" altLang="zh-TW" sz="1600" dirty="0" smtClean="0">
                <a:latin typeface="+mn-ea"/>
                <a:ea typeface="+mn-ea"/>
              </a:rPr>
              <a:t>	600</a:t>
            </a:r>
            <a:endParaRPr lang="en-US" altLang="zh-TW" sz="1600" dirty="0">
              <a:latin typeface="+mn-ea"/>
              <a:ea typeface="+mn-ea"/>
            </a:endParaRPr>
          </a:p>
          <a:p>
            <a:pPr marL="800100" lvl="1" indent="-342900">
              <a:buFont typeface="+mj-lt"/>
              <a:buAutoNum type="arabicParenR"/>
              <a:defRPr/>
            </a:pPr>
            <a:r>
              <a:rPr lang="zh-TW" altLang="en-US" sz="1600" dirty="0" smtClean="0">
                <a:latin typeface="+mn-ea"/>
                <a:ea typeface="+mn-ea"/>
              </a:rPr>
              <a:t>依據</a:t>
            </a:r>
            <a:r>
              <a:rPr lang="en-US" altLang="zh-TW" sz="1600" dirty="0" smtClean="0">
                <a:latin typeface="+mn-ea"/>
                <a:ea typeface="+mn-ea"/>
              </a:rPr>
              <a:t>text</a:t>
            </a:r>
            <a:r>
              <a:rPr lang="zh-TW" altLang="en-US" sz="1600" dirty="0" smtClean="0">
                <a:latin typeface="+mn-ea"/>
                <a:ea typeface="+mn-ea"/>
              </a:rPr>
              <a:t>欄產生將</a:t>
            </a:r>
            <a:r>
              <a:rPr lang="en-US" altLang="zh-TW" sz="1600" dirty="0" err="1" smtClean="0">
                <a:latin typeface="+mn-ea"/>
                <a:ea typeface="+mn-ea"/>
              </a:rPr>
              <a:t>k1~k5</a:t>
            </a:r>
            <a:r>
              <a:rPr lang="zh-TW" altLang="en-US" sz="1600" dirty="0" smtClean="0">
                <a:latin typeface="+mn-ea"/>
                <a:ea typeface="+mn-ea"/>
              </a:rPr>
              <a:t>由小到大順序排列的新矩陣</a:t>
            </a:r>
            <a:r>
              <a:rPr lang="en-US" altLang="zh-TW" sz="1600" dirty="0" smtClean="0">
                <a:latin typeface="+mn-ea"/>
                <a:ea typeface="+mn-ea"/>
              </a:rPr>
              <a:t>(</a:t>
            </a:r>
            <a:r>
              <a:rPr lang="zh-TW" altLang="en-US" sz="1600" dirty="0" smtClean="0">
                <a:latin typeface="+mn-ea"/>
                <a:ea typeface="+mn-ea"/>
              </a:rPr>
              <a:t>其相對的其他欄位值都要一起變動</a:t>
            </a:r>
            <a:r>
              <a:rPr lang="en-US" altLang="zh-TW" sz="1600" dirty="0" smtClean="0">
                <a:latin typeface="+mn-ea"/>
                <a:ea typeface="+mn-ea"/>
              </a:rPr>
              <a:t>)</a:t>
            </a:r>
            <a:r>
              <a:rPr lang="zh-TW" altLang="en-US" sz="1600" dirty="0" smtClean="0">
                <a:latin typeface="+mn-ea"/>
                <a:ea typeface="+mn-ea"/>
              </a:rPr>
              <a:t>，且命名為</a:t>
            </a:r>
            <a:r>
              <a:rPr lang="en-US" altLang="zh-TW" sz="1600" dirty="0" err="1" smtClean="0">
                <a:latin typeface="+mn-ea"/>
                <a:ea typeface="+mn-ea"/>
              </a:rPr>
              <a:t>mat3.text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800100" lvl="1" indent="-342900">
              <a:buFont typeface="+mj-lt"/>
              <a:buAutoNum type="arabicParenR"/>
              <a:defRPr/>
            </a:pPr>
            <a:r>
              <a:rPr lang="zh-TW" altLang="en-US" sz="1600" dirty="0" smtClean="0">
                <a:latin typeface="+mn-ea"/>
                <a:ea typeface="+mn-ea"/>
              </a:rPr>
              <a:t>依據</a:t>
            </a:r>
            <a:r>
              <a:rPr lang="en-US" altLang="zh-TW" sz="1600" dirty="0" err="1" smtClean="0">
                <a:latin typeface="+mn-ea"/>
                <a:ea typeface="+mn-ea"/>
              </a:rPr>
              <a:t>num3</a:t>
            </a:r>
            <a:r>
              <a:rPr lang="zh-TW" altLang="en-US" sz="1600" dirty="0" smtClean="0">
                <a:latin typeface="+mn-ea"/>
                <a:ea typeface="+mn-ea"/>
              </a:rPr>
              <a:t>欄</a:t>
            </a:r>
            <a:r>
              <a:rPr lang="zh-TW" altLang="en-US" sz="1600" dirty="0">
                <a:latin typeface="+mn-ea"/>
                <a:ea typeface="+mn-ea"/>
              </a:rPr>
              <a:t>產生</a:t>
            </a:r>
            <a:r>
              <a:rPr lang="zh-TW" altLang="en-US" sz="1600" dirty="0" smtClean="0">
                <a:latin typeface="+mn-ea"/>
                <a:ea typeface="+mn-ea"/>
              </a:rPr>
              <a:t>將</a:t>
            </a:r>
            <a:r>
              <a:rPr lang="en-US" altLang="zh-TW" sz="1600" dirty="0" smtClean="0">
                <a:latin typeface="+mn-ea"/>
                <a:ea typeface="+mn-ea"/>
              </a:rPr>
              <a:t>200~900</a:t>
            </a:r>
            <a:r>
              <a:rPr lang="zh-TW" altLang="en-US" sz="1600" dirty="0" smtClean="0">
                <a:latin typeface="+mn-ea"/>
                <a:ea typeface="+mn-ea"/>
              </a:rPr>
              <a:t>由</a:t>
            </a:r>
            <a:r>
              <a:rPr lang="zh-TW" altLang="en-US" sz="1600" dirty="0">
                <a:latin typeface="+mn-ea"/>
                <a:ea typeface="+mn-ea"/>
              </a:rPr>
              <a:t>小到大順序排列的新矩陣</a:t>
            </a:r>
            <a:r>
              <a:rPr lang="en-US" altLang="zh-TW" sz="1600" dirty="0">
                <a:latin typeface="+mn-ea"/>
                <a:ea typeface="+mn-ea"/>
              </a:rPr>
              <a:t>(</a:t>
            </a:r>
            <a:r>
              <a:rPr lang="zh-TW" altLang="en-US" sz="1600" dirty="0">
                <a:latin typeface="+mn-ea"/>
                <a:ea typeface="+mn-ea"/>
              </a:rPr>
              <a:t>其相對的其他欄位值都要一起變動</a:t>
            </a:r>
            <a:r>
              <a:rPr lang="en-US" altLang="zh-TW" sz="1600" dirty="0">
                <a:latin typeface="+mn-ea"/>
                <a:ea typeface="+mn-ea"/>
              </a:rPr>
              <a:t>)</a:t>
            </a:r>
            <a:r>
              <a:rPr lang="zh-TW" altLang="en-US" sz="1600" dirty="0">
                <a:latin typeface="+mn-ea"/>
                <a:ea typeface="+mn-ea"/>
              </a:rPr>
              <a:t>，且命名為</a:t>
            </a:r>
            <a:r>
              <a:rPr lang="en-US" altLang="zh-TW" sz="1600" dirty="0" err="1" smtClean="0">
                <a:latin typeface="+mn-ea"/>
                <a:ea typeface="+mn-ea"/>
              </a:rPr>
              <a:t>mat3.num3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800100" lvl="1" indent="-342900">
              <a:buFont typeface="+mj-lt"/>
              <a:buAutoNum type="arabicParenR"/>
              <a:defRPr/>
            </a:pPr>
            <a:r>
              <a:rPr lang="zh-TW" altLang="en-US" sz="1600" dirty="0" smtClean="0">
                <a:latin typeface="+mn-ea"/>
                <a:ea typeface="+mn-ea"/>
              </a:rPr>
              <a:t>產生子矩陣：</a:t>
            </a:r>
            <a:r>
              <a:rPr lang="en-US" altLang="zh-TW" sz="1600" dirty="0" smtClean="0">
                <a:latin typeface="+mn-ea"/>
                <a:ea typeface="+mn-ea"/>
              </a:rPr>
              <a:t>2~5</a:t>
            </a:r>
            <a:r>
              <a:rPr lang="zh-TW" altLang="en-US" sz="1600" dirty="0" smtClean="0">
                <a:latin typeface="+mn-ea"/>
                <a:ea typeface="+mn-ea"/>
              </a:rPr>
              <a:t>列，</a:t>
            </a:r>
            <a:r>
              <a:rPr lang="en-US" altLang="zh-TW" sz="1600" dirty="0" smtClean="0">
                <a:latin typeface="+mn-ea"/>
                <a:ea typeface="+mn-ea"/>
              </a:rPr>
              <a:t>1,2,4</a:t>
            </a:r>
            <a:r>
              <a:rPr lang="zh-TW" altLang="en-US" sz="1600" dirty="0" smtClean="0">
                <a:latin typeface="+mn-ea"/>
                <a:ea typeface="+mn-ea"/>
              </a:rPr>
              <a:t>行，並命名為</a:t>
            </a:r>
            <a:r>
              <a:rPr lang="en-US" altLang="zh-TW" sz="1600" dirty="0" smtClean="0">
                <a:latin typeface="+mn-ea"/>
                <a:ea typeface="+mn-ea"/>
              </a:rPr>
              <a:t>mat3.sub</a:t>
            </a:r>
          </a:p>
          <a:p>
            <a:pPr marL="800100" lvl="1" indent="-342900">
              <a:buFont typeface="+mj-lt"/>
              <a:buAutoNum type="arabicParenR"/>
              <a:defRPr/>
            </a:pPr>
            <a:r>
              <a:rPr lang="zh-TW" altLang="en-US" sz="1600" dirty="0" smtClean="0">
                <a:latin typeface="+mn-ea"/>
                <a:ea typeface="+mn-ea"/>
              </a:rPr>
              <a:t>計算</a:t>
            </a:r>
            <a:r>
              <a:rPr lang="en-US" altLang="zh-TW" sz="1600" dirty="0" smtClean="0">
                <a:latin typeface="+mn-ea"/>
                <a:ea typeface="+mn-ea"/>
              </a:rPr>
              <a:t>mat3.sub</a:t>
            </a:r>
            <a:r>
              <a:rPr lang="zh-TW" altLang="en-US" sz="1600" dirty="0" smtClean="0">
                <a:latin typeface="+mn-ea"/>
                <a:ea typeface="+mn-ea"/>
              </a:rPr>
              <a:t>的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1257300" lvl="2" indent="-342900">
              <a:buFont typeface="+mj-lt"/>
              <a:buAutoNum type="alphaLcParenR"/>
              <a:defRPr/>
            </a:pPr>
            <a:r>
              <a:rPr lang="zh-TW" altLang="en-US" sz="1600" dirty="0">
                <a:latin typeface="+mn-ea"/>
                <a:ea typeface="+mn-ea"/>
              </a:rPr>
              <a:t>各行各列</a:t>
            </a:r>
            <a:r>
              <a:rPr lang="zh-TW" altLang="en-US" sz="1600" dirty="0" smtClean="0">
                <a:latin typeface="+mn-ea"/>
                <a:ea typeface="+mn-ea"/>
              </a:rPr>
              <a:t>的平均數與標準差</a:t>
            </a:r>
            <a:endParaRPr lang="en-US" altLang="zh-TW" sz="1600" dirty="0" smtClean="0">
              <a:latin typeface="+mn-ea"/>
              <a:ea typeface="+mn-ea"/>
            </a:endParaRPr>
          </a:p>
          <a:p>
            <a:pPr marL="1257300" lvl="2" indent="-342900">
              <a:buFont typeface="+mj-lt"/>
              <a:buAutoNum type="alphaLcParenR"/>
              <a:defRPr/>
            </a:pPr>
            <a:r>
              <a:rPr lang="zh-TW" altLang="en-US" sz="1600" dirty="0">
                <a:latin typeface="+mn-ea"/>
                <a:ea typeface="+mn-ea"/>
              </a:rPr>
              <a:t>總</a:t>
            </a:r>
            <a:r>
              <a:rPr lang="zh-TW" altLang="en-US" sz="1600" dirty="0" smtClean="0">
                <a:latin typeface="+mn-ea"/>
                <a:ea typeface="+mn-ea"/>
              </a:rPr>
              <a:t>平均數、總變異數與總標準差</a:t>
            </a:r>
            <a:endParaRPr lang="en-US" altLang="zh-TW" sz="16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陣列</a:t>
            </a:r>
            <a:r>
              <a:rPr lang="en-US" altLang="zh-TW" sz="2800" b="1" smtClean="0"/>
              <a:t>							(2/2)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6FF727-6B40-4254-9097-366A7B41C6C7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TW" altLang="en-US" dirty="0" smtClean="0"/>
          </a:p>
        </p:txBody>
      </p:sp>
      <p:sp>
        <p:nvSpPr>
          <p:cNvPr id="1126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6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現在的 </a:t>
            </a:r>
            <a:r>
              <a:rPr lang="en-US" altLang="zh-TW" sz="1400" dirty="0">
                <a:latin typeface="+mn-ea"/>
                <a:ea typeface="+mn-ea"/>
              </a:rPr>
              <a:t>z </a:t>
            </a:r>
            <a:r>
              <a:rPr lang="zh-TW" altLang="en-US" sz="1400" dirty="0">
                <a:latin typeface="+mn-ea"/>
                <a:ea typeface="+mn-ea"/>
              </a:rPr>
              <a:t>則為：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, 1</a:t>
            </a:r>
          </a:p>
          <a:p>
            <a:pPr lvl="1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[,1] [,2] [,3] [,4] [,5]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 3    5    7    9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2    4    6    8   10</a:t>
            </a:r>
          </a:p>
          <a:p>
            <a:pPr lvl="1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, 2</a:t>
            </a:r>
          </a:p>
          <a:p>
            <a:pPr lvl="1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[,2]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[,3]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[,4] [,5]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11   13   15   17   19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12   14   16   18   20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在指定維度向量時，對於陣列內部所儲存的資料其實沒有影響，任何維度的陣列資料實際上都是儲存在一個資料向量中，改變維度只是影響陣列中每個資料元素對應</a:t>
            </a:r>
            <a:r>
              <a:rPr lang="zh-TW" altLang="en-US" sz="1400" dirty="0" smtClean="0">
                <a:latin typeface="+mn-ea"/>
                <a:ea typeface="+mn-ea"/>
              </a:rPr>
              <a:t>到資料</a:t>
            </a:r>
            <a:r>
              <a:rPr lang="zh-TW" altLang="en-US" sz="1400" dirty="0">
                <a:latin typeface="+mn-ea"/>
                <a:ea typeface="+mn-ea"/>
              </a:rPr>
              <a:t>向量中的儲存位置而已。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在存取陣列元素時，是依照維度屬性計算指定的元素在資料向量中的位置，再去存取資料向量中儲存的元素。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另外還有其他陣列相關函數，如 </a:t>
            </a:r>
            <a:r>
              <a:rPr lang="en-US" altLang="zh-TW" sz="1400" dirty="0">
                <a:latin typeface="+mn-ea"/>
                <a:ea typeface="+mn-ea"/>
              </a:rPr>
              <a:t>matrix()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array()</a:t>
            </a:r>
            <a:r>
              <a:rPr lang="zh-TW" altLang="en-US" sz="1400" dirty="0">
                <a:latin typeface="+mn-ea"/>
                <a:ea typeface="+mn-ea"/>
              </a:rPr>
              <a:t>，詳細介紹請參閱 </a:t>
            </a:r>
            <a:r>
              <a:rPr lang="en-US" altLang="zh-TW" sz="1400" dirty="0">
                <a:latin typeface="+mn-ea"/>
                <a:ea typeface="+mn-ea"/>
              </a:rPr>
              <a:t>array() </a:t>
            </a:r>
            <a:r>
              <a:rPr lang="zh-TW" altLang="en-US" sz="1400" dirty="0" smtClean="0">
                <a:latin typeface="+mn-ea"/>
                <a:ea typeface="+mn-ea"/>
              </a:rPr>
              <a:t>函數</a:t>
            </a:r>
            <a:r>
              <a:rPr lang="en-US" altLang="zh-TW" sz="1400" dirty="0" smtClean="0">
                <a:latin typeface="+mn-ea"/>
                <a:ea typeface="+mn-ea"/>
              </a:rPr>
              <a:t>(</a:t>
            </a:r>
            <a:r>
              <a:rPr lang="zh-TW" altLang="en-US" sz="1400" dirty="0" smtClean="0">
                <a:latin typeface="+mn-ea"/>
                <a:ea typeface="+mn-ea"/>
              </a:rPr>
              <a:t>第</a:t>
            </a:r>
            <a:r>
              <a:rPr lang="en-US" altLang="zh-TW" sz="1400" dirty="0" smtClean="0">
                <a:latin typeface="+mn-ea"/>
                <a:ea typeface="+mn-ea"/>
              </a:rPr>
              <a:t>8</a:t>
            </a:r>
            <a:r>
              <a:rPr lang="zh-TW" altLang="en-US" sz="1400" dirty="0" smtClean="0">
                <a:latin typeface="+mn-ea"/>
                <a:ea typeface="+mn-ea"/>
              </a:rPr>
              <a:t>頁</a:t>
            </a:r>
            <a:r>
              <a:rPr lang="en-US" altLang="zh-TW" sz="1400" dirty="0" smtClean="0">
                <a:latin typeface="+mn-ea"/>
                <a:ea typeface="+mn-ea"/>
              </a:rPr>
              <a:t>)</a:t>
            </a:r>
            <a:r>
              <a:rPr lang="zh-TW" altLang="en-US" sz="1400" dirty="0" smtClean="0">
                <a:latin typeface="+mn-ea"/>
                <a:ea typeface="+mn-ea"/>
              </a:rPr>
              <a:t>。</a:t>
            </a: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當陣列的維度是一維時，這種陣列的處理和向量完全一致</a:t>
            </a:r>
            <a:r>
              <a:rPr lang="en-US" altLang="zh-TW" sz="1400" dirty="0">
                <a:latin typeface="+mn-ea"/>
                <a:ea typeface="+mn-ea"/>
              </a:rPr>
              <a:t>(</a:t>
            </a:r>
            <a:r>
              <a:rPr lang="zh-TW" altLang="en-US" sz="1400" dirty="0">
                <a:latin typeface="+mn-ea"/>
                <a:ea typeface="+mn-ea"/>
              </a:rPr>
              <a:t>包括輸出的方式</a:t>
            </a:r>
            <a:r>
              <a:rPr lang="en-US" altLang="zh-TW" sz="1400" dirty="0">
                <a:latin typeface="+mn-ea"/>
                <a:ea typeface="+mn-ea"/>
              </a:rPr>
              <a:t>)</a:t>
            </a:r>
            <a:r>
              <a:rPr lang="zh-TW" altLang="en-US" sz="1400" dirty="0">
                <a:latin typeface="+mn-ea"/>
                <a:ea typeface="+mn-ea"/>
              </a:rPr>
              <a:t>，而這有時會導致使用者混淆。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陣列索引</a:t>
            </a:r>
            <a:r>
              <a:rPr lang="en-US" altLang="zh-TW" sz="2800" b="1" smtClean="0"/>
              <a:t>						(1/2)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6488D-D3D8-452B-9528-D763A65A7EA9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TW" altLang="en-US" dirty="0" smtClean="0"/>
          </a:p>
        </p:txBody>
      </p:sp>
      <p:sp>
        <p:nvSpPr>
          <p:cNvPr id="1229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陣列的元素可以透過中括號指定下標來存取，各個下標用逗點隔開：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array(1:8, c(2, 4))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 3] &lt;- 10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也可以利用索引向量取得指定的子陣列：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array(1:25, c(5, 5))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subarr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[1:3, 2:4]</a:t>
            </a:r>
          </a:p>
          <a:p>
            <a:pPr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</a:t>
            </a:r>
            <a:r>
              <a:rPr lang="zh-TW" altLang="en-US" sz="1400" dirty="0">
                <a:latin typeface="+mn-ea"/>
                <a:ea typeface="+mn-ea"/>
              </a:rPr>
              <a:t>陣列 </a:t>
            </a:r>
            <a:r>
              <a:rPr lang="en-US" altLang="zh-TW" sz="1400" dirty="0" err="1">
                <a:latin typeface="+mn-ea"/>
                <a:ea typeface="+mn-ea"/>
              </a:rPr>
              <a:t>arr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 [,2]   [,3]  [,4]  [,5]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 6    11   16   21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2    7    12   17   22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   3    8    13   18   23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[4,]    4    9    14   19   24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[5,]    5   10   15   20   25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   而子陣列 </a:t>
            </a:r>
            <a:r>
              <a:rPr lang="en-US" altLang="zh-TW" sz="1400" dirty="0" err="1">
                <a:latin typeface="+mn-ea"/>
                <a:ea typeface="+mn-ea"/>
              </a:rPr>
              <a:t>subarr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 [,2]  [,3]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6   11   16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7   12   17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   8   13   18</a:t>
            </a:r>
          </a:p>
        </p:txBody>
      </p:sp>
      <p:sp>
        <p:nvSpPr>
          <p:cNvPr id="12" name="矩形 11"/>
          <p:cNvSpPr/>
          <p:nvPr/>
        </p:nvSpPr>
        <p:spPr>
          <a:xfrm>
            <a:off x="4572000" y="1484784"/>
            <a:ext cx="25202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Calibri" pitchFamily="34" charset="0"/>
              </a:rPr>
              <a:t>&gt; </a:t>
            </a:r>
            <a:r>
              <a:rPr lang="en-US" altLang="zh-TW" sz="1600" dirty="0" err="1" smtClean="0">
                <a:latin typeface="Calibri" pitchFamily="34" charset="0"/>
              </a:rPr>
              <a:t>arr</a:t>
            </a:r>
            <a:r>
              <a:rPr lang="en-US" altLang="zh-TW" sz="1600" dirty="0" smtClean="0">
                <a:latin typeface="Calibri" pitchFamily="34" charset="0"/>
              </a:rPr>
              <a:t> = array(1:8, c(2, 4));</a:t>
            </a:r>
            <a:r>
              <a:rPr lang="en-US" altLang="zh-TW" sz="1600" dirty="0" err="1" smtClean="0">
                <a:latin typeface="Calibri" pitchFamily="34" charset="0"/>
              </a:rPr>
              <a:t>arr</a:t>
            </a:r>
            <a:endParaRPr lang="en-US" altLang="zh-TW" sz="1600" dirty="0" smtClean="0">
              <a:latin typeface="Calibri" pitchFamily="34" charset="0"/>
            </a:endParaRPr>
          </a:p>
          <a:p>
            <a:r>
              <a:rPr lang="en-US" altLang="zh-TW" sz="1600" dirty="0" smtClean="0">
                <a:latin typeface="Calibri" pitchFamily="34" charset="0"/>
              </a:rPr>
              <a:t>     [,1] [,2] [,3] [,4]</a:t>
            </a:r>
          </a:p>
          <a:p>
            <a:r>
              <a:rPr lang="en-US" altLang="zh-TW" sz="1600" dirty="0" smtClean="0">
                <a:latin typeface="Calibri" pitchFamily="34" charset="0"/>
              </a:rPr>
              <a:t>[1,]    1    3    5    7</a:t>
            </a:r>
          </a:p>
          <a:p>
            <a:r>
              <a:rPr lang="en-US" altLang="zh-TW" sz="1600" dirty="0" smtClean="0">
                <a:latin typeface="Calibri" pitchFamily="34" charset="0"/>
              </a:rPr>
              <a:t>[2,]    2    4    6    8</a:t>
            </a:r>
          </a:p>
          <a:p>
            <a:r>
              <a:rPr lang="sv-SE" altLang="zh-TW" sz="1600" dirty="0" smtClean="0">
                <a:latin typeface="Calibri" pitchFamily="34" charset="0"/>
              </a:rPr>
              <a:t>&gt; arr[2, 3] &lt;- 10;arr</a:t>
            </a:r>
          </a:p>
          <a:p>
            <a:r>
              <a:rPr lang="sv-SE" altLang="zh-TW" sz="1600" dirty="0" smtClean="0">
                <a:latin typeface="Calibri" pitchFamily="34" charset="0"/>
              </a:rPr>
              <a:t>     [,1] [,2] [,3] [,4]</a:t>
            </a:r>
          </a:p>
          <a:p>
            <a:r>
              <a:rPr lang="sv-SE" altLang="zh-TW" sz="1600" dirty="0" smtClean="0">
                <a:latin typeface="Calibri" pitchFamily="34" charset="0"/>
              </a:rPr>
              <a:t>[1,]    1    3    5    7</a:t>
            </a:r>
          </a:p>
          <a:p>
            <a:r>
              <a:rPr lang="sv-SE" altLang="zh-TW" sz="1600" dirty="0" smtClean="0">
                <a:latin typeface="Calibri" pitchFamily="34" charset="0"/>
              </a:rPr>
              <a:t>[2,]    2    4   </a:t>
            </a:r>
            <a:r>
              <a:rPr lang="sv-SE" altLang="zh-TW" sz="1600" b="1" dirty="0" smtClean="0">
                <a:solidFill>
                  <a:srgbClr val="0070C0"/>
                </a:solidFill>
                <a:latin typeface="Calibri" pitchFamily="34" charset="0"/>
              </a:rPr>
              <a:t>10</a:t>
            </a:r>
            <a:r>
              <a:rPr lang="sv-SE" altLang="zh-TW" sz="1600" dirty="0" smtClean="0">
                <a:latin typeface="Calibri" pitchFamily="34" charset="0"/>
              </a:rPr>
              <a:t>    8</a:t>
            </a:r>
          </a:p>
        </p:txBody>
      </p:sp>
      <p:sp>
        <p:nvSpPr>
          <p:cNvPr id="14" name="矩形 13"/>
          <p:cNvSpPr/>
          <p:nvPr/>
        </p:nvSpPr>
        <p:spPr>
          <a:xfrm>
            <a:off x="4644008" y="3501008"/>
            <a:ext cx="27363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>
                <a:latin typeface="Calibri" pitchFamily="34" charset="0"/>
              </a:rPr>
              <a:t>&gt; </a:t>
            </a:r>
            <a:r>
              <a:rPr lang="en-US" altLang="zh-TW" sz="1600" dirty="0" err="1">
                <a:latin typeface="Calibri" pitchFamily="34" charset="0"/>
              </a:rPr>
              <a:t>arr</a:t>
            </a:r>
            <a:r>
              <a:rPr lang="en-US" altLang="zh-TW" sz="1600" dirty="0">
                <a:latin typeface="Calibri" pitchFamily="34" charset="0"/>
              </a:rPr>
              <a:t> &lt;- array(1:25, c(5, 5));</a:t>
            </a:r>
            <a:r>
              <a:rPr lang="en-US" altLang="zh-TW" sz="1600" dirty="0" err="1">
                <a:latin typeface="Calibri" pitchFamily="34" charset="0"/>
              </a:rPr>
              <a:t>arr</a:t>
            </a:r>
            <a:endParaRPr lang="en-US" altLang="zh-TW" sz="1600" dirty="0">
              <a:latin typeface="Calibri" pitchFamily="34" charset="0"/>
            </a:endParaRPr>
          </a:p>
          <a:p>
            <a:r>
              <a:rPr lang="en-US" altLang="zh-TW" sz="1600" dirty="0">
                <a:latin typeface="Calibri" pitchFamily="34" charset="0"/>
              </a:rPr>
              <a:t>     [,1] [,2] [,3] [,4] [,5]</a:t>
            </a:r>
          </a:p>
          <a:p>
            <a:r>
              <a:rPr lang="en-US" altLang="zh-TW" sz="1600" dirty="0">
                <a:latin typeface="Calibri" pitchFamily="34" charset="0"/>
              </a:rPr>
              <a:t>[1,]    1    </a:t>
            </a:r>
            <a:r>
              <a:rPr lang="en-US" altLang="zh-TW" sz="1600" b="1" dirty="0">
                <a:solidFill>
                  <a:srgbClr val="0070C0"/>
                </a:solidFill>
                <a:latin typeface="Calibri" pitchFamily="34" charset="0"/>
              </a:rPr>
              <a:t>6   11   16 </a:t>
            </a:r>
            <a:r>
              <a:rPr lang="en-US" altLang="zh-TW" sz="1600" b="1" dirty="0">
                <a:latin typeface="Calibri" pitchFamily="34" charset="0"/>
              </a:rPr>
              <a:t>  </a:t>
            </a:r>
            <a:r>
              <a:rPr lang="en-US" altLang="zh-TW" sz="1600" dirty="0">
                <a:latin typeface="Calibri" pitchFamily="34" charset="0"/>
              </a:rPr>
              <a:t>21</a:t>
            </a:r>
          </a:p>
          <a:p>
            <a:r>
              <a:rPr lang="en-US" altLang="zh-TW" sz="1600" dirty="0">
                <a:latin typeface="Calibri" pitchFamily="34" charset="0"/>
              </a:rPr>
              <a:t>[2,]    2    </a:t>
            </a:r>
            <a:r>
              <a:rPr lang="en-US" altLang="zh-TW" sz="1600" b="1" dirty="0">
                <a:solidFill>
                  <a:srgbClr val="0070C0"/>
                </a:solidFill>
                <a:latin typeface="Calibri" pitchFamily="34" charset="0"/>
              </a:rPr>
              <a:t>7   12   17   </a:t>
            </a:r>
            <a:r>
              <a:rPr lang="en-US" altLang="zh-TW" sz="1600" dirty="0">
                <a:latin typeface="Calibri" pitchFamily="34" charset="0"/>
              </a:rPr>
              <a:t>22</a:t>
            </a:r>
          </a:p>
          <a:p>
            <a:r>
              <a:rPr lang="en-US" altLang="zh-TW" sz="1600" dirty="0">
                <a:latin typeface="Calibri" pitchFamily="34" charset="0"/>
              </a:rPr>
              <a:t>[3,]    3    </a:t>
            </a:r>
            <a:r>
              <a:rPr lang="en-US" altLang="zh-TW" sz="1600" b="1" dirty="0">
                <a:solidFill>
                  <a:srgbClr val="0070C0"/>
                </a:solidFill>
                <a:latin typeface="Calibri" pitchFamily="34" charset="0"/>
              </a:rPr>
              <a:t>8   13   18   </a:t>
            </a:r>
            <a:r>
              <a:rPr lang="en-US" altLang="zh-TW" sz="1600" dirty="0">
                <a:latin typeface="Calibri" pitchFamily="34" charset="0"/>
              </a:rPr>
              <a:t>23</a:t>
            </a:r>
          </a:p>
          <a:p>
            <a:r>
              <a:rPr lang="en-US" altLang="zh-TW" sz="1600" dirty="0">
                <a:latin typeface="Calibri" pitchFamily="34" charset="0"/>
              </a:rPr>
              <a:t>[4,]    4    9   14   19   24</a:t>
            </a:r>
          </a:p>
          <a:p>
            <a:r>
              <a:rPr lang="en-US" altLang="zh-TW" sz="1600" dirty="0">
                <a:latin typeface="Calibri" pitchFamily="34" charset="0"/>
              </a:rPr>
              <a:t>[5,]    5   10   15   20   </a:t>
            </a:r>
            <a:r>
              <a:rPr lang="en-US" altLang="zh-TW" sz="1600" dirty="0" smtClean="0">
                <a:latin typeface="Calibri" pitchFamily="34" charset="0"/>
              </a:rPr>
              <a:t>25</a:t>
            </a:r>
          </a:p>
          <a:p>
            <a:r>
              <a:rPr lang="en-US" altLang="zh-TW" sz="1600" dirty="0" smtClean="0">
                <a:latin typeface="Calibri" pitchFamily="34" charset="0"/>
              </a:rPr>
              <a:t>&gt; </a:t>
            </a:r>
            <a:r>
              <a:rPr lang="en-US" altLang="zh-TW" sz="1600" dirty="0" err="1" smtClean="0">
                <a:latin typeface="Calibri" pitchFamily="34" charset="0"/>
              </a:rPr>
              <a:t>subarr</a:t>
            </a:r>
            <a:r>
              <a:rPr lang="en-US" altLang="zh-TW" sz="1600" dirty="0" smtClean="0">
                <a:latin typeface="Calibri" pitchFamily="34" charset="0"/>
              </a:rPr>
              <a:t> &lt;- </a:t>
            </a:r>
            <a:r>
              <a:rPr lang="en-US" altLang="zh-TW" sz="1600" dirty="0" err="1" smtClean="0">
                <a:latin typeface="Calibri" pitchFamily="34" charset="0"/>
              </a:rPr>
              <a:t>arr</a:t>
            </a:r>
            <a:r>
              <a:rPr lang="en-US" altLang="zh-TW" sz="1600" dirty="0" smtClean="0">
                <a:latin typeface="Calibri" pitchFamily="34" charset="0"/>
              </a:rPr>
              <a:t>[1:3, 2:4];</a:t>
            </a:r>
            <a:r>
              <a:rPr lang="en-US" altLang="zh-TW" sz="1600" dirty="0" err="1" smtClean="0">
                <a:latin typeface="Calibri" pitchFamily="34" charset="0"/>
              </a:rPr>
              <a:t>subarr</a:t>
            </a:r>
            <a:endParaRPr lang="en-US" altLang="zh-TW" sz="1600" dirty="0" smtClean="0">
              <a:latin typeface="Calibri" pitchFamily="34" charset="0"/>
            </a:endParaRPr>
          </a:p>
          <a:p>
            <a:r>
              <a:rPr lang="en-US" altLang="zh-TW" sz="1600" dirty="0" smtClean="0">
                <a:latin typeface="Calibri" pitchFamily="34" charset="0"/>
              </a:rPr>
              <a:t>     [,1] [,2] [,3]</a:t>
            </a:r>
          </a:p>
          <a:p>
            <a:r>
              <a:rPr lang="en-US" altLang="zh-TW" sz="1600" dirty="0" smtClean="0">
                <a:latin typeface="Calibri" pitchFamily="34" charset="0"/>
              </a:rPr>
              <a:t>[1,]    6   11   16</a:t>
            </a:r>
          </a:p>
          <a:p>
            <a:r>
              <a:rPr lang="en-US" altLang="zh-TW" sz="1600" dirty="0" smtClean="0">
                <a:latin typeface="Calibri" pitchFamily="34" charset="0"/>
              </a:rPr>
              <a:t>[2,]    7   12   17</a:t>
            </a:r>
          </a:p>
          <a:p>
            <a:r>
              <a:rPr lang="en-US" altLang="zh-TW" sz="1600" dirty="0" smtClean="0">
                <a:latin typeface="Calibri" pitchFamily="34" charset="0"/>
              </a:rPr>
              <a:t>[3,]    8   13   18</a:t>
            </a:r>
            <a:endParaRPr lang="zh-TW" altLang="en-US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陣列索引</a:t>
            </a:r>
            <a:r>
              <a:rPr lang="en-US" altLang="zh-TW" sz="2800" b="1" smtClean="0"/>
              <a:t>						(2/2)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BF8CC0-9C31-46AD-8206-E9F1E3470182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TW" altLang="en-US" dirty="0" smtClean="0"/>
          </a:p>
        </p:txBody>
      </p:sp>
      <p:sp>
        <p:nvSpPr>
          <p:cNvPr id="1331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若是不指定下標，則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會選取對應下標的所有元素：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array(1:25, c(5, 5))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subarr2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[1:3, ]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    子陣列 </a:t>
            </a:r>
            <a:r>
              <a:rPr lang="en-US" altLang="zh-TW" sz="1400" dirty="0">
                <a:latin typeface="+mn-ea"/>
                <a:ea typeface="+mn-ea"/>
              </a:rPr>
              <a:t>subarr2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 [,2] [,3]  [,4]  [,5]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 6   11   16   21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2    7   12   17   22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   3    8   13   18   23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若所有下標都不指定 </a:t>
            </a:r>
            <a:r>
              <a:rPr lang="en-US" altLang="zh-TW" sz="1400" dirty="0" err="1">
                <a:latin typeface="+mn-ea"/>
                <a:ea typeface="+mn-ea"/>
              </a:rPr>
              <a:t>arr</a:t>
            </a:r>
            <a:r>
              <a:rPr lang="en-US" altLang="zh-TW" sz="1400" dirty="0">
                <a:latin typeface="+mn-ea"/>
                <a:ea typeface="+mn-ea"/>
              </a:rPr>
              <a:t>[,,] </a:t>
            </a:r>
            <a:r>
              <a:rPr lang="zh-TW" altLang="en-US" sz="1400" dirty="0">
                <a:latin typeface="+mn-ea"/>
                <a:ea typeface="+mn-ea"/>
              </a:rPr>
              <a:t>則表示整個陣列，這與忽略下標直接使用 </a:t>
            </a:r>
            <a:r>
              <a:rPr lang="en-US" altLang="zh-TW" sz="1400" dirty="0" err="1">
                <a:latin typeface="+mn-ea"/>
                <a:ea typeface="+mn-ea"/>
              </a:rPr>
              <a:t>arr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效果是一樣的。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如果一個多維陣列只給了一個下標或索引向量，則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會把陣列當作向量來使用，而忽略維度屬性。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array(1:8, c(2, 4))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FF000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FF0000"/>
                </a:solidFill>
                <a:latin typeface="+mn-ea"/>
                <a:ea typeface="+mn-ea"/>
              </a:rPr>
              <a:t>[3] &lt;- </a:t>
            </a:r>
            <a:r>
              <a:rPr lang="en-US" altLang="zh-TW" sz="1400" b="1" dirty="0" smtClean="0">
                <a:solidFill>
                  <a:srgbClr val="FF0000"/>
                </a:solidFill>
                <a:latin typeface="+mn-ea"/>
                <a:ea typeface="+mn-ea"/>
              </a:rPr>
              <a:t>10    #</a:t>
            </a:r>
            <a:r>
              <a:rPr lang="en-US" altLang="zh-TW" sz="1400" b="1" dirty="0" err="1" smtClean="0">
                <a:solidFill>
                  <a:srgbClr val="FF000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 smtClean="0">
                <a:solidFill>
                  <a:srgbClr val="FF0000"/>
                </a:solidFill>
                <a:latin typeface="+mn-ea"/>
                <a:ea typeface="+mn-ea"/>
              </a:rPr>
              <a:t>[3]</a:t>
            </a:r>
            <a:r>
              <a:rPr lang="zh-TW" altLang="en-US" sz="1400" b="1" dirty="0" smtClean="0">
                <a:solidFill>
                  <a:srgbClr val="FF0000"/>
                </a:solidFill>
                <a:latin typeface="+mn-ea"/>
                <a:ea typeface="+mn-ea"/>
              </a:rPr>
              <a:t>被當成向量</a:t>
            </a:r>
            <a:endParaRPr lang="en-US" altLang="zh-TW" sz="1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    此時 </a:t>
            </a:r>
            <a:r>
              <a:rPr lang="en-US" altLang="zh-TW" sz="1400" dirty="0" err="1">
                <a:latin typeface="+mn-ea"/>
                <a:ea typeface="+mn-ea"/>
              </a:rPr>
              <a:t>arr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[,2]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[,3]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[,4]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</a:t>
            </a:r>
            <a:r>
              <a:rPr lang="en-US" altLang="zh-TW" sz="1400" b="1" dirty="0">
                <a:solidFill>
                  <a:srgbClr val="FF0000"/>
                </a:solidFill>
                <a:latin typeface="+mn-ea"/>
                <a:ea typeface="+mn-ea"/>
              </a:rPr>
              <a:t>10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5    7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2    4   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6    8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但如果單個索引不是一個向量而是一個陣列，結果可能就不是這樣了。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索引陣列</a:t>
            </a:r>
            <a:r>
              <a:rPr lang="en-US" altLang="zh-TW" sz="2800" b="1" smtClean="0"/>
              <a:t>						(1/2)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527BF6-7865-4EDD-AE02-945F2F1487D0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TW" altLang="en-US" dirty="0" smtClean="0"/>
          </a:p>
        </p:txBody>
      </p:sp>
      <p:sp>
        <p:nvSpPr>
          <p:cNvPr id="1434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2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4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434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陣列也可以使用索引陣列的方式存取任意不規則元素集合，這裡直接使用範例來說明。假設有一個 </a:t>
            </a:r>
            <a:r>
              <a:rPr lang="en-US" altLang="zh-TW" sz="1400" dirty="0">
                <a:latin typeface="+mn-ea"/>
                <a:ea typeface="+mn-ea"/>
              </a:rPr>
              <a:t>4 × 5 </a:t>
            </a:r>
            <a:r>
              <a:rPr lang="zh-TW" altLang="en-US" sz="1400" dirty="0">
                <a:latin typeface="+mn-ea"/>
                <a:ea typeface="+mn-ea"/>
              </a:rPr>
              <a:t>的二維陣列：</a:t>
            </a: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array(1:20, dim = c(4, 5))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   向量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4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[,2] [,3]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[,4]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[,5]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 5    9  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13   17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2    6   10   14   18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   3    7   11   15   19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[4,]    4    8   12   16   20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使用索引陣列的方式將 </a:t>
            </a:r>
            <a:r>
              <a:rPr lang="en-US" altLang="zh-TW" sz="1400" dirty="0">
                <a:latin typeface="+mn-ea"/>
                <a:ea typeface="+mn-ea"/>
              </a:rPr>
              <a:t>x[1,3]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x[2,2]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x[3,1] </a:t>
            </a:r>
            <a:r>
              <a:rPr lang="zh-TW" altLang="en-US" sz="1400" dirty="0">
                <a:latin typeface="+mn-ea"/>
                <a:ea typeface="+mn-ea"/>
              </a:rPr>
              <a:t>取出來構成一組新向量，首先產生一個索引陣列 </a:t>
            </a:r>
            <a:r>
              <a:rPr lang="en-US" altLang="zh-TW" sz="1400" dirty="0" err="1">
                <a:latin typeface="+mn-ea"/>
                <a:ea typeface="+mn-ea"/>
              </a:rPr>
              <a:t>i</a:t>
            </a:r>
            <a:r>
              <a:rPr lang="zh-TW" altLang="en-US" sz="1400" dirty="0">
                <a:latin typeface="+mn-ea"/>
                <a:ea typeface="+mn-ea"/>
              </a:rPr>
              <a:t>：</a:t>
            </a:r>
          </a:p>
          <a:p>
            <a:pPr lvl="4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i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array(c(1:3, 3:1), dim = c(3, 2))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    陣列 </a:t>
            </a:r>
            <a:r>
              <a:rPr lang="en-US" altLang="zh-TW" sz="1400" dirty="0" err="1">
                <a:latin typeface="+mn-ea"/>
                <a:ea typeface="+mn-ea"/>
              </a:rPr>
              <a:t>i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4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[,2]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 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3</a:t>
            </a:r>
            <a:r>
              <a:rPr lang="zh-TW" altLang="en-US" sz="1400" b="1" dirty="0" smtClean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2    2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   3    1</a:t>
            </a:r>
          </a:p>
          <a:p>
            <a:pPr lvl="4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索引陣列</a:t>
            </a:r>
            <a:r>
              <a:rPr lang="en-US" altLang="zh-TW" sz="2800" b="1" smtClean="0"/>
              <a:t>						(2/2)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4C2CC3-AC22-48C1-B28B-66FC2770D5B4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TW" altLang="en-US" dirty="0" smtClean="0"/>
          </a:p>
        </p:txBody>
      </p:sp>
      <p:sp>
        <p:nvSpPr>
          <p:cNvPr id="1536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536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索引陣列的行（</a:t>
            </a:r>
            <a:r>
              <a:rPr lang="en-US" altLang="zh-TW" sz="1400" dirty="0">
                <a:latin typeface="+mn-ea"/>
                <a:ea typeface="+mn-ea"/>
              </a:rPr>
              <a:t>column</a:t>
            </a:r>
            <a:r>
              <a:rPr lang="zh-TW" altLang="en-US" sz="1400" dirty="0">
                <a:latin typeface="+mn-ea"/>
                <a:ea typeface="+mn-ea"/>
              </a:rPr>
              <a:t>）數必須等於被存取陣列的維度，其列數則沒有限制，每一列（</a:t>
            </a:r>
            <a:r>
              <a:rPr lang="en-US" altLang="zh-TW" sz="1400" dirty="0">
                <a:latin typeface="+mn-ea"/>
                <a:ea typeface="+mn-ea"/>
              </a:rPr>
              <a:t>row</a:t>
            </a:r>
            <a:r>
              <a:rPr lang="zh-TW" altLang="en-US" sz="1400" dirty="0">
                <a:latin typeface="+mn-ea"/>
                <a:ea typeface="+mn-ea"/>
              </a:rPr>
              <a:t>）指定一個元素，一列中的各個數字就是對應元素的下標。以索引陣列取出指定的元素：</a:t>
            </a: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y &lt;- x[</a:t>
            </a:r>
            <a:r>
              <a:rPr lang="en-US" altLang="zh-TW" sz="1400" b="1" dirty="0" err="1">
                <a:solidFill>
                  <a:srgbClr val="FF0000"/>
                </a:solidFill>
                <a:latin typeface="+mn-ea"/>
                <a:ea typeface="+mn-ea"/>
              </a:rPr>
              <a:t>i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]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   新的向量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9 6 3</a:t>
            </a:r>
          </a:p>
          <a:p>
            <a:pPr lvl="4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除了取出元素，索引陣列也可以改變陣列中指定元素的值：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x[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i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] &lt;- c(30, 31, 32)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    此時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變為</a:t>
            </a:r>
          </a:p>
          <a:p>
            <a:pPr lvl="4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[,2]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[,3]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[,4]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[,5]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 5   </a:t>
            </a:r>
            <a:r>
              <a:rPr lang="en-US" altLang="zh-TW" sz="1400" b="1" dirty="0">
                <a:solidFill>
                  <a:srgbClr val="FF0000"/>
                </a:solidFill>
                <a:latin typeface="+mn-ea"/>
                <a:ea typeface="+mn-ea"/>
              </a:rPr>
              <a:t>30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13   17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2   </a:t>
            </a:r>
            <a:r>
              <a:rPr lang="en-US" altLang="zh-TW" sz="1400" b="1" dirty="0">
                <a:solidFill>
                  <a:srgbClr val="FF0000"/>
                </a:solidFill>
                <a:latin typeface="+mn-ea"/>
                <a:ea typeface="+mn-ea"/>
              </a:rPr>
              <a:t>31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10   14   18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  </a:t>
            </a:r>
            <a:r>
              <a:rPr lang="en-US" altLang="zh-TW" sz="1400" b="1" dirty="0">
                <a:solidFill>
                  <a:srgbClr val="FF0000"/>
                </a:solidFill>
                <a:latin typeface="+mn-ea"/>
                <a:ea typeface="+mn-ea"/>
              </a:rPr>
              <a:t>32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   7   11   15   19</a:t>
            </a:r>
          </a:p>
          <a:p>
            <a:pPr lvl="4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[4,]    4    8   12   16   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800" b="1" smtClean="0"/>
              <a:t>array() </a:t>
            </a:r>
            <a:r>
              <a:rPr lang="zh-TW" altLang="en-US" sz="2800" b="1" smtClean="0"/>
              <a:t>函數</a:t>
            </a:r>
            <a:r>
              <a:rPr lang="en-US" altLang="zh-TW" sz="2800" b="1" smtClean="0"/>
              <a:t>					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EFA0AF-00D7-468C-B3ED-C023B4423851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TW" altLang="en-US" dirty="0" smtClean="0"/>
          </a:p>
        </p:txBody>
      </p:sp>
      <p:sp>
        <p:nvSpPr>
          <p:cNvPr id="1638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8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639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要建立一個陣列，除了將向量指定 </a:t>
            </a:r>
            <a:r>
              <a:rPr lang="en-US" altLang="zh-TW" sz="1400" dirty="0">
                <a:latin typeface="+mn-ea"/>
                <a:ea typeface="+mn-ea"/>
              </a:rPr>
              <a:t>dim </a:t>
            </a:r>
            <a:r>
              <a:rPr lang="zh-TW" altLang="en-US" sz="1400" dirty="0">
                <a:latin typeface="+mn-ea"/>
                <a:ea typeface="+mn-ea"/>
              </a:rPr>
              <a:t>屬性的方法之外，也可直接透過 </a:t>
            </a:r>
            <a:r>
              <a:rPr lang="en-US" altLang="zh-TW" sz="1400" dirty="0">
                <a:latin typeface="+mn-ea"/>
                <a:ea typeface="+mn-ea"/>
              </a:rPr>
              <a:t>array() </a:t>
            </a:r>
            <a:r>
              <a:rPr lang="zh-TW" altLang="en-US" sz="1400" dirty="0">
                <a:latin typeface="+mn-ea"/>
                <a:ea typeface="+mn-ea"/>
              </a:rPr>
              <a:t>函數將向量轉換而得到，此函數第一個參數指定資料向量，而第二個參數指定陣列維度</a:t>
            </a:r>
            <a:r>
              <a:rPr lang="zh-TW" altLang="en-US" sz="1400" dirty="0" smtClean="0">
                <a:latin typeface="+mn-ea"/>
                <a:ea typeface="+mn-ea"/>
              </a:rPr>
              <a:t>：</a:t>
            </a:r>
            <a:r>
              <a:rPr lang="en-US" altLang="zh-TW" sz="1400" dirty="0" smtClean="0">
                <a:latin typeface="+mn-ea"/>
                <a:ea typeface="+mn-ea"/>
              </a:rPr>
              <a:t/>
            </a:r>
            <a:br>
              <a:rPr lang="en-US" altLang="zh-TW" sz="1400" dirty="0" smtClean="0">
                <a:latin typeface="+mn-ea"/>
                <a:ea typeface="+mn-ea"/>
              </a:rPr>
            </a:br>
            <a:r>
              <a:rPr lang="en-US" altLang="zh-TW" sz="1400" dirty="0" smtClean="0">
                <a:latin typeface="+mn-ea"/>
                <a:ea typeface="+mn-ea"/>
              </a:rPr>
              <a:t>	     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h &lt;- 1:20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array(h,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c(4, 5))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其作用等同於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h &lt;- 1:20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h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dim(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arr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 &lt;- c(4, 5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)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若指定的資料向量長度不夠時，那則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會將資料向量重複使用直到長度符合維度向量所指定的大小為止：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Z &lt;- array(0, c(3, 4, 2))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這會產生一個所有元素都是 </a:t>
            </a:r>
            <a:r>
              <a:rPr lang="en-US" altLang="zh-TW" sz="1400" dirty="0">
                <a:latin typeface="+mn-ea"/>
                <a:ea typeface="+mn-ea"/>
              </a:rPr>
              <a:t>0 </a:t>
            </a:r>
            <a:r>
              <a:rPr lang="zh-TW" altLang="en-US" sz="1400" dirty="0">
                <a:latin typeface="+mn-ea"/>
                <a:ea typeface="+mn-ea"/>
              </a:rPr>
              <a:t>的三維陣列。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陣列可以用於算術運算式中，其運算方式與向量的運算方式相似，對每一個陣列中的元素個別做運算，最後得到的結果也是一個陣列，所有參與計算的陣列其為度必須相同，而這個維度也就是最後計算結果的維度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arr1 &lt;- array(1:8, c(2, 4))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arr2 &lt;- array(3:10, c(2, 4))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arr3 &lt;- array(5:12, c(2, 4))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arr4 &lt;- 2 * arr1 * arr2 + arr3 + 1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陣列 </a:t>
            </a:r>
            <a:r>
              <a:rPr lang="en-US" altLang="zh-TW" sz="1400" dirty="0">
                <a:latin typeface="+mn-ea"/>
                <a:ea typeface="+mn-ea"/>
              </a:rPr>
              <a:t>arr4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[,2]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[,3] </a:t>
            </a: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[,4]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12   38   80  138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23   57  107  173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陣列外積</a:t>
            </a:r>
            <a:r>
              <a:rPr lang="en-US" altLang="zh-TW" sz="2800" b="1" smtClean="0"/>
              <a:t>						(1/2)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3D824B-A681-43D3-8597-DC0DDF74A3B5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TW" altLang="en-US" dirty="0" smtClean="0"/>
          </a:p>
        </p:txBody>
      </p:sp>
      <p:sp>
        <p:nvSpPr>
          <p:cNvPr id="1741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741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外積運算（</a:t>
            </a:r>
            <a:r>
              <a:rPr lang="en-US" altLang="zh-TW" sz="1400" dirty="0">
                <a:latin typeface="+mn-ea"/>
                <a:ea typeface="+mn-ea"/>
              </a:rPr>
              <a:t>outer product</a:t>
            </a:r>
            <a:r>
              <a:rPr lang="zh-TW" altLang="en-US" sz="1400" dirty="0">
                <a:latin typeface="+mn-ea"/>
                <a:ea typeface="+mn-ea"/>
              </a:rPr>
              <a:t>）是陣列非常重要的運算之一，透過外積運算子 </a:t>
            </a:r>
            <a:r>
              <a:rPr lang="en-US" altLang="zh-TW" sz="1400" dirty="0">
                <a:latin typeface="+mn-ea"/>
                <a:ea typeface="+mn-ea"/>
              </a:rPr>
              <a:t>%o% </a:t>
            </a:r>
            <a:r>
              <a:rPr lang="zh-TW" altLang="en-US" sz="1400" dirty="0">
                <a:latin typeface="+mn-ea"/>
                <a:ea typeface="+mn-ea"/>
              </a:rPr>
              <a:t>可以得到兩個向量的外積：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 &lt;- c(1, 2, 3)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b &lt;- c(1, 2, 3, 4)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ab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a %o% b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得到的矩陣 </a:t>
            </a:r>
            <a:r>
              <a:rPr lang="en-US" altLang="zh-TW" sz="1400" dirty="0" err="1">
                <a:latin typeface="+mn-ea"/>
                <a:ea typeface="+mn-ea"/>
              </a:rPr>
              <a:t>ab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為</a:t>
            </a:r>
            <a:endParaRPr lang="zh-TW" altLang="en-US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3">
              <a:defRPr/>
            </a:pPr>
            <a:r>
              <a:rPr lang="zh-TW" altLang="en-US" sz="1400" b="1" dirty="0">
                <a:solidFill>
                  <a:srgbClr val="0070C0"/>
                </a:solidFill>
                <a:latin typeface="+mn-ea"/>
                <a:ea typeface="+mn-ea"/>
              </a:rPr>
              <a:t>    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[,1] [,2] [,3] [,4]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[1,]    1    2    3    4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[2,]    2    4    6    8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[3,]    3    6    9   12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另一更一般化的種作法是使用 </a:t>
            </a:r>
            <a:r>
              <a:rPr lang="en-US" altLang="zh-TW" sz="1400" dirty="0">
                <a:latin typeface="+mn-ea"/>
                <a:ea typeface="+mn-ea"/>
              </a:rPr>
              <a:t>outer()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</a:p>
          <a:p>
            <a:pPr lvl="3">
              <a:defRPr/>
            </a:pP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ab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outer(a, b, 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"*")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outer() </a:t>
            </a:r>
            <a:r>
              <a:rPr lang="zh-TW" altLang="en-US" sz="1400" dirty="0">
                <a:latin typeface="+mn-ea"/>
                <a:ea typeface="+mn-ea"/>
              </a:rPr>
              <a:t>函數的第三個參數是指定運算函數，若指定為乘法（*）就是一般的外積，而且可以自訂這個運算函數。例如假設想觀察函數 </a:t>
            </a:r>
            <a:r>
              <a:rPr lang="en-US" altLang="zh-TW" sz="1400" dirty="0">
                <a:latin typeface="+mn-ea"/>
                <a:ea typeface="+mn-ea"/>
              </a:rPr>
              <a:t>f(</a:t>
            </a:r>
            <a:r>
              <a:rPr lang="en-US" altLang="zh-TW" sz="1400" dirty="0" err="1">
                <a:latin typeface="+mn-ea"/>
                <a:ea typeface="+mn-ea"/>
              </a:rPr>
              <a:t>x,y</a:t>
            </a:r>
            <a:r>
              <a:rPr lang="en-US" altLang="zh-TW" sz="1400" dirty="0">
                <a:latin typeface="+mn-ea"/>
                <a:ea typeface="+mn-ea"/>
              </a:rPr>
              <a:t>) = </a:t>
            </a:r>
            <a:r>
              <a:rPr lang="en-US" altLang="zh-TW" sz="1400" dirty="0" err="1">
                <a:latin typeface="+mn-ea"/>
                <a:ea typeface="+mn-ea"/>
              </a:rPr>
              <a:t>cos</a:t>
            </a:r>
            <a:r>
              <a:rPr lang="en-US" altLang="zh-TW" sz="1400" dirty="0">
                <a:latin typeface="+mn-ea"/>
                <a:ea typeface="+mn-ea"/>
              </a:rPr>
              <a:t>(y)/(1+x^2) </a:t>
            </a:r>
            <a:r>
              <a:rPr lang="zh-TW" altLang="en-US" sz="1400" dirty="0">
                <a:latin typeface="+mn-ea"/>
                <a:ea typeface="+mn-ea"/>
              </a:rPr>
              <a:t>在 </a:t>
            </a:r>
            <a:r>
              <a:rPr lang="en-US" altLang="zh-TW" sz="1400" dirty="0">
                <a:latin typeface="+mn-ea"/>
                <a:ea typeface="+mn-ea"/>
              </a:rPr>
              <a:t>[-5,5] x [-5,5] </a:t>
            </a:r>
            <a:r>
              <a:rPr lang="zh-TW" altLang="en-US" sz="1400" dirty="0">
                <a:latin typeface="+mn-ea"/>
                <a:ea typeface="+mn-ea"/>
              </a:rPr>
              <a:t>平面上的圖形，首先可先指定 </a:t>
            </a:r>
            <a:r>
              <a:rPr lang="en-US" altLang="zh-TW" sz="1400" dirty="0">
                <a:latin typeface="+mn-ea"/>
                <a:ea typeface="+mn-ea"/>
              </a:rPr>
              <a:t>x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方向的格點與 </a:t>
            </a:r>
            <a:r>
              <a:rPr lang="en-US" altLang="zh-TW" sz="1400" dirty="0">
                <a:latin typeface="+mn-ea"/>
                <a:ea typeface="+mn-ea"/>
              </a:rPr>
              <a:t>f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x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seq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(-5, 5, by = 0.1)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y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seq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(-5, 5, by = 0.1)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f &lt;- function(x, y)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cos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(y) / (1 + x^2)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再以 </a:t>
            </a:r>
            <a:r>
              <a:rPr lang="en-US" altLang="zh-TW" sz="1400" dirty="0">
                <a:latin typeface="+mn-ea"/>
                <a:ea typeface="+mn-ea"/>
              </a:rPr>
              <a:t>outer() </a:t>
            </a:r>
            <a:r>
              <a:rPr lang="zh-TW" altLang="en-US" sz="1400" dirty="0">
                <a:latin typeface="+mn-ea"/>
                <a:ea typeface="+mn-ea"/>
              </a:rPr>
              <a:t>計算每個點的數值：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z &lt;- outer(x, y, f)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原創">
  <a:themeElements>
    <a:clrScheme name="原創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自訂 2">
      <a:majorFont>
        <a:latin typeface="Bookman Old Style"/>
        <a:ea typeface="Arial Unicode MS"/>
        <a:cs typeface=""/>
      </a:majorFont>
      <a:minorFont>
        <a:latin typeface="Gill Sans MT"/>
        <a:ea typeface="Arial Unicode MS"/>
        <a:cs typeface=""/>
      </a:minorFont>
    </a:fontScheme>
    <a:fmtScheme name="原創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3628</TotalTime>
  <Words>3506</Words>
  <Application>Microsoft Office PowerPoint</Application>
  <PresentationFormat>如螢幕大小 (4:3)</PresentationFormat>
  <Paragraphs>503</Paragraphs>
  <Slides>26</Slides>
  <Notes>26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26</vt:i4>
      </vt:variant>
    </vt:vector>
  </HeadingPairs>
  <TitlesOfParts>
    <vt:vector size="27" baseType="lpstr">
      <vt:lpstr>原創</vt:lpstr>
      <vt:lpstr>統計計算語言 Ch4：陣列與矩陣</vt:lpstr>
      <vt:lpstr>陣列       (1/2)</vt:lpstr>
      <vt:lpstr>陣列       (2/2)</vt:lpstr>
      <vt:lpstr>陣列索引      (1/2)</vt:lpstr>
      <vt:lpstr>陣列索引      (2/2)</vt:lpstr>
      <vt:lpstr>索引陣列      (1/2)</vt:lpstr>
      <vt:lpstr>索引陣列      (2/2)</vt:lpstr>
      <vt:lpstr>array() 函數     </vt:lpstr>
      <vt:lpstr>陣列外積      (1/2)</vt:lpstr>
      <vt:lpstr>陣列外積      (2/2)</vt:lpstr>
      <vt:lpstr>廣義轉置</vt:lpstr>
      <vt:lpstr>矩陣乘法      (1/2)</vt:lpstr>
      <vt:lpstr>矩陣乘法      (2/2)</vt:lpstr>
      <vt:lpstr>線性方程式與反矩陣    </vt:lpstr>
      <vt:lpstr>特徵值與特徵向量</vt:lpstr>
      <vt:lpstr>SVD 分解與行列式</vt:lpstr>
      <vt:lpstr>Least Squares Fitting 與 QR 分解</vt:lpstr>
      <vt:lpstr>區塊矩陣      (1/3)</vt:lpstr>
      <vt:lpstr>區塊矩陣      (2/3)</vt:lpstr>
      <vt:lpstr>區塊矩陣      (3/3)</vt:lpstr>
      <vt:lpstr>陣列與 c() 函數</vt:lpstr>
      <vt:lpstr>編輯資料</vt:lpstr>
      <vt:lpstr>因子分佈表</vt:lpstr>
      <vt:lpstr>資料矩陣的統計摘要 (1/2)</vt:lpstr>
      <vt:lpstr>資料矩陣的統計摘要 (2/2)</vt:lpstr>
      <vt:lpstr>Homework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Spectral Matting</dc:title>
  <dc:creator>rocket</dc:creator>
  <cp:lastModifiedBy>USER</cp:lastModifiedBy>
  <cp:revision>620</cp:revision>
  <dcterms:created xsi:type="dcterms:W3CDTF">2010-10-13T11:22:51Z</dcterms:created>
  <dcterms:modified xsi:type="dcterms:W3CDTF">2016-08-01T08:24:48Z</dcterms:modified>
</cp:coreProperties>
</file>